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72" r:id="rId3"/>
    <p:sldId id="259" r:id="rId4"/>
    <p:sldId id="258" r:id="rId5"/>
    <p:sldId id="273" r:id="rId6"/>
    <p:sldId id="274" r:id="rId7"/>
    <p:sldId id="275" r:id="rId8"/>
    <p:sldId id="276" r:id="rId9"/>
    <p:sldId id="279" r:id="rId10"/>
    <p:sldId id="277" r:id="rId11"/>
    <p:sldId id="278" r:id="rId12"/>
    <p:sldId id="263" r:id="rId13"/>
    <p:sldId id="262" r:id="rId14"/>
    <p:sldId id="260" r:id="rId15"/>
    <p:sldId id="280" r:id="rId16"/>
    <p:sldId id="281" r:id="rId17"/>
    <p:sldId id="284" r:id="rId18"/>
    <p:sldId id="285" r:id="rId19"/>
    <p:sldId id="282" r:id="rId20"/>
    <p:sldId id="283"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484B"/>
    <a:srgbClr val="4B4B4D"/>
    <a:srgbClr val="5DE0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2" d="100"/>
          <a:sy n="92" d="100"/>
        </p:scale>
        <p:origin x="450"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DD4A5-F42E-4394-A966-8BBFFCBAD17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DE523CF-90D5-4D6C-9535-B63B2F75D0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B8FD2F18-C5F5-4C35-A01C-7E0BD73468D8}"/>
              </a:ext>
            </a:extLst>
          </p:cNvPr>
          <p:cNvSpPr>
            <a:spLocks noGrp="1"/>
          </p:cNvSpPr>
          <p:nvPr>
            <p:ph type="dt" sz="half" idx="10"/>
          </p:nvPr>
        </p:nvSpPr>
        <p:spPr/>
        <p:txBody>
          <a:bodyPr/>
          <a:lstStyle/>
          <a:p>
            <a:fld id="{545EAEF2-BF07-41F1-A84B-D7063D3F9864}" type="datetimeFigureOut">
              <a:rPr lang="en-US" smtClean="0"/>
              <a:t>6/29/2018</a:t>
            </a:fld>
            <a:endParaRPr lang="en-US"/>
          </a:p>
        </p:txBody>
      </p:sp>
      <p:sp>
        <p:nvSpPr>
          <p:cNvPr id="5" name="Footer Placeholder 4">
            <a:extLst>
              <a:ext uri="{FF2B5EF4-FFF2-40B4-BE49-F238E27FC236}">
                <a16:creationId xmlns:a16="http://schemas.microsoft.com/office/drawing/2014/main" xmlns="" id="{C7EBBDBB-9F3E-449E-AE19-700FB40F91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8043E5C-9643-47DD-A6C8-CA409E900309}"/>
              </a:ext>
            </a:extLst>
          </p:cNvPr>
          <p:cNvSpPr>
            <a:spLocks noGrp="1"/>
          </p:cNvSpPr>
          <p:nvPr>
            <p:ph type="sldNum" sz="quarter" idx="12"/>
          </p:nvPr>
        </p:nvSpPr>
        <p:spPr/>
        <p:txBody>
          <a:bodyPr/>
          <a:lstStyle/>
          <a:p>
            <a:fld id="{6370DF81-1F6F-4E6A-AADD-575165B8A1F9}" type="slidenum">
              <a:rPr lang="en-US" smtClean="0"/>
              <a:t>‹#›</a:t>
            </a:fld>
            <a:endParaRPr lang="en-US"/>
          </a:p>
        </p:txBody>
      </p:sp>
    </p:spTree>
    <p:extLst>
      <p:ext uri="{BB962C8B-B14F-4D97-AF65-F5344CB8AC3E}">
        <p14:creationId xmlns:p14="http://schemas.microsoft.com/office/powerpoint/2010/main" val="2810534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115285-255F-4461-99B5-10EF7048BA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50B64B3-F932-46CB-B2EF-C013A6E349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E245025-D922-4ECA-B3C9-98736DFAB495}"/>
              </a:ext>
            </a:extLst>
          </p:cNvPr>
          <p:cNvSpPr>
            <a:spLocks noGrp="1"/>
          </p:cNvSpPr>
          <p:nvPr>
            <p:ph type="dt" sz="half" idx="10"/>
          </p:nvPr>
        </p:nvSpPr>
        <p:spPr/>
        <p:txBody>
          <a:bodyPr/>
          <a:lstStyle/>
          <a:p>
            <a:fld id="{545EAEF2-BF07-41F1-A84B-D7063D3F9864}" type="datetimeFigureOut">
              <a:rPr lang="en-US" smtClean="0"/>
              <a:t>6/29/2018</a:t>
            </a:fld>
            <a:endParaRPr lang="en-US"/>
          </a:p>
        </p:txBody>
      </p:sp>
      <p:sp>
        <p:nvSpPr>
          <p:cNvPr id="5" name="Footer Placeholder 4">
            <a:extLst>
              <a:ext uri="{FF2B5EF4-FFF2-40B4-BE49-F238E27FC236}">
                <a16:creationId xmlns:a16="http://schemas.microsoft.com/office/drawing/2014/main" xmlns="" id="{A459F6A2-C4B3-4340-9031-BFAF7ED363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A20FE5-F34E-464D-8C2C-25C4F5DA2A99}"/>
              </a:ext>
            </a:extLst>
          </p:cNvPr>
          <p:cNvSpPr>
            <a:spLocks noGrp="1"/>
          </p:cNvSpPr>
          <p:nvPr>
            <p:ph type="sldNum" sz="quarter" idx="12"/>
          </p:nvPr>
        </p:nvSpPr>
        <p:spPr/>
        <p:txBody>
          <a:bodyPr/>
          <a:lstStyle/>
          <a:p>
            <a:fld id="{6370DF81-1F6F-4E6A-AADD-575165B8A1F9}" type="slidenum">
              <a:rPr lang="en-US" smtClean="0"/>
              <a:t>‹#›</a:t>
            </a:fld>
            <a:endParaRPr lang="en-US"/>
          </a:p>
        </p:txBody>
      </p:sp>
    </p:spTree>
    <p:extLst>
      <p:ext uri="{BB962C8B-B14F-4D97-AF65-F5344CB8AC3E}">
        <p14:creationId xmlns:p14="http://schemas.microsoft.com/office/powerpoint/2010/main" val="1589521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1CD3736-948B-4960-9FA5-D9B633211A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108BCB0-3876-49BA-A38A-9B660CDE35F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036A519-AED1-45F6-82C1-C39465641571}"/>
              </a:ext>
            </a:extLst>
          </p:cNvPr>
          <p:cNvSpPr>
            <a:spLocks noGrp="1"/>
          </p:cNvSpPr>
          <p:nvPr>
            <p:ph type="dt" sz="half" idx="10"/>
          </p:nvPr>
        </p:nvSpPr>
        <p:spPr/>
        <p:txBody>
          <a:bodyPr/>
          <a:lstStyle/>
          <a:p>
            <a:fld id="{545EAEF2-BF07-41F1-A84B-D7063D3F9864}" type="datetimeFigureOut">
              <a:rPr lang="en-US" smtClean="0"/>
              <a:t>6/29/2018</a:t>
            </a:fld>
            <a:endParaRPr lang="en-US"/>
          </a:p>
        </p:txBody>
      </p:sp>
      <p:sp>
        <p:nvSpPr>
          <p:cNvPr id="5" name="Footer Placeholder 4">
            <a:extLst>
              <a:ext uri="{FF2B5EF4-FFF2-40B4-BE49-F238E27FC236}">
                <a16:creationId xmlns:a16="http://schemas.microsoft.com/office/drawing/2014/main" xmlns="" id="{F4EDC7E9-541C-491A-B35B-58CE19E4E5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1015C38-2468-46A5-BB86-3077CE2581E6}"/>
              </a:ext>
            </a:extLst>
          </p:cNvPr>
          <p:cNvSpPr>
            <a:spLocks noGrp="1"/>
          </p:cNvSpPr>
          <p:nvPr>
            <p:ph type="sldNum" sz="quarter" idx="12"/>
          </p:nvPr>
        </p:nvSpPr>
        <p:spPr/>
        <p:txBody>
          <a:bodyPr/>
          <a:lstStyle/>
          <a:p>
            <a:fld id="{6370DF81-1F6F-4E6A-AADD-575165B8A1F9}" type="slidenum">
              <a:rPr lang="en-US" smtClean="0"/>
              <a:t>‹#›</a:t>
            </a:fld>
            <a:endParaRPr lang="en-US"/>
          </a:p>
        </p:txBody>
      </p:sp>
    </p:spTree>
    <p:extLst>
      <p:ext uri="{BB962C8B-B14F-4D97-AF65-F5344CB8AC3E}">
        <p14:creationId xmlns:p14="http://schemas.microsoft.com/office/powerpoint/2010/main" val="642198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7760DE-295F-4B23-94E7-F956FB2837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D745BDF-4052-48B3-998F-6B735309E10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08CBBAD-8E7A-4365-84B8-EB79C2A3651C}"/>
              </a:ext>
            </a:extLst>
          </p:cNvPr>
          <p:cNvSpPr>
            <a:spLocks noGrp="1"/>
          </p:cNvSpPr>
          <p:nvPr>
            <p:ph type="dt" sz="half" idx="10"/>
          </p:nvPr>
        </p:nvSpPr>
        <p:spPr/>
        <p:txBody>
          <a:bodyPr/>
          <a:lstStyle/>
          <a:p>
            <a:fld id="{545EAEF2-BF07-41F1-A84B-D7063D3F9864}" type="datetimeFigureOut">
              <a:rPr lang="en-US" smtClean="0"/>
              <a:t>6/29/2018</a:t>
            </a:fld>
            <a:endParaRPr lang="en-US"/>
          </a:p>
        </p:txBody>
      </p:sp>
      <p:sp>
        <p:nvSpPr>
          <p:cNvPr id="5" name="Footer Placeholder 4">
            <a:extLst>
              <a:ext uri="{FF2B5EF4-FFF2-40B4-BE49-F238E27FC236}">
                <a16:creationId xmlns:a16="http://schemas.microsoft.com/office/drawing/2014/main" xmlns="" id="{19451F40-2B54-40E4-9E78-240B5EC0BA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CFE8A21-DAEA-4F0A-9E06-BDCBF0B2A25E}"/>
              </a:ext>
            </a:extLst>
          </p:cNvPr>
          <p:cNvSpPr>
            <a:spLocks noGrp="1"/>
          </p:cNvSpPr>
          <p:nvPr>
            <p:ph type="sldNum" sz="quarter" idx="12"/>
          </p:nvPr>
        </p:nvSpPr>
        <p:spPr/>
        <p:txBody>
          <a:bodyPr/>
          <a:lstStyle/>
          <a:p>
            <a:fld id="{6370DF81-1F6F-4E6A-AADD-575165B8A1F9}" type="slidenum">
              <a:rPr lang="en-US" smtClean="0"/>
              <a:t>‹#›</a:t>
            </a:fld>
            <a:endParaRPr lang="en-US"/>
          </a:p>
        </p:txBody>
      </p:sp>
    </p:spTree>
    <p:extLst>
      <p:ext uri="{BB962C8B-B14F-4D97-AF65-F5344CB8AC3E}">
        <p14:creationId xmlns:p14="http://schemas.microsoft.com/office/powerpoint/2010/main" val="614916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B97A61-9E8F-4ADA-BDCE-A8A5B20FD3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45D865D-73AD-4416-BCB6-ECB8E2008A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44CEB93B-AF76-4787-B370-A8FD5C8E5ACD}"/>
              </a:ext>
            </a:extLst>
          </p:cNvPr>
          <p:cNvSpPr>
            <a:spLocks noGrp="1"/>
          </p:cNvSpPr>
          <p:nvPr>
            <p:ph type="dt" sz="half" idx="10"/>
          </p:nvPr>
        </p:nvSpPr>
        <p:spPr/>
        <p:txBody>
          <a:bodyPr/>
          <a:lstStyle/>
          <a:p>
            <a:fld id="{545EAEF2-BF07-41F1-A84B-D7063D3F9864}" type="datetimeFigureOut">
              <a:rPr lang="en-US" smtClean="0"/>
              <a:t>6/29/2018</a:t>
            </a:fld>
            <a:endParaRPr lang="en-US"/>
          </a:p>
        </p:txBody>
      </p:sp>
      <p:sp>
        <p:nvSpPr>
          <p:cNvPr id="5" name="Footer Placeholder 4">
            <a:extLst>
              <a:ext uri="{FF2B5EF4-FFF2-40B4-BE49-F238E27FC236}">
                <a16:creationId xmlns:a16="http://schemas.microsoft.com/office/drawing/2014/main" xmlns="" id="{F3517239-A518-4033-8912-8108B1F2F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0A2D390-98EA-427B-B034-DEC9D907FF5B}"/>
              </a:ext>
            </a:extLst>
          </p:cNvPr>
          <p:cNvSpPr>
            <a:spLocks noGrp="1"/>
          </p:cNvSpPr>
          <p:nvPr>
            <p:ph type="sldNum" sz="quarter" idx="12"/>
          </p:nvPr>
        </p:nvSpPr>
        <p:spPr/>
        <p:txBody>
          <a:bodyPr/>
          <a:lstStyle/>
          <a:p>
            <a:fld id="{6370DF81-1F6F-4E6A-AADD-575165B8A1F9}" type="slidenum">
              <a:rPr lang="en-US" smtClean="0"/>
              <a:t>‹#›</a:t>
            </a:fld>
            <a:endParaRPr lang="en-US"/>
          </a:p>
        </p:txBody>
      </p:sp>
    </p:spTree>
    <p:extLst>
      <p:ext uri="{BB962C8B-B14F-4D97-AF65-F5344CB8AC3E}">
        <p14:creationId xmlns:p14="http://schemas.microsoft.com/office/powerpoint/2010/main" val="1354732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13B4172-D08D-449D-90AC-7DAD27478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B8EC85B-E75E-4403-8823-94189E71724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8E3E591-6846-475F-8866-31416A11B24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D0153134-3504-4754-8DCB-AFC2A98FE629}"/>
              </a:ext>
            </a:extLst>
          </p:cNvPr>
          <p:cNvSpPr>
            <a:spLocks noGrp="1"/>
          </p:cNvSpPr>
          <p:nvPr>
            <p:ph type="dt" sz="half" idx="10"/>
          </p:nvPr>
        </p:nvSpPr>
        <p:spPr/>
        <p:txBody>
          <a:bodyPr/>
          <a:lstStyle/>
          <a:p>
            <a:fld id="{545EAEF2-BF07-41F1-A84B-D7063D3F9864}" type="datetimeFigureOut">
              <a:rPr lang="en-US" smtClean="0"/>
              <a:t>6/29/2018</a:t>
            </a:fld>
            <a:endParaRPr lang="en-US"/>
          </a:p>
        </p:txBody>
      </p:sp>
      <p:sp>
        <p:nvSpPr>
          <p:cNvPr id="6" name="Footer Placeholder 5">
            <a:extLst>
              <a:ext uri="{FF2B5EF4-FFF2-40B4-BE49-F238E27FC236}">
                <a16:creationId xmlns:a16="http://schemas.microsoft.com/office/drawing/2014/main" xmlns="" id="{916BD16A-A22F-4A8C-8F01-250332ED88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189C203-3062-4BA2-9834-59E4A8638393}"/>
              </a:ext>
            </a:extLst>
          </p:cNvPr>
          <p:cNvSpPr>
            <a:spLocks noGrp="1"/>
          </p:cNvSpPr>
          <p:nvPr>
            <p:ph type="sldNum" sz="quarter" idx="12"/>
          </p:nvPr>
        </p:nvSpPr>
        <p:spPr/>
        <p:txBody>
          <a:bodyPr/>
          <a:lstStyle/>
          <a:p>
            <a:fld id="{6370DF81-1F6F-4E6A-AADD-575165B8A1F9}" type="slidenum">
              <a:rPr lang="en-US" smtClean="0"/>
              <a:t>‹#›</a:t>
            </a:fld>
            <a:endParaRPr lang="en-US"/>
          </a:p>
        </p:txBody>
      </p:sp>
    </p:spTree>
    <p:extLst>
      <p:ext uri="{BB962C8B-B14F-4D97-AF65-F5344CB8AC3E}">
        <p14:creationId xmlns:p14="http://schemas.microsoft.com/office/powerpoint/2010/main" val="4024259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A36248-C912-4B15-B687-278629E277D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9D3E7BE-CFD0-46F8-A2B0-907E30290B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B5B9DE97-CE1F-44C8-B912-ED78EC6FB8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D227872-01F2-4C07-9BF4-5929A9468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B67A8D58-D0FA-4266-B5FF-9E0DBA9F467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6F1EC6-326A-4DB0-A199-25A64B0CB6D9}"/>
              </a:ext>
            </a:extLst>
          </p:cNvPr>
          <p:cNvSpPr>
            <a:spLocks noGrp="1"/>
          </p:cNvSpPr>
          <p:nvPr>
            <p:ph type="dt" sz="half" idx="10"/>
          </p:nvPr>
        </p:nvSpPr>
        <p:spPr/>
        <p:txBody>
          <a:bodyPr/>
          <a:lstStyle/>
          <a:p>
            <a:fld id="{545EAEF2-BF07-41F1-A84B-D7063D3F9864}" type="datetimeFigureOut">
              <a:rPr lang="en-US" smtClean="0"/>
              <a:t>6/29/2018</a:t>
            </a:fld>
            <a:endParaRPr lang="en-US"/>
          </a:p>
        </p:txBody>
      </p:sp>
      <p:sp>
        <p:nvSpPr>
          <p:cNvPr id="8" name="Footer Placeholder 7">
            <a:extLst>
              <a:ext uri="{FF2B5EF4-FFF2-40B4-BE49-F238E27FC236}">
                <a16:creationId xmlns:a16="http://schemas.microsoft.com/office/drawing/2014/main" xmlns="" id="{ED84457D-B353-49BA-B90A-F1D160A6D9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16923463-862F-46A1-8F43-B60E09A06751}"/>
              </a:ext>
            </a:extLst>
          </p:cNvPr>
          <p:cNvSpPr>
            <a:spLocks noGrp="1"/>
          </p:cNvSpPr>
          <p:nvPr>
            <p:ph type="sldNum" sz="quarter" idx="12"/>
          </p:nvPr>
        </p:nvSpPr>
        <p:spPr/>
        <p:txBody>
          <a:bodyPr/>
          <a:lstStyle/>
          <a:p>
            <a:fld id="{6370DF81-1F6F-4E6A-AADD-575165B8A1F9}" type="slidenum">
              <a:rPr lang="en-US" smtClean="0"/>
              <a:t>‹#›</a:t>
            </a:fld>
            <a:endParaRPr lang="en-US"/>
          </a:p>
        </p:txBody>
      </p:sp>
    </p:spTree>
    <p:extLst>
      <p:ext uri="{BB962C8B-B14F-4D97-AF65-F5344CB8AC3E}">
        <p14:creationId xmlns:p14="http://schemas.microsoft.com/office/powerpoint/2010/main" val="1711382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CC80C-3D22-4A16-AF3A-61CF59943A1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9A672541-6A3E-4A91-98C9-8C1206A3C7BE}"/>
              </a:ext>
            </a:extLst>
          </p:cNvPr>
          <p:cNvSpPr>
            <a:spLocks noGrp="1"/>
          </p:cNvSpPr>
          <p:nvPr>
            <p:ph type="dt" sz="half" idx="10"/>
          </p:nvPr>
        </p:nvSpPr>
        <p:spPr/>
        <p:txBody>
          <a:bodyPr/>
          <a:lstStyle/>
          <a:p>
            <a:fld id="{545EAEF2-BF07-41F1-A84B-D7063D3F9864}" type="datetimeFigureOut">
              <a:rPr lang="en-US" smtClean="0"/>
              <a:t>6/29/2018</a:t>
            </a:fld>
            <a:endParaRPr lang="en-US"/>
          </a:p>
        </p:txBody>
      </p:sp>
      <p:sp>
        <p:nvSpPr>
          <p:cNvPr id="4" name="Footer Placeholder 3">
            <a:extLst>
              <a:ext uri="{FF2B5EF4-FFF2-40B4-BE49-F238E27FC236}">
                <a16:creationId xmlns:a16="http://schemas.microsoft.com/office/drawing/2014/main" xmlns="" id="{DD814509-B0E3-4269-8048-73E8ED778C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43A9271D-8568-40C7-98B6-22C1177FDDA7}"/>
              </a:ext>
            </a:extLst>
          </p:cNvPr>
          <p:cNvSpPr>
            <a:spLocks noGrp="1"/>
          </p:cNvSpPr>
          <p:nvPr>
            <p:ph type="sldNum" sz="quarter" idx="12"/>
          </p:nvPr>
        </p:nvSpPr>
        <p:spPr/>
        <p:txBody>
          <a:bodyPr/>
          <a:lstStyle/>
          <a:p>
            <a:fld id="{6370DF81-1F6F-4E6A-AADD-575165B8A1F9}" type="slidenum">
              <a:rPr lang="en-US" smtClean="0"/>
              <a:t>‹#›</a:t>
            </a:fld>
            <a:endParaRPr lang="en-US"/>
          </a:p>
        </p:txBody>
      </p:sp>
    </p:spTree>
    <p:extLst>
      <p:ext uri="{BB962C8B-B14F-4D97-AF65-F5344CB8AC3E}">
        <p14:creationId xmlns:p14="http://schemas.microsoft.com/office/powerpoint/2010/main" val="2667127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D8EFC54-BF3A-484C-AFC6-FCCDF6BBF4C5}"/>
              </a:ext>
            </a:extLst>
          </p:cNvPr>
          <p:cNvSpPr>
            <a:spLocks noGrp="1"/>
          </p:cNvSpPr>
          <p:nvPr>
            <p:ph type="dt" sz="half" idx="10"/>
          </p:nvPr>
        </p:nvSpPr>
        <p:spPr/>
        <p:txBody>
          <a:bodyPr/>
          <a:lstStyle/>
          <a:p>
            <a:fld id="{545EAEF2-BF07-41F1-A84B-D7063D3F9864}" type="datetimeFigureOut">
              <a:rPr lang="en-US" smtClean="0"/>
              <a:t>6/29/2018</a:t>
            </a:fld>
            <a:endParaRPr lang="en-US"/>
          </a:p>
        </p:txBody>
      </p:sp>
      <p:sp>
        <p:nvSpPr>
          <p:cNvPr id="3" name="Footer Placeholder 2">
            <a:extLst>
              <a:ext uri="{FF2B5EF4-FFF2-40B4-BE49-F238E27FC236}">
                <a16:creationId xmlns:a16="http://schemas.microsoft.com/office/drawing/2014/main" xmlns="" id="{CCC121F9-E2D1-4342-AA55-CB38B6744D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B9FCF695-0AF5-4943-AF78-56CD63F620A0}"/>
              </a:ext>
            </a:extLst>
          </p:cNvPr>
          <p:cNvSpPr>
            <a:spLocks noGrp="1"/>
          </p:cNvSpPr>
          <p:nvPr>
            <p:ph type="sldNum" sz="quarter" idx="12"/>
          </p:nvPr>
        </p:nvSpPr>
        <p:spPr/>
        <p:txBody>
          <a:bodyPr/>
          <a:lstStyle/>
          <a:p>
            <a:fld id="{6370DF81-1F6F-4E6A-AADD-575165B8A1F9}" type="slidenum">
              <a:rPr lang="en-US" smtClean="0"/>
              <a:t>‹#›</a:t>
            </a:fld>
            <a:endParaRPr lang="en-US"/>
          </a:p>
        </p:txBody>
      </p:sp>
    </p:spTree>
    <p:extLst>
      <p:ext uri="{BB962C8B-B14F-4D97-AF65-F5344CB8AC3E}">
        <p14:creationId xmlns:p14="http://schemas.microsoft.com/office/powerpoint/2010/main" val="3214714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77F9F5-7D00-4371-94A3-BA84FC76BD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FFAFD69-1D86-4D98-8339-4A91841A6A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DFADDFB2-7F9C-464D-AAAA-4B3B4AB1A2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C724152D-EE10-4993-9952-6F2DD38B3DE5}"/>
              </a:ext>
            </a:extLst>
          </p:cNvPr>
          <p:cNvSpPr>
            <a:spLocks noGrp="1"/>
          </p:cNvSpPr>
          <p:nvPr>
            <p:ph type="dt" sz="half" idx="10"/>
          </p:nvPr>
        </p:nvSpPr>
        <p:spPr/>
        <p:txBody>
          <a:bodyPr/>
          <a:lstStyle/>
          <a:p>
            <a:fld id="{545EAEF2-BF07-41F1-A84B-D7063D3F9864}" type="datetimeFigureOut">
              <a:rPr lang="en-US" smtClean="0"/>
              <a:t>6/29/2018</a:t>
            </a:fld>
            <a:endParaRPr lang="en-US"/>
          </a:p>
        </p:txBody>
      </p:sp>
      <p:sp>
        <p:nvSpPr>
          <p:cNvPr id="6" name="Footer Placeholder 5">
            <a:extLst>
              <a:ext uri="{FF2B5EF4-FFF2-40B4-BE49-F238E27FC236}">
                <a16:creationId xmlns:a16="http://schemas.microsoft.com/office/drawing/2014/main" xmlns="" id="{0E8F7F22-65DA-4F21-89CC-43CC2BC713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C42E208-D6C6-475B-AFB3-9BA0A614C918}"/>
              </a:ext>
            </a:extLst>
          </p:cNvPr>
          <p:cNvSpPr>
            <a:spLocks noGrp="1"/>
          </p:cNvSpPr>
          <p:nvPr>
            <p:ph type="sldNum" sz="quarter" idx="12"/>
          </p:nvPr>
        </p:nvSpPr>
        <p:spPr/>
        <p:txBody>
          <a:bodyPr/>
          <a:lstStyle/>
          <a:p>
            <a:fld id="{6370DF81-1F6F-4E6A-AADD-575165B8A1F9}" type="slidenum">
              <a:rPr lang="en-US" smtClean="0"/>
              <a:t>‹#›</a:t>
            </a:fld>
            <a:endParaRPr lang="en-US"/>
          </a:p>
        </p:txBody>
      </p:sp>
    </p:spTree>
    <p:extLst>
      <p:ext uri="{BB962C8B-B14F-4D97-AF65-F5344CB8AC3E}">
        <p14:creationId xmlns:p14="http://schemas.microsoft.com/office/powerpoint/2010/main" val="2872591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7F2AE63-D8FA-4F70-9FD4-CE1081FEEF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6FB2442-3A10-4807-B2DF-FF8776E178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A24471E-F8E2-4A70-8120-F9171CC1F3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6452C2A-5813-4C90-89C3-7544BAF38094}"/>
              </a:ext>
            </a:extLst>
          </p:cNvPr>
          <p:cNvSpPr>
            <a:spLocks noGrp="1"/>
          </p:cNvSpPr>
          <p:nvPr>
            <p:ph type="dt" sz="half" idx="10"/>
          </p:nvPr>
        </p:nvSpPr>
        <p:spPr/>
        <p:txBody>
          <a:bodyPr/>
          <a:lstStyle/>
          <a:p>
            <a:fld id="{545EAEF2-BF07-41F1-A84B-D7063D3F9864}" type="datetimeFigureOut">
              <a:rPr lang="en-US" smtClean="0"/>
              <a:t>6/29/2018</a:t>
            </a:fld>
            <a:endParaRPr lang="en-US"/>
          </a:p>
        </p:txBody>
      </p:sp>
      <p:sp>
        <p:nvSpPr>
          <p:cNvPr id="6" name="Footer Placeholder 5">
            <a:extLst>
              <a:ext uri="{FF2B5EF4-FFF2-40B4-BE49-F238E27FC236}">
                <a16:creationId xmlns:a16="http://schemas.microsoft.com/office/drawing/2014/main" xmlns="" id="{D7BB3C71-E562-4104-8A41-D78B981BBD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B28647A-8990-430F-B033-39FADAAEC333}"/>
              </a:ext>
            </a:extLst>
          </p:cNvPr>
          <p:cNvSpPr>
            <a:spLocks noGrp="1"/>
          </p:cNvSpPr>
          <p:nvPr>
            <p:ph type="sldNum" sz="quarter" idx="12"/>
          </p:nvPr>
        </p:nvSpPr>
        <p:spPr/>
        <p:txBody>
          <a:bodyPr/>
          <a:lstStyle/>
          <a:p>
            <a:fld id="{6370DF81-1F6F-4E6A-AADD-575165B8A1F9}" type="slidenum">
              <a:rPr lang="en-US" smtClean="0"/>
              <a:t>‹#›</a:t>
            </a:fld>
            <a:endParaRPr lang="en-US"/>
          </a:p>
        </p:txBody>
      </p:sp>
    </p:spTree>
    <p:extLst>
      <p:ext uri="{BB962C8B-B14F-4D97-AF65-F5344CB8AC3E}">
        <p14:creationId xmlns:p14="http://schemas.microsoft.com/office/powerpoint/2010/main" val="3379925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5E65BC0-3219-4D27-995B-B42ABD4C67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035A501E-7CDA-4315-9853-F3EDEB4FD0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B23BE7-11FF-4D67-BE01-EDA412158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5EAEF2-BF07-41F1-A84B-D7063D3F9864}" type="datetimeFigureOut">
              <a:rPr lang="en-US" smtClean="0"/>
              <a:t>6/29/2018</a:t>
            </a:fld>
            <a:endParaRPr lang="en-US"/>
          </a:p>
        </p:txBody>
      </p:sp>
      <p:sp>
        <p:nvSpPr>
          <p:cNvPr id="5" name="Footer Placeholder 4">
            <a:extLst>
              <a:ext uri="{FF2B5EF4-FFF2-40B4-BE49-F238E27FC236}">
                <a16:creationId xmlns:a16="http://schemas.microsoft.com/office/drawing/2014/main" xmlns="" id="{14EE667D-F276-4D01-9439-9F4A55C5A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BB73C048-62CB-41BE-ADDF-9E04888DF0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0DF81-1F6F-4E6A-AADD-575165B8A1F9}" type="slidenum">
              <a:rPr lang="en-US" smtClean="0"/>
              <a:t>‹#›</a:t>
            </a:fld>
            <a:endParaRPr lang="en-US"/>
          </a:p>
        </p:txBody>
      </p:sp>
    </p:spTree>
    <p:extLst>
      <p:ext uri="{BB962C8B-B14F-4D97-AF65-F5344CB8AC3E}">
        <p14:creationId xmlns:p14="http://schemas.microsoft.com/office/powerpoint/2010/main" val="1228478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38.jpg"/></Relationships>
</file>

<file path=ppt/slides/_rels/slide12.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2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4E03E62-4BB5-4A9C-AC63-9446E3329B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548"/>
          </a:xfrm>
          <a:prstGeom prst="rect">
            <a:avLst/>
          </a:prstGeom>
        </p:spPr>
      </p:pic>
    </p:spTree>
    <p:extLst>
      <p:ext uri="{BB962C8B-B14F-4D97-AF65-F5344CB8AC3E}">
        <p14:creationId xmlns:p14="http://schemas.microsoft.com/office/powerpoint/2010/main" val="802121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96AD324-3674-4932-9818-2E49F90BAA09}"/>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57451EE3-8915-420B-B9CE-40AD5B765DBF}"/>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222B7AD-7D43-4945-8208-9BC84832CFC0}"/>
              </a:ext>
            </a:extLst>
          </p:cNvPr>
          <p:cNvSpPr txBox="1"/>
          <p:nvPr/>
        </p:nvSpPr>
        <p:spPr>
          <a:xfrm>
            <a:off x="508344" y="360506"/>
            <a:ext cx="9273421" cy="369332"/>
          </a:xfrm>
          <a:prstGeom prst="rect">
            <a:avLst/>
          </a:prstGeom>
          <a:noFill/>
        </p:spPr>
        <p:txBody>
          <a:bodyPr wrap="square" rtlCol="0">
            <a:spAutoFit/>
          </a:bodyPr>
          <a:lstStyle/>
          <a:p>
            <a:r>
              <a:rPr lang="en-US" dirty="0">
                <a:solidFill>
                  <a:schemeClr val="bg1"/>
                </a:solidFill>
              </a:rPr>
              <a:t>Superlative (CCC) Land</a:t>
            </a:r>
          </a:p>
        </p:txBody>
      </p:sp>
      <p:sp>
        <p:nvSpPr>
          <p:cNvPr id="5" name="TextBox 4">
            <a:extLst>
              <a:ext uri="{FF2B5EF4-FFF2-40B4-BE49-F238E27FC236}">
                <a16:creationId xmlns:a16="http://schemas.microsoft.com/office/drawing/2014/main" xmlns="" id="{DECDF954-0DEF-4DB6-A144-39EF9FF88F67}"/>
              </a:ext>
            </a:extLst>
          </p:cNvPr>
          <p:cNvSpPr txBox="1"/>
          <p:nvPr/>
        </p:nvSpPr>
        <p:spPr>
          <a:xfrm>
            <a:off x="10643510" y="314339"/>
            <a:ext cx="495650" cy="461665"/>
          </a:xfrm>
          <a:prstGeom prst="rect">
            <a:avLst/>
          </a:prstGeom>
          <a:noFill/>
        </p:spPr>
        <p:txBody>
          <a:bodyPr wrap="none" rtlCol="0">
            <a:spAutoFit/>
          </a:bodyPr>
          <a:lstStyle/>
          <a:p>
            <a:pPr algn="ctr"/>
            <a:r>
              <a:rPr lang="en-US" sz="2400" b="1" dirty="0"/>
              <a:t>08</a:t>
            </a:r>
          </a:p>
        </p:txBody>
      </p:sp>
      <p:pic>
        <p:nvPicPr>
          <p:cNvPr id="6" name="Picture 5">
            <a:extLst>
              <a:ext uri="{FF2B5EF4-FFF2-40B4-BE49-F238E27FC236}">
                <a16:creationId xmlns:a16="http://schemas.microsoft.com/office/drawing/2014/main" xmlns="" id="{D961E28F-DD76-4103-A0C2-E4111D38D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739" y="1003040"/>
            <a:ext cx="7558059" cy="2756029"/>
          </a:xfrm>
          <a:prstGeom prst="rect">
            <a:avLst/>
          </a:prstGeom>
        </p:spPr>
      </p:pic>
      <p:pic>
        <p:nvPicPr>
          <p:cNvPr id="7" name="Picture 6">
            <a:extLst>
              <a:ext uri="{FF2B5EF4-FFF2-40B4-BE49-F238E27FC236}">
                <a16:creationId xmlns:a16="http://schemas.microsoft.com/office/drawing/2014/main" xmlns="" id="{816CEEFB-015A-4DF1-84A4-574CCFE80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8" name="TextBox 7">
            <a:extLst>
              <a:ext uri="{FF2B5EF4-FFF2-40B4-BE49-F238E27FC236}">
                <a16:creationId xmlns:a16="http://schemas.microsoft.com/office/drawing/2014/main" xmlns="" id="{1102FCAE-EDE9-4D25-8AE4-F7BA9BF19384}"/>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9" name="TextBox 8">
            <a:extLst>
              <a:ext uri="{FF2B5EF4-FFF2-40B4-BE49-F238E27FC236}">
                <a16:creationId xmlns:a16="http://schemas.microsoft.com/office/drawing/2014/main" xmlns="" id="{3BCB1B6B-2D0A-4F68-B635-FD2C9C770B7C}"/>
              </a:ext>
            </a:extLst>
          </p:cNvPr>
          <p:cNvSpPr txBox="1"/>
          <p:nvPr/>
        </p:nvSpPr>
        <p:spPr>
          <a:xfrm>
            <a:off x="9707116" y="1617263"/>
            <a:ext cx="2484884" cy="646331"/>
          </a:xfrm>
          <a:prstGeom prst="rect">
            <a:avLst/>
          </a:prstGeom>
          <a:noFill/>
        </p:spPr>
        <p:txBody>
          <a:bodyPr wrap="square" rtlCol="0">
            <a:spAutoFit/>
          </a:bodyPr>
          <a:lstStyle/>
          <a:p>
            <a:pPr algn="ctr"/>
            <a:r>
              <a:rPr lang="en-US" b="1" dirty="0"/>
              <a:t>6.920139N</a:t>
            </a:r>
          </a:p>
          <a:p>
            <a:pPr algn="ctr"/>
            <a:r>
              <a:rPr lang="en-US" b="1" dirty="0"/>
              <a:t>79.854361E</a:t>
            </a:r>
          </a:p>
        </p:txBody>
      </p:sp>
      <p:sp>
        <p:nvSpPr>
          <p:cNvPr id="14" name="Rectangle 13">
            <a:extLst>
              <a:ext uri="{FF2B5EF4-FFF2-40B4-BE49-F238E27FC236}">
                <a16:creationId xmlns:a16="http://schemas.microsoft.com/office/drawing/2014/main" xmlns="" id="{2736D2DC-D951-4428-A606-AE3583D5E2FA}"/>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304D518-F332-43AD-84DE-DA50AF488EA9}"/>
              </a:ext>
            </a:extLst>
          </p:cNvPr>
          <p:cNvSpPr/>
          <p:nvPr/>
        </p:nvSpPr>
        <p:spPr>
          <a:xfrm>
            <a:off x="8278582" y="2604848"/>
            <a:ext cx="3913418" cy="461665"/>
          </a:xfrm>
          <a:prstGeom prst="rect">
            <a:avLst/>
          </a:prstGeom>
        </p:spPr>
        <p:txBody>
          <a:bodyPr wrap="square">
            <a:spAutoFit/>
          </a:bodyPr>
          <a:lstStyle/>
          <a:p>
            <a:pPr algn="ctr"/>
            <a:r>
              <a:rPr lang="en-US" sz="2400" b="1" dirty="0"/>
              <a:t>Land Extent :- 0A. 3R. 1P.</a:t>
            </a:r>
          </a:p>
        </p:txBody>
      </p:sp>
      <p:sp>
        <p:nvSpPr>
          <p:cNvPr id="19" name="Rectangle 18">
            <a:extLst>
              <a:ext uri="{FF2B5EF4-FFF2-40B4-BE49-F238E27FC236}">
                <a16:creationId xmlns:a16="http://schemas.microsoft.com/office/drawing/2014/main" xmlns="" id="{507B5906-ED00-467A-B517-8A156FFE5503}"/>
              </a:ext>
            </a:extLst>
          </p:cNvPr>
          <p:cNvSpPr/>
          <p:nvPr/>
        </p:nvSpPr>
        <p:spPr>
          <a:xfrm>
            <a:off x="152400" y="3836868"/>
            <a:ext cx="995529" cy="369332"/>
          </a:xfrm>
          <a:prstGeom prst="rect">
            <a:avLst/>
          </a:prstGeom>
        </p:spPr>
        <p:txBody>
          <a:bodyPr wrap="none">
            <a:spAutoFit/>
          </a:bodyPr>
          <a:lstStyle/>
          <a:p>
            <a:r>
              <a:rPr lang="en-US" b="1" dirty="0"/>
              <a:t>Location</a:t>
            </a:r>
          </a:p>
        </p:txBody>
      </p:sp>
      <p:sp>
        <p:nvSpPr>
          <p:cNvPr id="20" name="TextBox 19">
            <a:extLst>
              <a:ext uri="{FF2B5EF4-FFF2-40B4-BE49-F238E27FC236}">
                <a16:creationId xmlns:a16="http://schemas.microsoft.com/office/drawing/2014/main" xmlns="" id="{915E56BD-5ECA-4CA2-A383-132A1FFFC196}"/>
              </a:ext>
            </a:extLst>
          </p:cNvPr>
          <p:cNvSpPr txBox="1"/>
          <p:nvPr/>
        </p:nvSpPr>
        <p:spPr>
          <a:xfrm>
            <a:off x="345233" y="4108188"/>
            <a:ext cx="11718096" cy="646331"/>
          </a:xfrm>
          <a:prstGeom prst="rect">
            <a:avLst/>
          </a:prstGeom>
          <a:noFill/>
        </p:spPr>
        <p:txBody>
          <a:bodyPr wrap="square" rtlCol="0">
            <a:spAutoFit/>
          </a:bodyPr>
          <a:lstStyle/>
          <a:p>
            <a:pPr algn="just"/>
            <a:r>
              <a:rPr lang="en-US" sz="1200" dirty="0"/>
              <a:t>Site located in the Heart of the Colombo City</a:t>
            </a:r>
          </a:p>
          <a:p>
            <a:pPr algn="just"/>
            <a:r>
              <a:rPr lang="en-US" sz="1200" dirty="0"/>
              <a:t>Highly demand area</a:t>
            </a:r>
          </a:p>
          <a:p>
            <a:pPr algn="just"/>
            <a:r>
              <a:rPr lang="en-US" sz="1200" dirty="0"/>
              <a:t>Altair tower, </a:t>
            </a:r>
            <a:r>
              <a:rPr lang="en-US" sz="1200" dirty="0" err="1"/>
              <a:t>Gangarama</a:t>
            </a:r>
            <a:r>
              <a:rPr lang="en-US" sz="1200" dirty="0"/>
              <a:t> Temple, </a:t>
            </a:r>
            <a:r>
              <a:rPr lang="en-US" sz="1200" dirty="0" err="1"/>
              <a:t>Nawaloka</a:t>
            </a:r>
            <a:r>
              <a:rPr lang="en-US" sz="1200" dirty="0"/>
              <a:t> Hospital Near by</a:t>
            </a:r>
          </a:p>
        </p:txBody>
      </p:sp>
      <p:sp>
        <p:nvSpPr>
          <p:cNvPr id="21" name="Rectangle 20">
            <a:extLst>
              <a:ext uri="{FF2B5EF4-FFF2-40B4-BE49-F238E27FC236}">
                <a16:creationId xmlns:a16="http://schemas.microsoft.com/office/drawing/2014/main" xmlns="" id="{A4A2799A-F890-467A-9952-8CC97C18AA6E}"/>
              </a:ext>
            </a:extLst>
          </p:cNvPr>
          <p:cNvSpPr/>
          <p:nvPr/>
        </p:nvSpPr>
        <p:spPr>
          <a:xfrm>
            <a:off x="152400" y="4833834"/>
            <a:ext cx="2430281" cy="369332"/>
          </a:xfrm>
          <a:prstGeom prst="rect">
            <a:avLst/>
          </a:prstGeom>
        </p:spPr>
        <p:txBody>
          <a:bodyPr wrap="none">
            <a:spAutoFit/>
          </a:bodyPr>
          <a:lstStyle/>
          <a:p>
            <a:r>
              <a:rPr lang="en-US" b="1" dirty="0"/>
              <a:t>Proposed Development</a:t>
            </a:r>
          </a:p>
        </p:txBody>
      </p:sp>
      <p:sp>
        <p:nvSpPr>
          <p:cNvPr id="24" name="TextBox 23">
            <a:extLst>
              <a:ext uri="{FF2B5EF4-FFF2-40B4-BE49-F238E27FC236}">
                <a16:creationId xmlns:a16="http://schemas.microsoft.com/office/drawing/2014/main" xmlns="" id="{5D2BE270-7DCF-4640-A291-0DA0407590D3}"/>
              </a:ext>
            </a:extLst>
          </p:cNvPr>
          <p:cNvSpPr txBox="1"/>
          <p:nvPr/>
        </p:nvSpPr>
        <p:spPr>
          <a:xfrm>
            <a:off x="345233" y="5123816"/>
            <a:ext cx="11718096" cy="276999"/>
          </a:xfrm>
          <a:prstGeom prst="rect">
            <a:avLst/>
          </a:prstGeom>
          <a:noFill/>
        </p:spPr>
        <p:txBody>
          <a:bodyPr wrap="square" rtlCol="0">
            <a:spAutoFit/>
          </a:bodyPr>
          <a:lstStyle/>
          <a:p>
            <a:pPr algn="just"/>
            <a:r>
              <a:rPr lang="en-US" sz="1200" dirty="0"/>
              <a:t>Mixed Development</a:t>
            </a:r>
          </a:p>
        </p:txBody>
      </p:sp>
      <p:pic>
        <p:nvPicPr>
          <p:cNvPr id="30" name="Picture 29">
            <a:extLst>
              <a:ext uri="{FF2B5EF4-FFF2-40B4-BE49-F238E27FC236}">
                <a16:creationId xmlns:a16="http://schemas.microsoft.com/office/drawing/2014/main" xmlns="" id="{AB5C07A7-376D-45AF-9C14-064B9B03C5FF}"/>
              </a:ext>
            </a:extLst>
          </p:cNvPr>
          <p:cNvPicPr/>
          <p:nvPr/>
        </p:nvPicPr>
        <p:blipFill>
          <a:blip r:embed="rId4">
            <a:extLst>
              <a:ext uri="{28A0092B-C50C-407E-A947-70E740481C1C}">
                <a14:useLocalDpi xmlns:a14="http://schemas.microsoft.com/office/drawing/2010/main" val="0"/>
              </a:ext>
            </a:extLst>
          </a:blip>
          <a:stretch>
            <a:fillRect/>
          </a:stretch>
        </p:blipFill>
        <p:spPr>
          <a:xfrm>
            <a:off x="7865544" y="4005756"/>
            <a:ext cx="4174056" cy="2804966"/>
          </a:xfrm>
          <a:prstGeom prst="rect">
            <a:avLst/>
          </a:prstGeom>
        </p:spPr>
      </p:pic>
    </p:spTree>
    <p:extLst>
      <p:ext uri="{BB962C8B-B14F-4D97-AF65-F5344CB8AC3E}">
        <p14:creationId xmlns:p14="http://schemas.microsoft.com/office/powerpoint/2010/main" val="2300360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96AD324-3674-4932-9818-2E49F90BAA09}"/>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57451EE3-8915-420B-B9CE-40AD5B765DBF}"/>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222B7AD-7D43-4945-8208-9BC84832CFC0}"/>
              </a:ext>
            </a:extLst>
          </p:cNvPr>
          <p:cNvSpPr txBox="1"/>
          <p:nvPr/>
        </p:nvSpPr>
        <p:spPr>
          <a:xfrm>
            <a:off x="508344" y="360506"/>
            <a:ext cx="9273421" cy="369332"/>
          </a:xfrm>
          <a:prstGeom prst="rect">
            <a:avLst/>
          </a:prstGeom>
          <a:noFill/>
        </p:spPr>
        <p:txBody>
          <a:bodyPr wrap="square" rtlCol="0">
            <a:spAutoFit/>
          </a:bodyPr>
          <a:lstStyle/>
          <a:p>
            <a:r>
              <a:rPr lang="en-US" dirty="0">
                <a:solidFill>
                  <a:schemeClr val="bg1"/>
                </a:solidFill>
              </a:rPr>
              <a:t>Chatham Street</a:t>
            </a:r>
          </a:p>
        </p:txBody>
      </p:sp>
      <p:sp>
        <p:nvSpPr>
          <p:cNvPr id="5" name="TextBox 4">
            <a:extLst>
              <a:ext uri="{FF2B5EF4-FFF2-40B4-BE49-F238E27FC236}">
                <a16:creationId xmlns:a16="http://schemas.microsoft.com/office/drawing/2014/main" xmlns="" id="{DECDF954-0DEF-4DB6-A144-39EF9FF88F67}"/>
              </a:ext>
            </a:extLst>
          </p:cNvPr>
          <p:cNvSpPr txBox="1"/>
          <p:nvPr/>
        </p:nvSpPr>
        <p:spPr>
          <a:xfrm>
            <a:off x="10643510" y="314339"/>
            <a:ext cx="495650" cy="461665"/>
          </a:xfrm>
          <a:prstGeom prst="rect">
            <a:avLst/>
          </a:prstGeom>
          <a:noFill/>
        </p:spPr>
        <p:txBody>
          <a:bodyPr wrap="none" rtlCol="0">
            <a:spAutoFit/>
          </a:bodyPr>
          <a:lstStyle/>
          <a:p>
            <a:pPr algn="ctr"/>
            <a:r>
              <a:rPr lang="en-US" sz="2400" b="1" dirty="0"/>
              <a:t>09</a:t>
            </a:r>
          </a:p>
        </p:txBody>
      </p:sp>
      <p:pic>
        <p:nvPicPr>
          <p:cNvPr id="6" name="Picture 5">
            <a:extLst>
              <a:ext uri="{FF2B5EF4-FFF2-40B4-BE49-F238E27FC236}">
                <a16:creationId xmlns:a16="http://schemas.microsoft.com/office/drawing/2014/main" xmlns="" id="{D961E28F-DD76-4103-A0C2-E4111D38D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739" y="1003040"/>
            <a:ext cx="7558059" cy="2756028"/>
          </a:xfrm>
          <a:prstGeom prst="rect">
            <a:avLst/>
          </a:prstGeom>
        </p:spPr>
      </p:pic>
      <p:pic>
        <p:nvPicPr>
          <p:cNvPr id="7" name="Picture 6">
            <a:extLst>
              <a:ext uri="{FF2B5EF4-FFF2-40B4-BE49-F238E27FC236}">
                <a16:creationId xmlns:a16="http://schemas.microsoft.com/office/drawing/2014/main" xmlns="" id="{816CEEFB-015A-4DF1-84A4-574CCFE80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8" name="TextBox 7">
            <a:extLst>
              <a:ext uri="{FF2B5EF4-FFF2-40B4-BE49-F238E27FC236}">
                <a16:creationId xmlns:a16="http://schemas.microsoft.com/office/drawing/2014/main" xmlns="" id="{1102FCAE-EDE9-4D25-8AE4-F7BA9BF19384}"/>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9" name="TextBox 8">
            <a:extLst>
              <a:ext uri="{FF2B5EF4-FFF2-40B4-BE49-F238E27FC236}">
                <a16:creationId xmlns:a16="http://schemas.microsoft.com/office/drawing/2014/main" xmlns="" id="{3BCB1B6B-2D0A-4F68-B635-FD2C9C770B7C}"/>
              </a:ext>
            </a:extLst>
          </p:cNvPr>
          <p:cNvSpPr txBox="1"/>
          <p:nvPr/>
        </p:nvSpPr>
        <p:spPr>
          <a:xfrm>
            <a:off x="9707116" y="1617263"/>
            <a:ext cx="2484884" cy="646331"/>
          </a:xfrm>
          <a:prstGeom prst="rect">
            <a:avLst/>
          </a:prstGeom>
          <a:noFill/>
        </p:spPr>
        <p:txBody>
          <a:bodyPr wrap="square" rtlCol="0">
            <a:spAutoFit/>
          </a:bodyPr>
          <a:lstStyle/>
          <a:p>
            <a:pPr algn="ctr"/>
            <a:r>
              <a:rPr lang="en-US" b="1" dirty="0"/>
              <a:t>6.934639N</a:t>
            </a:r>
          </a:p>
          <a:p>
            <a:pPr algn="ctr"/>
            <a:r>
              <a:rPr lang="en-US" b="1" dirty="0"/>
              <a:t>79.845139E</a:t>
            </a:r>
          </a:p>
        </p:txBody>
      </p:sp>
      <p:sp>
        <p:nvSpPr>
          <p:cNvPr id="14" name="Rectangle 13">
            <a:extLst>
              <a:ext uri="{FF2B5EF4-FFF2-40B4-BE49-F238E27FC236}">
                <a16:creationId xmlns:a16="http://schemas.microsoft.com/office/drawing/2014/main" xmlns="" id="{2736D2DC-D951-4428-A606-AE3583D5E2FA}"/>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304D518-F332-43AD-84DE-DA50AF488EA9}"/>
              </a:ext>
            </a:extLst>
          </p:cNvPr>
          <p:cNvSpPr/>
          <p:nvPr/>
        </p:nvSpPr>
        <p:spPr>
          <a:xfrm>
            <a:off x="8278582" y="2604848"/>
            <a:ext cx="3913418" cy="461665"/>
          </a:xfrm>
          <a:prstGeom prst="rect">
            <a:avLst/>
          </a:prstGeom>
        </p:spPr>
        <p:txBody>
          <a:bodyPr wrap="square">
            <a:spAutoFit/>
          </a:bodyPr>
          <a:lstStyle/>
          <a:p>
            <a:pPr algn="ctr"/>
            <a:r>
              <a:rPr lang="en-US" sz="2400" b="1" dirty="0"/>
              <a:t>Land Extent :- 0A. 2R. 14.72P.</a:t>
            </a:r>
          </a:p>
        </p:txBody>
      </p:sp>
      <p:sp>
        <p:nvSpPr>
          <p:cNvPr id="19" name="Rectangle 18">
            <a:extLst>
              <a:ext uri="{FF2B5EF4-FFF2-40B4-BE49-F238E27FC236}">
                <a16:creationId xmlns:a16="http://schemas.microsoft.com/office/drawing/2014/main" xmlns="" id="{507B5906-ED00-467A-B517-8A156FFE5503}"/>
              </a:ext>
            </a:extLst>
          </p:cNvPr>
          <p:cNvSpPr/>
          <p:nvPr/>
        </p:nvSpPr>
        <p:spPr>
          <a:xfrm>
            <a:off x="152400" y="3836868"/>
            <a:ext cx="995529" cy="369332"/>
          </a:xfrm>
          <a:prstGeom prst="rect">
            <a:avLst/>
          </a:prstGeom>
        </p:spPr>
        <p:txBody>
          <a:bodyPr wrap="none">
            <a:spAutoFit/>
          </a:bodyPr>
          <a:lstStyle/>
          <a:p>
            <a:r>
              <a:rPr lang="en-US" b="1" dirty="0"/>
              <a:t>Location</a:t>
            </a:r>
          </a:p>
        </p:txBody>
      </p:sp>
      <p:sp>
        <p:nvSpPr>
          <p:cNvPr id="20" name="TextBox 19">
            <a:extLst>
              <a:ext uri="{FF2B5EF4-FFF2-40B4-BE49-F238E27FC236}">
                <a16:creationId xmlns:a16="http://schemas.microsoft.com/office/drawing/2014/main" xmlns="" id="{915E56BD-5ECA-4CA2-A383-132A1FFFC196}"/>
              </a:ext>
            </a:extLst>
          </p:cNvPr>
          <p:cNvSpPr txBox="1"/>
          <p:nvPr/>
        </p:nvSpPr>
        <p:spPr>
          <a:xfrm>
            <a:off x="345233" y="4108188"/>
            <a:ext cx="11718096" cy="646331"/>
          </a:xfrm>
          <a:prstGeom prst="rect">
            <a:avLst/>
          </a:prstGeom>
          <a:noFill/>
        </p:spPr>
        <p:txBody>
          <a:bodyPr wrap="square" rtlCol="0">
            <a:spAutoFit/>
          </a:bodyPr>
          <a:lstStyle/>
          <a:p>
            <a:pPr algn="just"/>
            <a:r>
              <a:rPr lang="en-US" sz="1200" dirty="0"/>
              <a:t>Site Locate in the Middle of the Colombo Commercial area</a:t>
            </a:r>
          </a:p>
          <a:p>
            <a:pPr algn="just"/>
            <a:r>
              <a:rPr lang="en-US" sz="1200" dirty="0"/>
              <a:t>Close Proximity to Colombo Fort, World Trade Center, Dutch Hospital Commercial Complex, </a:t>
            </a:r>
            <a:r>
              <a:rPr lang="en-US" sz="1200" dirty="0" err="1"/>
              <a:t>Kirshh</a:t>
            </a:r>
            <a:r>
              <a:rPr lang="en-US" sz="1200" dirty="0"/>
              <a:t> </a:t>
            </a:r>
            <a:r>
              <a:rPr lang="en-US" sz="1200" dirty="0" err="1"/>
              <a:t>Squre</a:t>
            </a:r>
            <a:endParaRPr lang="en-US" sz="1200" dirty="0"/>
          </a:p>
          <a:p>
            <a:pPr algn="just"/>
            <a:r>
              <a:rPr lang="en-US" sz="1200" dirty="0"/>
              <a:t>So close to Port City - Colombo</a:t>
            </a:r>
          </a:p>
        </p:txBody>
      </p:sp>
      <p:sp>
        <p:nvSpPr>
          <p:cNvPr id="21" name="Rectangle 20">
            <a:extLst>
              <a:ext uri="{FF2B5EF4-FFF2-40B4-BE49-F238E27FC236}">
                <a16:creationId xmlns:a16="http://schemas.microsoft.com/office/drawing/2014/main" xmlns="" id="{A4A2799A-F890-467A-9952-8CC97C18AA6E}"/>
              </a:ext>
            </a:extLst>
          </p:cNvPr>
          <p:cNvSpPr/>
          <p:nvPr/>
        </p:nvSpPr>
        <p:spPr>
          <a:xfrm>
            <a:off x="152400" y="4833834"/>
            <a:ext cx="2430281" cy="369332"/>
          </a:xfrm>
          <a:prstGeom prst="rect">
            <a:avLst/>
          </a:prstGeom>
        </p:spPr>
        <p:txBody>
          <a:bodyPr wrap="none">
            <a:spAutoFit/>
          </a:bodyPr>
          <a:lstStyle/>
          <a:p>
            <a:r>
              <a:rPr lang="en-US" b="1" dirty="0"/>
              <a:t>Proposed Development</a:t>
            </a:r>
          </a:p>
        </p:txBody>
      </p:sp>
      <p:sp>
        <p:nvSpPr>
          <p:cNvPr id="24" name="TextBox 23">
            <a:extLst>
              <a:ext uri="{FF2B5EF4-FFF2-40B4-BE49-F238E27FC236}">
                <a16:creationId xmlns:a16="http://schemas.microsoft.com/office/drawing/2014/main" xmlns="" id="{5D2BE270-7DCF-4640-A291-0DA0407590D3}"/>
              </a:ext>
            </a:extLst>
          </p:cNvPr>
          <p:cNvSpPr txBox="1"/>
          <p:nvPr/>
        </p:nvSpPr>
        <p:spPr>
          <a:xfrm>
            <a:off x="345233" y="5123816"/>
            <a:ext cx="11718096" cy="276999"/>
          </a:xfrm>
          <a:prstGeom prst="rect">
            <a:avLst/>
          </a:prstGeom>
          <a:noFill/>
        </p:spPr>
        <p:txBody>
          <a:bodyPr wrap="square" rtlCol="0">
            <a:spAutoFit/>
          </a:bodyPr>
          <a:lstStyle/>
          <a:p>
            <a:pPr algn="just"/>
            <a:r>
              <a:rPr lang="en-US" sz="1200" dirty="0">
                <a:solidFill>
                  <a:srgbClr val="44484B"/>
                </a:solidFill>
              </a:rPr>
              <a:t>Mixed Development</a:t>
            </a:r>
          </a:p>
        </p:txBody>
      </p:sp>
      <p:pic>
        <p:nvPicPr>
          <p:cNvPr id="12" name="Picture 11">
            <a:extLst>
              <a:ext uri="{FF2B5EF4-FFF2-40B4-BE49-F238E27FC236}">
                <a16:creationId xmlns:a16="http://schemas.microsoft.com/office/drawing/2014/main" xmlns="" id="{5C3898CD-91D5-421A-A8EE-764E08A69E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5931" y="4005756"/>
            <a:ext cx="4843670" cy="2741700"/>
          </a:xfrm>
          <a:prstGeom prst="rect">
            <a:avLst/>
          </a:prstGeom>
        </p:spPr>
      </p:pic>
    </p:spTree>
    <p:extLst>
      <p:ext uri="{BB962C8B-B14F-4D97-AF65-F5344CB8AC3E}">
        <p14:creationId xmlns:p14="http://schemas.microsoft.com/office/powerpoint/2010/main" val="4208913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F6506574-2A9E-4951-BFC7-BE80B9890D60}"/>
              </a:ext>
            </a:extLst>
          </p:cNvPr>
          <p:cNvSpPr/>
          <p:nvPr/>
        </p:nvSpPr>
        <p:spPr>
          <a:xfrm>
            <a:off x="0" y="2389768"/>
            <a:ext cx="12192000" cy="1653325"/>
          </a:xfrm>
          <a:prstGeom prst="rect">
            <a:avLst/>
          </a:prstGeom>
          <a:solidFill>
            <a:srgbClr val="4B4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AEA0DACF-A33B-4CE3-B2E5-5CD58F49012A}"/>
              </a:ext>
            </a:extLst>
          </p:cNvPr>
          <p:cNvSpPr/>
          <p:nvPr/>
        </p:nvSpPr>
        <p:spPr>
          <a:xfrm>
            <a:off x="4984124" y="2532241"/>
            <a:ext cx="7207875" cy="1368380"/>
          </a:xfrm>
          <a:prstGeom prst="rect">
            <a:avLst/>
          </a:prstGeom>
          <a:solidFill>
            <a:srgbClr val="5D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B4D734F9-32FB-45DE-AD70-23D9CF4E70B4}"/>
              </a:ext>
            </a:extLst>
          </p:cNvPr>
          <p:cNvSpPr txBox="1"/>
          <p:nvPr/>
        </p:nvSpPr>
        <p:spPr>
          <a:xfrm>
            <a:off x="4979956" y="2551424"/>
            <a:ext cx="7212044" cy="1323439"/>
          </a:xfrm>
          <a:prstGeom prst="rect">
            <a:avLst/>
          </a:prstGeom>
          <a:noFill/>
        </p:spPr>
        <p:txBody>
          <a:bodyPr wrap="square" rtlCol="0">
            <a:spAutoFit/>
          </a:bodyPr>
          <a:lstStyle/>
          <a:p>
            <a:pPr algn="ctr"/>
            <a:r>
              <a:rPr lang="en-US" sz="8000" b="1" dirty="0">
                <a:solidFill>
                  <a:srgbClr val="4B4B4D"/>
                </a:solidFill>
                <a:latin typeface="Arial Black" panose="020B0A04020102020204" pitchFamily="34" charset="0"/>
              </a:rPr>
              <a:t>PROJECTS</a:t>
            </a:r>
          </a:p>
        </p:txBody>
      </p:sp>
      <p:grpSp>
        <p:nvGrpSpPr>
          <p:cNvPr id="5" name="Group 4">
            <a:extLst>
              <a:ext uri="{FF2B5EF4-FFF2-40B4-BE49-F238E27FC236}">
                <a16:creationId xmlns:a16="http://schemas.microsoft.com/office/drawing/2014/main" xmlns="" id="{F1C6CA94-A7C2-4140-888B-A030FA53AF37}"/>
              </a:ext>
            </a:extLst>
          </p:cNvPr>
          <p:cNvGrpSpPr/>
          <p:nvPr/>
        </p:nvGrpSpPr>
        <p:grpSpPr>
          <a:xfrm>
            <a:off x="152401" y="4353060"/>
            <a:ext cx="11928118" cy="1937601"/>
            <a:chOff x="652961" y="5062336"/>
            <a:chExt cx="11427557" cy="1653327"/>
          </a:xfrm>
        </p:grpSpPr>
        <p:pic>
          <p:nvPicPr>
            <p:cNvPr id="6" name="Picture 5">
              <a:extLst>
                <a:ext uri="{FF2B5EF4-FFF2-40B4-BE49-F238E27FC236}">
                  <a16:creationId xmlns:a16="http://schemas.microsoft.com/office/drawing/2014/main" xmlns="" id="{F9627503-02D7-462D-B1A4-2C6744FF7F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89509" y="5062336"/>
              <a:ext cx="2341881" cy="1653325"/>
            </a:xfrm>
            <a:prstGeom prst="rect">
              <a:avLst/>
            </a:prstGeom>
          </p:spPr>
        </p:pic>
        <p:pic>
          <p:nvPicPr>
            <p:cNvPr id="7" name="Picture 6">
              <a:extLst>
                <a:ext uri="{FF2B5EF4-FFF2-40B4-BE49-F238E27FC236}">
                  <a16:creationId xmlns:a16="http://schemas.microsoft.com/office/drawing/2014/main" xmlns="" id="{121B353C-B239-4287-8468-DC20170303B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961" y="5062336"/>
              <a:ext cx="3013188" cy="1645811"/>
            </a:xfrm>
            <a:prstGeom prst="rect">
              <a:avLst/>
            </a:prstGeom>
          </p:spPr>
        </p:pic>
        <p:pic>
          <p:nvPicPr>
            <p:cNvPr id="8" name="Picture 7">
              <a:extLst>
                <a:ext uri="{FF2B5EF4-FFF2-40B4-BE49-F238E27FC236}">
                  <a16:creationId xmlns:a16="http://schemas.microsoft.com/office/drawing/2014/main" xmlns="" id="{A47892E3-725B-4E10-A626-E3FCDBE009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54750" y="5062337"/>
              <a:ext cx="2395762" cy="1653325"/>
            </a:xfrm>
            <a:prstGeom prst="rect">
              <a:avLst/>
            </a:prstGeom>
          </p:spPr>
        </p:pic>
        <p:pic>
          <p:nvPicPr>
            <p:cNvPr id="9" name="Picture 8">
              <a:extLst>
                <a:ext uri="{FF2B5EF4-FFF2-40B4-BE49-F238E27FC236}">
                  <a16:creationId xmlns:a16="http://schemas.microsoft.com/office/drawing/2014/main" xmlns="" id="{53D1DAEF-FE36-4F53-A0CC-CBF6492736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73872" y="5062339"/>
              <a:ext cx="3306646" cy="1653324"/>
            </a:xfrm>
            <a:prstGeom prst="rect">
              <a:avLst/>
            </a:prstGeom>
          </p:spPr>
        </p:pic>
      </p:grpSp>
      <p:pic>
        <p:nvPicPr>
          <p:cNvPr id="10" name="Picture 9">
            <a:extLst>
              <a:ext uri="{FF2B5EF4-FFF2-40B4-BE49-F238E27FC236}">
                <a16:creationId xmlns:a16="http://schemas.microsoft.com/office/drawing/2014/main" xmlns="" id="{BA29596A-823D-44C1-B1A6-6425EF42A2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9521" y="377231"/>
            <a:ext cx="4700913" cy="3523390"/>
          </a:xfrm>
          <a:prstGeom prst="rect">
            <a:avLst/>
          </a:prstGeom>
        </p:spPr>
      </p:pic>
      <p:pic>
        <p:nvPicPr>
          <p:cNvPr id="11" name="Picture 10">
            <a:extLst>
              <a:ext uri="{FF2B5EF4-FFF2-40B4-BE49-F238E27FC236}">
                <a16:creationId xmlns:a16="http://schemas.microsoft.com/office/drawing/2014/main" xmlns="" id="{96242C75-6356-4296-ABA3-3FF64B15EAD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32429" y="377231"/>
            <a:ext cx="2897926" cy="1918841"/>
          </a:xfrm>
          <a:prstGeom prst="rect">
            <a:avLst/>
          </a:prstGeom>
        </p:spPr>
      </p:pic>
      <p:pic>
        <p:nvPicPr>
          <p:cNvPr id="12" name="Picture 11">
            <a:extLst>
              <a:ext uri="{FF2B5EF4-FFF2-40B4-BE49-F238E27FC236}">
                <a16:creationId xmlns:a16="http://schemas.microsoft.com/office/drawing/2014/main" xmlns="" id="{34EF0726-2A58-468A-96DD-D2931F175E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2351" y="377231"/>
            <a:ext cx="4091646" cy="1918841"/>
          </a:xfrm>
          <a:prstGeom prst="rect">
            <a:avLst/>
          </a:prstGeom>
        </p:spPr>
      </p:pic>
    </p:spTree>
    <p:extLst>
      <p:ext uri="{BB962C8B-B14F-4D97-AF65-F5344CB8AC3E}">
        <p14:creationId xmlns:p14="http://schemas.microsoft.com/office/powerpoint/2010/main" val="1716464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F4DFDC26-D079-4355-9553-2BF7DAAF87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5987" y="3919889"/>
            <a:ext cx="6257046" cy="2971624"/>
          </a:xfrm>
          <a:prstGeom prst="rect">
            <a:avLst/>
          </a:prstGeom>
        </p:spPr>
      </p:pic>
      <p:sp>
        <p:nvSpPr>
          <p:cNvPr id="3" name="Rectangle 2">
            <a:extLst>
              <a:ext uri="{FF2B5EF4-FFF2-40B4-BE49-F238E27FC236}">
                <a16:creationId xmlns:a16="http://schemas.microsoft.com/office/drawing/2014/main" xmlns="" id="{6204D7F1-B7D7-4B4A-A3C9-E30447CE21FA}"/>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4DFC1069-878B-4353-9CDC-3E3B396E173B}"/>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DA5BB0FD-AC4F-452C-BDA2-FE7ED45D95D7}"/>
              </a:ext>
            </a:extLst>
          </p:cNvPr>
          <p:cNvSpPr txBox="1"/>
          <p:nvPr/>
        </p:nvSpPr>
        <p:spPr>
          <a:xfrm>
            <a:off x="508344" y="360506"/>
            <a:ext cx="9273421" cy="369332"/>
          </a:xfrm>
          <a:prstGeom prst="rect">
            <a:avLst/>
          </a:prstGeom>
          <a:noFill/>
        </p:spPr>
        <p:txBody>
          <a:bodyPr wrap="square" rtlCol="0">
            <a:spAutoFit/>
          </a:bodyPr>
          <a:lstStyle/>
          <a:p>
            <a:r>
              <a:rPr lang="en-US" dirty="0">
                <a:solidFill>
                  <a:schemeClr val="bg1"/>
                </a:solidFill>
              </a:rPr>
              <a:t>Waters’ Edge Greenway Trail, </a:t>
            </a:r>
            <a:r>
              <a:rPr lang="en-US" dirty="0" err="1">
                <a:solidFill>
                  <a:schemeClr val="bg1"/>
                </a:solidFill>
              </a:rPr>
              <a:t>Diyatha</a:t>
            </a:r>
            <a:r>
              <a:rPr lang="en-US" dirty="0">
                <a:solidFill>
                  <a:schemeClr val="bg1"/>
                </a:solidFill>
              </a:rPr>
              <a:t> </a:t>
            </a:r>
            <a:r>
              <a:rPr lang="en-US" dirty="0" err="1">
                <a:solidFill>
                  <a:schemeClr val="bg1"/>
                </a:solidFill>
              </a:rPr>
              <a:t>Uyana</a:t>
            </a:r>
            <a:r>
              <a:rPr lang="en-US" dirty="0">
                <a:solidFill>
                  <a:schemeClr val="bg1"/>
                </a:solidFill>
              </a:rPr>
              <a:t>- Colombo</a:t>
            </a:r>
          </a:p>
        </p:txBody>
      </p:sp>
      <p:sp>
        <p:nvSpPr>
          <p:cNvPr id="6" name="TextBox 5">
            <a:extLst>
              <a:ext uri="{FF2B5EF4-FFF2-40B4-BE49-F238E27FC236}">
                <a16:creationId xmlns:a16="http://schemas.microsoft.com/office/drawing/2014/main" xmlns="" id="{A404CC70-7385-4BE5-AE97-DB6D8D66C3DF}"/>
              </a:ext>
            </a:extLst>
          </p:cNvPr>
          <p:cNvSpPr txBox="1"/>
          <p:nvPr/>
        </p:nvSpPr>
        <p:spPr>
          <a:xfrm>
            <a:off x="10643510" y="314339"/>
            <a:ext cx="495650" cy="461665"/>
          </a:xfrm>
          <a:prstGeom prst="rect">
            <a:avLst/>
          </a:prstGeom>
          <a:noFill/>
        </p:spPr>
        <p:txBody>
          <a:bodyPr wrap="none" rtlCol="0">
            <a:spAutoFit/>
          </a:bodyPr>
          <a:lstStyle/>
          <a:p>
            <a:pPr algn="ctr"/>
            <a:r>
              <a:rPr lang="en-US" sz="2400" b="1" dirty="0"/>
              <a:t>10</a:t>
            </a:r>
          </a:p>
        </p:txBody>
      </p:sp>
      <p:pic>
        <p:nvPicPr>
          <p:cNvPr id="7" name="Picture 6">
            <a:extLst>
              <a:ext uri="{FF2B5EF4-FFF2-40B4-BE49-F238E27FC236}">
                <a16:creationId xmlns:a16="http://schemas.microsoft.com/office/drawing/2014/main" xmlns="" id="{3CCF1C8D-4ACE-41EA-9C46-8B7C55978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01" y="1021331"/>
            <a:ext cx="7572339" cy="2719449"/>
          </a:xfrm>
          <a:prstGeom prst="rect">
            <a:avLst/>
          </a:prstGeom>
        </p:spPr>
      </p:pic>
      <p:pic>
        <p:nvPicPr>
          <p:cNvPr id="8" name="Picture 7">
            <a:extLst>
              <a:ext uri="{FF2B5EF4-FFF2-40B4-BE49-F238E27FC236}">
                <a16:creationId xmlns:a16="http://schemas.microsoft.com/office/drawing/2014/main" xmlns="" id="{CD18E81A-CC88-4949-A37F-006705BB07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9" name="TextBox 8">
            <a:extLst>
              <a:ext uri="{FF2B5EF4-FFF2-40B4-BE49-F238E27FC236}">
                <a16:creationId xmlns:a16="http://schemas.microsoft.com/office/drawing/2014/main" xmlns="" id="{0507A999-739E-4F7F-A1A0-13E2C050C837}"/>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10" name="TextBox 9">
            <a:extLst>
              <a:ext uri="{FF2B5EF4-FFF2-40B4-BE49-F238E27FC236}">
                <a16:creationId xmlns:a16="http://schemas.microsoft.com/office/drawing/2014/main" xmlns="" id="{73846FC6-E8D1-4018-A6E2-D8A3581B1844}"/>
              </a:ext>
            </a:extLst>
          </p:cNvPr>
          <p:cNvSpPr txBox="1"/>
          <p:nvPr/>
        </p:nvSpPr>
        <p:spPr>
          <a:xfrm>
            <a:off x="9707116" y="1617263"/>
            <a:ext cx="2484884" cy="646331"/>
          </a:xfrm>
          <a:prstGeom prst="rect">
            <a:avLst/>
          </a:prstGeom>
          <a:noFill/>
        </p:spPr>
        <p:txBody>
          <a:bodyPr wrap="square" rtlCol="0">
            <a:spAutoFit/>
          </a:bodyPr>
          <a:lstStyle/>
          <a:p>
            <a:pPr algn="ctr"/>
            <a:r>
              <a:rPr lang="en-US" b="1" dirty="0"/>
              <a:t>6.9093153N </a:t>
            </a:r>
          </a:p>
          <a:p>
            <a:pPr algn="ctr"/>
            <a:r>
              <a:rPr lang="en-US" b="1" dirty="0"/>
              <a:t>79.9123393E</a:t>
            </a:r>
            <a:endParaRPr lang="en-US" dirty="0"/>
          </a:p>
        </p:txBody>
      </p:sp>
      <p:sp>
        <p:nvSpPr>
          <p:cNvPr id="11" name="Rectangle 10">
            <a:extLst>
              <a:ext uri="{FF2B5EF4-FFF2-40B4-BE49-F238E27FC236}">
                <a16:creationId xmlns:a16="http://schemas.microsoft.com/office/drawing/2014/main" xmlns="" id="{540695E5-3D99-4B94-BF70-EB8EB31A0BB7}"/>
              </a:ext>
            </a:extLst>
          </p:cNvPr>
          <p:cNvSpPr/>
          <p:nvPr/>
        </p:nvSpPr>
        <p:spPr>
          <a:xfrm>
            <a:off x="152400" y="3836868"/>
            <a:ext cx="2491516" cy="369332"/>
          </a:xfrm>
          <a:prstGeom prst="rect">
            <a:avLst/>
          </a:prstGeom>
        </p:spPr>
        <p:txBody>
          <a:bodyPr wrap="none">
            <a:spAutoFit/>
          </a:bodyPr>
          <a:lstStyle/>
          <a:p>
            <a:r>
              <a:rPr lang="en-US" b="1" dirty="0"/>
              <a:t>Location &amp; Surrounding </a:t>
            </a:r>
          </a:p>
        </p:txBody>
      </p:sp>
      <p:sp>
        <p:nvSpPr>
          <p:cNvPr id="12" name="TextBox 11">
            <a:extLst>
              <a:ext uri="{FF2B5EF4-FFF2-40B4-BE49-F238E27FC236}">
                <a16:creationId xmlns:a16="http://schemas.microsoft.com/office/drawing/2014/main" xmlns="" id="{DA2DF4EB-B413-4305-81D7-877B6A572989}"/>
              </a:ext>
            </a:extLst>
          </p:cNvPr>
          <p:cNvSpPr txBox="1"/>
          <p:nvPr/>
        </p:nvSpPr>
        <p:spPr>
          <a:xfrm>
            <a:off x="345233" y="4108188"/>
            <a:ext cx="8348193" cy="461665"/>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a:t>Located in a prime location in Battaramulla area.</a:t>
            </a:r>
          </a:p>
          <a:p>
            <a:pPr marL="171450" indent="-171450" algn="just">
              <a:buFont typeface="Arial" panose="020B0604020202020204" pitchFamily="34" charset="0"/>
              <a:buChar char="•"/>
            </a:pPr>
            <a:r>
              <a:rPr lang="en-US" sz="1200" dirty="0"/>
              <a:t>Next to the </a:t>
            </a:r>
            <a:r>
              <a:rPr lang="en-US" sz="1200" dirty="0" err="1"/>
              <a:t>Diyatha</a:t>
            </a:r>
            <a:r>
              <a:rPr lang="en-US" sz="1200" dirty="0"/>
              <a:t> </a:t>
            </a:r>
            <a:r>
              <a:rPr lang="en-US" sz="1200" dirty="0" err="1"/>
              <a:t>Uyana</a:t>
            </a:r>
            <a:r>
              <a:rPr lang="en-US" sz="1200" dirty="0"/>
              <a:t> Park &amp; Waters’ Edge Hotel</a:t>
            </a:r>
          </a:p>
        </p:txBody>
      </p:sp>
      <p:sp>
        <p:nvSpPr>
          <p:cNvPr id="13" name="Rectangle 12">
            <a:extLst>
              <a:ext uri="{FF2B5EF4-FFF2-40B4-BE49-F238E27FC236}">
                <a16:creationId xmlns:a16="http://schemas.microsoft.com/office/drawing/2014/main" xmlns="" id="{8711EBDC-B0B5-4EE1-9E42-C08BB777E120}"/>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D74E06FD-1C62-4641-AA32-CE375AA890D2}"/>
              </a:ext>
            </a:extLst>
          </p:cNvPr>
          <p:cNvSpPr/>
          <p:nvPr/>
        </p:nvSpPr>
        <p:spPr>
          <a:xfrm>
            <a:off x="8278582" y="2604848"/>
            <a:ext cx="3913418" cy="461665"/>
          </a:xfrm>
          <a:prstGeom prst="rect">
            <a:avLst/>
          </a:prstGeom>
        </p:spPr>
        <p:txBody>
          <a:bodyPr wrap="square">
            <a:spAutoFit/>
          </a:bodyPr>
          <a:lstStyle/>
          <a:p>
            <a:pPr algn="ctr"/>
            <a:r>
              <a:rPr lang="en-US" sz="2400" b="1" dirty="0"/>
              <a:t>Land Extent :- 25 Acres</a:t>
            </a:r>
          </a:p>
        </p:txBody>
      </p:sp>
      <p:sp>
        <p:nvSpPr>
          <p:cNvPr id="15" name="Rectangle 14">
            <a:extLst>
              <a:ext uri="{FF2B5EF4-FFF2-40B4-BE49-F238E27FC236}">
                <a16:creationId xmlns:a16="http://schemas.microsoft.com/office/drawing/2014/main" xmlns="" id="{E1F9110E-E148-4C3B-8081-2A384F7BDD70}"/>
              </a:ext>
            </a:extLst>
          </p:cNvPr>
          <p:cNvSpPr/>
          <p:nvPr/>
        </p:nvSpPr>
        <p:spPr>
          <a:xfrm>
            <a:off x="152400" y="4765308"/>
            <a:ext cx="2430281" cy="369332"/>
          </a:xfrm>
          <a:prstGeom prst="rect">
            <a:avLst/>
          </a:prstGeom>
        </p:spPr>
        <p:txBody>
          <a:bodyPr wrap="none">
            <a:spAutoFit/>
          </a:bodyPr>
          <a:lstStyle/>
          <a:p>
            <a:r>
              <a:rPr lang="en-US" b="1" dirty="0"/>
              <a:t>Proposed Development</a:t>
            </a:r>
          </a:p>
        </p:txBody>
      </p:sp>
      <p:sp>
        <p:nvSpPr>
          <p:cNvPr id="16" name="TextBox 15">
            <a:extLst>
              <a:ext uri="{FF2B5EF4-FFF2-40B4-BE49-F238E27FC236}">
                <a16:creationId xmlns:a16="http://schemas.microsoft.com/office/drawing/2014/main" xmlns="" id="{167234D9-8152-4F81-8F82-8A5BF259FE8A}"/>
              </a:ext>
            </a:extLst>
          </p:cNvPr>
          <p:cNvSpPr txBox="1"/>
          <p:nvPr/>
        </p:nvSpPr>
        <p:spPr>
          <a:xfrm>
            <a:off x="345233" y="5055290"/>
            <a:ext cx="2306846" cy="461665"/>
          </a:xfrm>
          <a:prstGeom prst="rect">
            <a:avLst/>
          </a:prstGeom>
          <a:noFill/>
        </p:spPr>
        <p:txBody>
          <a:bodyPr wrap="square" rtlCol="0">
            <a:spAutoFit/>
          </a:bodyPr>
          <a:lstStyle/>
          <a:p>
            <a:pPr algn="just"/>
            <a:r>
              <a:rPr lang="en-US" sz="1200" dirty="0"/>
              <a:t>Proposed Development based on the Zoning Plan show in the Chart</a:t>
            </a:r>
          </a:p>
        </p:txBody>
      </p:sp>
      <p:pic>
        <p:nvPicPr>
          <p:cNvPr id="18" name="Picture 17">
            <a:extLst>
              <a:ext uri="{FF2B5EF4-FFF2-40B4-BE49-F238E27FC236}">
                <a16:creationId xmlns:a16="http://schemas.microsoft.com/office/drawing/2014/main" xmlns="" id="{971408C0-3BFE-4B9B-81D9-58D753DDCF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2431" y="4102182"/>
            <a:ext cx="3004905" cy="2559834"/>
          </a:xfrm>
          <a:prstGeom prst="rect">
            <a:avLst/>
          </a:prstGeom>
        </p:spPr>
      </p:pic>
    </p:spTree>
    <p:extLst>
      <p:ext uri="{BB962C8B-B14F-4D97-AF65-F5344CB8AC3E}">
        <p14:creationId xmlns:p14="http://schemas.microsoft.com/office/powerpoint/2010/main" val="361543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EB1B0D8A-1A97-432A-9283-B0C5B05582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2480" y="3952002"/>
            <a:ext cx="3820849" cy="2865636"/>
          </a:xfrm>
          <a:prstGeom prst="rect">
            <a:avLst/>
          </a:prstGeom>
        </p:spPr>
      </p:pic>
      <p:sp>
        <p:nvSpPr>
          <p:cNvPr id="3" name="Rectangle 2">
            <a:extLst>
              <a:ext uri="{FF2B5EF4-FFF2-40B4-BE49-F238E27FC236}">
                <a16:creationId xmlns:a16="http://schemas.microsoft.com/office/drawing/2014/main" xmlns="" id="{F7083D7A-9977-495A-AD9C-23155A496870}"/>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17B804A7-57C9-491F-BCB3-433270AD0268}"/>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9AC6337-4194-4EB1-AAD3-668BF1E21564}"/>
              </a:ext>
            </a:extLst>
          </p:cNvPr>
          <p:cNvSpPr txBox="1"/>
          <p:nvPr/>
        </p:nvSpPr>
        <p:spPr>
          <a:xfrm>
            <a:off x="508344" y="360506"/>
            <a:ext cx="9273421" cy="369332"/>
          </a:xfrm>
          <a:prstGeom prst="rect">
            <a:avLst/>
          </a:prstGeom>
          <a:noFill/>
        </p:spPr>
        <p:txBody>
          <a:bodyPr wrap="square" rtlCol="0">
            <a:spAutoFit/>
          </a:bodyPr>
          <a:lstStyle/>
          <a:p>
            <a:r>
              <a:rPr lang="en-US" dirty="0" err="1">
                <a:solidFill>
                  <a:schemeClr val="bg1"/>
                </a:solidFill>
              </a:rPr>
              <a:t>Paliyagoda</a:t>
            </a:r>
            <a:r>
              <a:rPr lang="en-US" dirty="0">
                <a:solidFill>
                  <a:schemeClr val="bg1"/>
                </a:solidFill>
              </a:rPr>
              <a:t> Land - Colombo</a:t>
            </a:r>
          </a:p>
        </p:txBody>
      </p:sp>
      <p:sp>
        <p:nvSpPr>
          <p:cNvPr id="6" name="TextBox 5">
            <a:extLst>
              <a:ext uri="{FF2B5EF4-FFF2-40B4-BE49-F238E27FC236}">
                <a16:creationId xmlns:a16="http://schemas.microsoft.com/office/drawing/2014/main" xmlns="" id="{829209C5-0CED-46FA-8479-67AB78B56778}"/>
              </a:ext>
            </a:extLst>
          </p:cNvPr>
          <p:cNvSpPr txBox="1"/>
          <p:nvPr/>
        </p:nvSpPr>
        <p:spPr>
          <a:xfrm>
            <a:off x="10643510" y="314339"/>
            <a:ext cx="495650" cy="461665"/>
          </a:xfrm>
          <a:prstGeom prst="rect">
            <a:avLst/>
          </a:prstGeom>
          <a:noFill/>
        </p:spPr>
        <p:txBody>
          <a:bodyPr wrap="none" rtlCol="0">
            <a:spAutoFit/>
          </a:bodyPr>
          <a:lstStyle/>
          <a:p>
            <a:pPr algn="ctr"/>
            <a:r>
              <a:rPr lang="en-US" sz="2400" b="1" dirty="0"/>
              <a:t>11</a:t>
            </a:r>
          </a:p>
        </p:txBody>
      </p:sp>
      <p:pic>
        <p:nvPicPr>
          <p:cNvPr id="7" name="Picture 6">
            <a:extLst>
              <a:ext uri="{FF2B5EF4-FFF2-40B4-BE49-F238E27FC236}">
                <a16:creationId xmlns:a16="http://schemas.microsoft.com/office/drawing/2014/main" xmlns="" id="{5A89137C-C705-410C-A860-848AC0587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601" y="999615"/>
            <a:ext cx="7572339" cy="2762881"/>
          </a:xfrm>
          <a:prstGeom prst="rect">
            <a:avLst/>
          </a:prstGeom>
        </p:spPr>
      </p:pic>
      <p:pic>
        <p:nvPicPr>
          <p:cNvPr id="8" name="Picture 7">
            <a:extLst>
              <a:ext uri="{FF2B5EF4-FFF2-40B4-BE49-F238E27FC236}">
                <a16:creationId xmlns:a16="http://schemas.microsoft.com/office/drawing/2014/main" xmlns="" id="{5F79CFF9-59BB-4DB4-B35E-349B39C70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9" name="TextBox 8">
            <a:extLst>
              <a:ext uri="{FF2B5EF4-FFF2-40B4-BE49-F238E27FC236}">
                <a16:creationId xmlns:a16="http://schemas.microsoft.com/office/drawing/2014/main" xmlns="" id="{039FD5FD-CBAF-4111-9D9C-BB8632CF12C1}"/>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10" name="TextBox 9">
            <a:extLst>
              <a:ext uri="{FF2B5EF4-FFF2-40B4-BE49-F238E27FC236}">
                <a16:creationId xmlns:a16="http://schemas.microsoft.com/office/drawing/2014/main" xmlns="" id="{F2B73B33-BAB7-4CFE-B3E4-F4808321567E}"/>
              </a:ext>
            </a:extLst>
          </p:cNvPr>
          <p:cNvSpPr txBox="1"/>
          <p:nvPr/>
        </p:nvSpPr>
        <p:spPr>
          <a:xfrm>
            <a:off x="9707116" y="1617263"/>
            <a:ext cx="2484884" cy="646331"/>
          </a:xfrm>
          <a:prstGeom prst="rect">
            <a:avLst/>
          </a:prstGeom>
          <a:noFill/>
        </p:spPr>
        <p:txBody>
          <a:bodyPr wrap="square" rtlCol="0">
            <a:spAutoFit/>
          </a:bodyPr>
          <a:lstStyle/>
          <a:p>
            <a:pPr algn="ctr"/>
            <a:r>
              <a:rPr lang="en-US" b="1" dirty="0"/>
              <a:t>6.959586N </a:t>
            </a:r>
          </a:p>
          <a:p>
            <a:pPr algn="ctr"/>
            <a:r>
              <a:rPr lang="en-US" b="1" dirty="0"/>
              <a:t>79.8835652E</a:t>
            </a:r>
            <a:endParaRPr lang="en-US" dirty="0"/>
          </a:p>
        </p:txBody>
      </p:sp>
      <p:sp>
        <p:nvSpPr>
          <p:cNvPr id="11" name="Rectangle 10">
            <a:extLst>
              <a:ext uri="{FF2B5EF4-FFF2-40B4-BE49-F238E27FC236}">
                <a16:creationId xmlns:a16="http://schemas.microsoft.com/office/drawing/2014/main" xmlns="" id="{5EA18309-E08E-4DDE-86B0-0BC85BD037DB}"/>
              </a:ext>
            </a:extLst>
          </p:cNvPr>
          <p:cNvSpPr/>
          <p:nvPr/>
        </p:nvSpPr>
        <p:spPr>
          <a:xfrm>
            <a:off x="152400" y="3836868"/>
            <a:ext cx="2491516" cy="369332"/>
          </a:xfrm>
          <a:prstGeom prst="rect">
            <a:avLst/>
          </a:prstGeom>
        </p:spPr>
        <p:txBody>
          <a:bodyPr wrap="none">
            <a:spAutoFit/>
          </a:bodyPr>
          <a:lstStyle/>
          <a:p>
            <a:r>
              <a:rPr lang="en-US" b="1" dirty="0"/>
              <a:t>Location &amp; Surrounding </a:t>
            </a:r>
          </a:p>
        </p:txBody>
      </p:sp>
      <p:sp>
        <p:nvSpPr>
          <p:cNvPr id="12" name="TextBox 11">
            <a:extLst>
              <a:ext uri="{FF2B5EF4-FFF2-40B4-BE49-F238E27FC236}">
                <a16:creationId xmlns:a16="http://schemas.microsoft.com/office/drawing/2014/main" xmlns="" id="{E6A5DACC-6EEA-4866-B313-45ADFCC85E19}"/>
              </a:ext>
            </a:extLst>
          </p:cNvPr>
          <p:cNvSpPr txBox="1"/>
          <p:nvPr/>
        </p:nvSpPr>
        <p:spPr>
          <a:xfrm>
            <a:off x="345233" y="4108188"/>
            <a:ext cx="8348193" cy="461665"/>
          </a:xfrm>
          <a:prstGeom prst="rect">
            <a:avLst/>
          </a:prstGeom>
          <a:noFill/>
        </p:spPr>
        <p:txBody>
          <a:bodyPr wrap="square" rtlCol="0">
            <a:spAutoFit/>
          </a:bodyPr>
          <a:lstStyle/>
          <a:p>
            <a:pPr marL="285750" indent="-285750" algn="just">
              <a:buFont typeface="Arial" panose="020B0604020202020204" pitchFamily="34" charset="0"/>
              <a:buChar char="•"/>
            </a:pPr>
            <a:r>
              <a:rPr lang="en-US" sz="1200" dirty="0"/>
              <a:t>Situated in Northern part of the CMC area which is most developing in the city of Colombo. </a:t>
            </a:r>
          </a:p>
          <a:p>
            <a:pPr marL="285750" indent="-285750" algn="just">
              <a:buFont typeface="Arial" panose="020B0604020202020204" pitchFamily="34" charset="0"/>
              <a:buChar char="•"/>
            </a:pPr>
            <a:r>
              <a:rPr lang="en-US" sz="1200" dirty="0"/>
              <a:t>Close to the </a:t>
            </a:r>
            <a:r>
              <a:rPr lang="en-US" sz="1200" dirty="0" err="1"/>
              <a:t>Peliyagoda</a:t>
            </a:r>
            <a:r>
              <a:rPr lang="en-US" sz="1200" dirty="0"/>
              <a:t> Interchange (Katunayake Expressway)</a:t>
            </a:r>
          </a:p>
        </p:txBody>
      </p:sp>
      <p:sp>
        <p:nvSpPr>
          <p:cNvPr id="15" name="Rectangle 14">
            <a:extLst>
              <a:ext uri="{FF2B5EF4-FFF2-40B4-BE49-F238E27FC236}">
                <a16:creationId xmlns:a16="http://schemas.microsoft.com/office/drawing/2014/main" xmlns="" id="{1ACB1AED-3162-4C18-B769-484B04139488}"/>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66825CE-3A0F-4F20-B2BF-2FA47273586B}"/>
              </a:ext>
            </a:extLst>
          </p:cNvPr>
          <p:cNvSpPr/>
          <p:nvPr/>
        </p:nvSpPr>
        <p:spPr>
          <a:xfrm>
            <a:off x="8278582" y="2604848"/>
            <a:ext cx="3913418" cy="461665"/>
          </a:xfrm>
          <a:prstGeom prst="rect">
            <a:avLst/>
          </a:prstGeom>
        </p:spPr>
        <p:txBody>
          <a:bodyPr wrap="square">
            <a:spAutoFit/>
          </a:bodyPr>
          <a:lstStyle/>
          <a:p>
            <a:pPr algn="ctr"/>
            <a:r>
              <a:rPr lang="en-US" sz="2400" b="1" dirty="0"/>
              <a:t>Land Extent :- 21 Acres</a:t>
            </a:r>
          </a:p>
        </p:txBody>
      </p:sp>
      <p:sp>
        <p:nvSpPr>
          <p:cNvPr id="20" name="Rectangle 19">
            <a:extLst>
              <a:ext uri="{FF2B5EF4-FFF2-40B4-BE49-F238E27FC236}">
                <a16:creationId xmlns:a16="http://schemas.microsoft.com/office/drawing/2014/main" xmlns="" id="{D4E04500-E6AB-4E20-8139-C37664D62E1E}"/>
              </a:ext>
            </a:extLst>
          </p:cNvPr>
          <p:cNvSpPr/>
          <p:nvPr/>
        </p:nvSpPr>
        <p:spPr>
          <a:xfrm>
            <a:off x="152400" y="4765308"/>
            <a:ext cx="2430281" cy="369332"/>
          </a:xfrm>
          <a:prstGeom prst="rect">
            <a:avLst/>
          </a:prstGeom>
        </p:spPr>
        <p:txBody>
          <a:bodyPr wrap="none">
            <a:spAutoFit/>
          </a:bodyPr>
          <a:lstStyle/>
          <a:p>
            <a:r>
              <a:rPr lang="en-US" b="1" dirty="0"/>
              <a:t>Proposed Development</a:t>
            </a:r>
          </a:p>
        </p:txBody>
      </p:sp>
      <p:sp>
        <p:nvSpPr>
          <p:cNvPr id="21" name="TextBox 20">
            <a:extLst>
              <a:ext uri="{FF2B5EF4-FFF2-40B4-BE49-F238E27FC236}">
                <a16:creationId xmlns:a16="http://schemas.microsoft.com/office/drawing/2014/main" xmlns="" id="{04C13900-B7DD-493E-9D86-E7C2DEA4FDAC}"/>
              </a:ext>
            </a:extLst>
          </p:cNvPr>
          <p:cNvSpPr txBox="1"/>
          <p:nvPr/>
        </p:nvSpPr>
        <p:spPr>
          <a:xfrm>
            <a:off x="345233" y="5055290"/>
            <a:ext cx="11718096" cy="276999"/>
          </a:xfrm>
          <a:prstGeom prst="rect">
            <a:avLst/>
          </a:prstGeom>
          <a:noFill/>
        </p:spPr>
        <p:txBody>
          <a:bodyPr wrap="square" rtlCol="0">
            <a:spAutoFit/>
          </a:bodyPr>
          <a:lstStyle/>
          <a:p>
            <a:r>
              <a:rPr lang="en-US" sz="1200" dirty="0"/>
              <a:t>Port, Logistic related Activities </a:t>
            </a:r>
          </a:p>
        </p:txBody>
      </p:sp>
    </p:spTree>
    <p:extLst>
      <p:ext uri="{BB962C8B-B14F-4D97-AF65-F5344CB8AC3E}">
        <p14:creationId xmlns:p14="http://schemas.microsoft.com/office/powerpoint/2010/main" val="890057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7083D7A-9977-495A-AD9C-23155A496870}"/>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17B804A7-57C9-491F-BCB3-433270AD0268}"/>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9AC6337-4194-4EB1-AAD3-668BF1E21564}"/>
              </a:ext>
            </a:extLst>
          </p:cNvPr>
          <p:cNvSpPr txBox="1"/>
          <p:nvPr/>
        </p:nvSpPr>
        <p:spPr>
          <a:xfrm>
            <a:off x="508344" y="360506"/>
            <a:ext cx="9273421" cy="369332"/>
          </a:xfrm>
          <a:prstGeom prst="rect">
            <a:avLst/>
          </a:prstGeom>
          <a:noFill/>
        </p:spPr>
        <p:txBody>
          <a:bodyPr wrap="square" rtlCol="0">
            <a:spAutoFit/>
          </a:bodyPr>
          <a:lstStyle/>
          <a:p>
            <a:r>
              <a:rPr lang="en-US" dirty="0">
                <a:solidFill>
                  <a:schemeClr val="bg1"/>
                </a:solidFill>
              </a:rPr>
              <a:t>Beira Lake</a:t>
            </a:r>
          </a:p>
        </p:txBody>
      </p:sp>
      <p:sp>
        <p:nvSpPr>
          <p:cNvPr id="6" name="TextBox 5">
            <a:extLst>
              <a:ext uri="{FF2B5EF4-FFF2-40B4-BE49-F238E27FC236}">
                <a16:creationId xmlns:a16="http://schemas.microsoft.com/office/drawing/2014/main" xmlns="" id="{829209C5-0CED-46FA-8479-67AB78B56778}"/>
              </a:ext>
            </a:extLst>
          </p:cNvPr>
          <p:cNvSpPr txBox="1"/>
          <p:nvPr/>
        </p:nvSpPr>
        <p:spPr>
          <a:xfrm>
            <a:off x="10643510" y="314339"/>
            <a:ext cx="495650" cy="461665"/>
          </a:xfrm>
          <a:prstGeom prst="rect">
            <a:avLst/>
          </a:prstGeom>
          <a:noFill/>
        </p:spPr>
        <p:txBody>
          <a:bodyPr wrap="none" rtlCol="0">
            <a:spAutoFit/>
          </a:bodyPr>
          <a:lstStyle/>
          <a:p>
            <a:pPr algn="ctr"/>
            <a:r>
              <a:rPr lang="en-US" sz="2400" b="1" dirty="0"/>
              <a:t>12</a:t>
            </a:r>
          </a:p>
        </p:txBody>
      </p:sp>
      <p:pic>
        <p:nvPicPr>
          <p:cNvPr id="7" name="Picture 6">
            <a:extLst>
              <a:ext uri="{FF2B5EF4-FFF2-40B4-BE49-F238E27FC236}">
                <a16:creationId xmlns:a16="http://schemas.microsoft.com/office/drawing/2014/main" xmlns="" id="{5A89137C-C705-410C-A860-848AC05873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5899" y="999615"/>
            <a:ext cx="7481743" cy="2762881"/>
          </a:xfrm>
          <a:prstGeom prst="rect">
            <a:avLst/>
          </a:prstGeom>
        </p:spPr>
      </p:pic>
      <p:pic>
        <p:nvPicPr>
          <p:cNvPr id="8" name="Picture 7">
            <a:extLst>
              <a:ext uri="{FF2B5EF4-FFF2-40B4-BE49-F238E27FC236}">
                <a16:creationId xmlns:a16="http://schemas.microsoft.com/office/drawing/2014/main" xmlns="" id="{5F79CFF9-59BB-4DB4-B35E-349B39C70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9" name="TextBox 8">
            <a:extLst>
              <a:ext uri="{FF2B5EF4-FFF2-40B4-BE49-F238E27FC236}">
                <a16:creationId xmlns:a16="http://schemas.microsoft.com/office/drawing/2014/main" xmlns="" id="{039FD5FD-CBAF-4111-9D9C-BB8632CF12C1}"/>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10" name="TextBox 9">
            <a:extLst>
              <a:ext uri="{FF2B5EF4-FFF2-40B4-BE49-F238E27FC236}">
                <a16:creationId xmlns:a16="http://schemas.microsoft.com/office/drawing/2014/main" xmlns="" id="{F2B73B33-BAB7-4CFE-B3E4-F4808321567E}"/>
              </a:ext>
            </a:extLst>
          </p:cNvPr>
          <p:cNvSpPr txBox="1"/>
          <p:nvPr/>
        </p:nvSpPr>
        <p:spPr>
          <a:xfrm>
            <a:off x="9707116" y="1617263"/>
            <a:ext cx="2484884" cy="646331"/>
          </a:xfrm>
          <a:prstGeom prst="rect">
            <a:avLst/>
          </a:prstGeom>
          <a:noFill/>
        </p:spPr>
        <p:txBody>
          <a:bodyPr wrap="square" rtlCol="0">
            <a:spAutoFit/>
          </a:bodyPr>
          <a:lstStyle/>
          <a:p>
            <a:pPr algn="ctr"/>
            <a:r>
              <a:rPr lang="en-US" b="1" dirty="0"/>
              <a:t>6.929575N</a:t>
            </a:r>
          </a:p>
          <a:p>
            <a:pPr algn="ctr"/>
            <a:r>
              <a:rPr lang="en-US" b="1" dirty="0"/>
              <a:t>79.854094E</a:t>
            </a:r>
            <a:endParaRPr lang="en-US" dirty="0"/>
          </a:p>
        </p:txBody>
      </p:sp>
      <p:sp>
        <p:nvSpPr>
          <p:cNvPr id="11" name="Rectangle 10">
            <a:extLst>
              <a:ext uri="{FF2B5EF4-FFF2-40B4-BE49-F238E27FC236}">
                <a16:creationId xmlns:a16="http://schemas.microsoft.com/office/drawing/2014/main" xmlns="" id="{5EA18309-E08E-4DDE-86B0-0BC85BD037DB}"/>
              </a:ext>
            </a:extLst>
          </p:cNvPr>
          <p:cNvSpPr/>
          <p:nvPr/>
        </p:nvSpPr>
        <p:spPr>
          <a:xfrm>
            <a:off x="152400" y="3836868"/>
            <a:ext cx="2491516" cy="369332"/>
          </a:xfrm>
          <a:prstGeom prst="rect">
            <a:avLst/>
          </a:prstGeom>
        </p:spPr>
        <p:txBody>
          <a:bodyPr wrap="none">
            <a:spAutoFit/>
          </a:bodyPr>
          <a:lstStyle/>
          <a:p>
            <a:r>
              <a:rPr lang="en-US" b="1" dirty="0"/>
              <a:t>Location &amp; Surrounding </a:t>
            </a:r>
          </a:p>
        </p:txBody>
      </p:sp>
      <p:sp>
        <p:nvSpPr>
          <p:cNvPr id="12" name="TextBox 11">
            <a:extLst>
              <a:ext uri="{FF2B5EF4-FFF2-40B4-BE49-F238E27FC236}">
                <a16:creationId xmlns:a16="http://schemas.microsoft.com/office/drawing/2014/main" xmlns="" id="{E6A5DACC-6EEA-4866-B313-45ADFCC85E19}"/>
              </a:ext>
            </a:extLst>
          </p:cNvPr>
          <p:cNvSpPr txBox="1"/>
          <p:nvPr/>
        </p:nvSpPr>
        <p:spPr>
          <a:xfrm>
            <a:off x="345233" y="4108188"/>
            <a:ext cx="6360367" cy="646331"/>
          </a:xfrm>
          <a:prstGeom prst="rect">
            <a:avLst/>
          </a:prstGeom>
          <a:noFill/>
        </p:spPr>
        <p:txBody>
          <a:bodyPr wrap="square" rtlCol="0">
            <a:spAutoFit/>
          </a:bodyPr>
          <a:lstStyle/>
          <a:p>
            <a:pPr marL="285750" indent="-285750" algn="just">
              <a:buFont typeface="Arial" panose="020B0604020202020204" pitchFamily="34" charset="0"/>
              <a:buChar char="•"/>
            </a:pPr>
            <a:r>
              <a:rPr lang="en-US" sz="1200" dirty="0"/>
              <a:t>Situated in Middle part of the CMC area which is most commercialized area an the City.</a:t>
            </a:r>
          </a:p>
          <a:p>
            <a:pPr marL="285750" indent="-285750" algn="just">
              <a:buFont typeface="Arial" panose="020B0604020202020204" pitchFamily="34" charset="0"/>
              <a:buChar char="•"/>
            </a:pPr>
            <a:r>
              <a:rPr lang="en-US" sz="1200" dirty="0"/>
              <a:t>Close proximity to “Nelum </a:t>
            </a:r>
            <a:r>
              <a:rPr lang="en-US" sz="1200" dirty="0" err="1"/>
              <a:t>Kuluna</a:t>
            </a:r>
            <a:r>
              <a:rPr lang="en-US" sz="1200" dirty="0"/>
              <a:t>” Tower, Colombo Railway Station, Colombo Bus Stand &amp; Gall-face Beach.</a:t>
            </a:r>
          </a:p>
        </p:txBody>
      </p:sp>
      <p:sp>
        <p:nvSpPr>
          <p:cNvPr id="15" name="Rectangle 14">
            <a:extLst>
              <a:ext uri="{FF2B5EF4-FFF2-40B4-BE49-F238E27FC236}">
                <a16:creationId xmlns:a16="http://schemas.microsoft.com/office/drawing/2014/main" xmlns="" id="{1ACB1AED-3162-4C18-B769-484B04139488}"/>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66825CE-3A0F-4F20-B2BF-2FA47273586B}"/>
              </a:ext>
            </a:extLst>
          </p:cNvPr>
          <p:cNvSpPr/>
          <p:nvPr/>
        </p:nvSpPr>
        <p:spPr>
          <a:xfrm>
            <a:off x="8278582" y="2604848"/>
            <a:ext cx="3913418" cy="461665"/>
          </a:xfrm>
          <a:prstGeom prst="rect">
            <a:avLst/>
          </a:prstGeom>
        </p:spPr>
        <p:txBody>
          <a:bodyPr wrap="square">
            <a:spAutoFit/>
          </a:bodyPr>
          <a:lstStyle/>
          <a:p>
            <a:pPr algn="ctr"/>
            <a:r>
              <a:rPr lang="en-US" sz="2400" b="1" dirty="0"/>
              <a:t>Land Extent :- 13 Acres</a:t>
            </a:r>
          </a:p>
        </p:txBody>
      </p:sp>
      <p:sp>
        <p:nvSpPr>
          <p:cNvPr id="20" name="Rectangle 19">
            <a:extLst>
              <a:ext uri="{FF2B5EF4-FFF2-40B4-BE49-F238E27FC236}">
                <a16:creationId xmlns:a16="http://schemas.microsoft.com/office/drawing/2014/main" xmlns="" id="{D4E04500-E6AB-4E20-8139-C37664D62E1E}"/>
              </a:ext>
            </a:extLst>
          </p:cNvPr>
          <p:cNvSpPr/>
          <p:nvPr/>
        </p:nvSpPr>
        <p:spPr>
          <a:xfrm>
            <a:off x="152400" y="4847019"/>
            <a:ext cx="2430281" cy="369332"/>
          </a:xfrm>
          <a:prstGeom prst="rect">
            <a:avLst/>
          </a:prstGeom>
        </p:spPr>
        <p:txBody>
          <a:bodyPr wrap="none">
            <a:spAutoFit/>
          </a:bodyPr>
          <a:lstStyle/>
          <a:p>
            <a:r>
              <a:rPr lang="en-US" b="1" dirty="0"/>
              <a:t>Proposed Development</a:t>
            </a:r>
          </a:p>
        </p:txBody>
      </p:sp>
      <p:sp>
        <p:nvSpPr>
          <p:cNvPr id="21" name="TextBox 20">
            <a:extLst>
              <a:ext uri="{FF2B5EF4-FFF2-40B4-BE49-F238E27FC236}">
                <a16:creationId xmlns:a16="http://schemas.microsoft.com/office/drawing/2014/main" xmlns="" id="{04C13900-B7DD-493E-9D86-E7C2DEA4FDAC}"/>
              </a:ext>
            </a:extLst>
          </p:cNvPr>
          <p:cNvSpPr txBox="1"/>
          <p:nvPr/>
        </p:nvSpPr>
        <p:spPr>
          <a:xfrm>
            <a:off x="345233" y="5137001"/>
            <a:ext cx="11718096" cy="276999"/>
          </a:xfrm>
          <a:prstGeom prst="rect">
            <a:avLst/>
          </a:prstGeom>
          <a:noFill/>
        </p:spPr>
        <p:txBody>
          <a:bodyPr wrap="square" rtlCol="0">
            <a:spAutoFit/>
          </a:bodyPr>
          <a:lstStyle/>
          <a:p>
            <a:r>
              <a:rPr lang="en-US" sz="1200" dirty="0"/>
              <a:t>Mixed &amp; Commercial Development </a:t>
            </a:r>
          </a:p>
        </p:txBody>
      </p:sp>
      <p:pic>
        <p:nvPicPr>
          <p:cNvPr id="13" name="Picture 12">
            <a:extLst>
              <a:ext uri="{FF2B5EF4-FFF2-40B4-BE49-F238E27FC236}">
                <a16:creationId xmlns:a16="http://schemas.microsoft.com/office/drawing/2014/main" xmlns="" id="{ECA9CB50-197E-4AD6-A9BF-C93E88F993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7126" y="3969467"/>
            <a:ext cx="5022474" cy="2762637"/>
          </a:xfrm>
          <a:prstGeom prst="rect">
            <a:avLst/>
          </a:prstGeom>
        </p:spPr>
      </p:pic>
    </p:spTree>
    <p:extLst>
      <p:ext uri="{BB962C8B-B14F-4D97-AF65-F5344CB8AC3E}">
        <p14:creationId xmlns:p14="http://schemas.microsoft.com/office/powerpoint/2010/main" val="17018259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7083D7A-9977-495A-AD9C-23155A496870}"/>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17B804A7-57C9-491F-BCB3-433270AD0268}"/>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9AC6337-4194-4EB1-AAD3-668BF1E21564}"/>
              </a:ext>
            </a:extLst>
          </p:cNvPr>
          <p:cNvSpPr txBox="1"/>
          <p:nvPr/>
        </p:nvSpPr>
        <p:spPr>
          <a:xfrm>
            <a:off x="508344" y="360506"/>
            <a:ext cx="9273421" cy="369332"/>
          </a:xfrm>
          <a:prstGeom prst="rect">
            <a:avLst/>
          </a:prstGeom>
          <a:noFill/>
        </p:spPr>
        <p:txBody>
          <a:bodyPr wrap="square" rtlCol="0">
            <a:spAutoFit/>
          </a:bodyPr>
          <a:lstStyle/>
          <a:p>
            <a:r>
              <a:rPr lang="en-US" dirty="0">
                <a:solidFill>
                  <a:schemeClr val="bg1"/>
                </a:solidFill>
              </a:rPr>
              <a:t>Theme Park - Nuwara </a:t>
            </a:r>
            <a:r>
              <a:rPr lang="en-US" dirty="0" err="1">
                <a:solidFill>
                  <a:schemeClr val="bg1"/>
                </a:solidFill>
              </a:rPr>
              <a:t>Eliya</a:t>
            </a:r>
            <a:endParaRPr lang="en-US" dirty="0">
              <a:solidFill>
                <a:schemeClr val="bg1"/>
              </a:solidFill>
            </a:endParaRPr>
          </a:p>
        </p:txBody>
      </p:sp>
      <p:sp>
        <p:nvSpPr>
          <p:cNvPr id="6" name="TextBox 5">
            <a:extLst>
              <a:ext uri="{FF2B5EF4-FFF2-40B4-BE49-F238E27FC236}">
                <a16:creationId xmlns:a16="http://schemas.microsoft.com/office/drawing/2014/main" xmlns="" id="{829209C5-0CED-46FA-8479-67AB78B56778}"/>
              </a:ext>
            </a:extLst>
          </p:cNvPr>
          <p:cNvSpPr txBox="1"/>
          <p:nvPr/>
        </p:nvSpPr>
        <p:spPr>
          <a:xfrm>
            <a:off x="10643510" y="314339"/>
            <a:ext cx="495650" cy="461665"/>
          </a:xfrm>
          <a:prstGeom prst="rect">
            <a:avLst/>
          </a:prstGeom>
          <a:noFill/>
        </p:spPr>
        <p:txBody>
          <a:bodyPr wrap="none" rtlCol="0">
            <a:spAutoFit/>
          </a:bodyPr>
          <a:lstStyle/>
          <a:p>
            <a:pPr algn="ctr"/>
            <a:r>
              <a:rPr lang="en-US" sz="2400" b="1" dirty="0"/>
              <a:t>13</a:t>
            </a:r>
          </a:p>
        </p:txBody>
      </p:sp>
      <p:pic>
        <p:nvPicPr>
          <p:cNvPr id="7" name="Picture 6">
            <a:extLst>
              <a:ext uri="{FF2B5EF4-FFF2-40B4-BE49-F238E27FC236}">
                <a16:creationId xmlns:a16="http://schemas.microsoft.com/office/drawing/2014/main" xmlns="" id="{5A89137C-C705-410C-A860-848AC0587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99" y="1038796"/>
            <a:ext cx="7481743" cy="2684519"/>
          </a:xfrm>
          <a:prstGeom prst="rect">
            <a:avLst/>
          </a:prstGeom>
        </p:spPr>
      </p:pic>
      <p:pic>
        <p:nvPicPr>
          <p:cNvPr id="8" name="Picture 7">
            <a:extLst>
              <a:ext uri="{FF2B5EF4-FFF2-40B4-BE49-F238E27FC236}">
                <a16:creationId xmlns:a16="http://schemas.microsoft.com/office/drawing/2014/main" xmlns="" id="{5F79CFF9-59BB-4DB4-B35E-349B39C70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9" name="TextBox 8">
            <a:extLst>
              <a:ext uri="{FF2B5EF4-FFF2-40B4-BE49-F238E27FC236}">
                <a16:creationId xmlns:a16="http://schemas.microsoft.com/office/drawing/2014/main" xmlns="" id="{039FD5FD-CBAF-4111-9D9C-BB8632CF12C1}"/>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10" name="TextBox 9">
            <a:extLst>
              <a:ext uri="{FF2B5EF4-FFF2-40B4-BE49-F238E27FC236}">
                <a16:creationId xmlns:a16="http://schemas.microsoft.com/office/drawing/2014/main" xmlns="" id="{F2B73B33-BAB7-4CFE-B3E4-F4808321567E}"/>
              </a:ext>
            </a:extLst>
          </p:cNvPr>
          <p:cNvSpPr txBox="1"/>
          <p:nvPr/>
        </p:nvSpPr>
        <p:spPr>
          <a:xfrm>
            <a:off x="9707116" y="1617263"/>
            <a:ext cx="2484884" cy="646331"/>
          </a:xfrm>
          <a:prstGeom prst="rect">
            <a:avLst/>
          </a:prstGeom>
          <a:noFill/>
        </p:spPr>
        <p:txBody>
          <a:bodyPr wrap="square" rtlCol="0">
            <a:spAutoFit/>
          </a:bodyPr>
          <a:lstStyle/>
          <a:p>
            <a:pPr algn="ctr"/>
            <a:r>
              <a:rPr lang="en-US" b="1" dirty="0"/>
              <a:t>6.9620594N </a:t>
            </a:r>
          </a:p>
          <a:p>
            <a:pPr algn="ctr"/>
            <a:r>
              <a:rPr lang="en-US" b="1" dirty="0"/>
              <a:t>80.7746191E</a:t>
            </a:r>
            <a:endParaRPr lang="en-US" dirty="0"/>
          </a:p>
        </p:txBody>
      </p:sp>
      <p:sp>
        <p:nvSpPr>
          <p:cNvPr id="11" name="Rectangle 10">
            <a:extLst>
              <a:ext uri="{FF2B5EF4-FFF2-40B4-BE49-F238E27FC236}">
                <a16:creationId xmlns:a16="http://schemas.microsoft.com/office/drawing/2014/main" xmlns="" id="{5EA18309-E08E-4DDE-86B0-0BC85BD037DB}"/>
              </a:ext>
            </a:extLst>
          </p:cNvPr>
          <p:cNvSpPr/>
          <p:nvPr/>
        </p:nvSpPr>
        <p:spPr>
          <a:xfrm>
            <a:off x="152400" y="3836868"/>
            <a:ext cx="2491516" cy="369332"/>
          </a:xfrm>
          <a:prstGeom prst="rect">
            <a:avLst/>
          </a:prstGeom>
        </p:spPr>
        <p:txBody>
          <a:bodyPr wrap="none">
            <a:spAutoFit/>
          </a:bodyPr>
          <a:lstStyle/>
          <a:p>
            <a:r>
              <a:rPr lang="en-US" b="1" dirty="0"/>
              <a:t>Location &amp; Surrounding </a:t>
            </a:r>
          </a:p>
        </p:txBody>
      </p:sp>
      <p:sp>
        <p:nvSpPr>
          <p:cNvPr id="12" name="TextBox 11">
            <a:extLst>
              <a:ext uri="{FF2B5EF4-FFF2-40B4-BE49-F238E27FC236}">
                <a16:creationId xmlns:a16="http://schemas.microsoft.com/office/drawing/2014/main" xmlns="" id="{E6A5DACC-6EEA-4866-B313-45ADFCC85E19}"/>
              </a:ext>
            </a:extLst>
          </p:cNvPr>
          <p:cNvSpPr txBox="1"/>
          <p:nvPr/>
        </p:nvSpPr>
        <p:spPr>
          <a:xfrm>
            <a:off x="345233" y="4108188"/>
            <a:ext cx="6360367" cy="461665"/>
          </a:xfrm>
          <a:prstGeom prst="rect">
            <a:avLst/>
          </a:prstGeom>
          <a:noFill/>
        </p:spPr>
        <p:txBody>
          <a:bodyPr wrap="square" rtlCol="0">
            <a:spAutoFit/>
          </a:bodyPr>
          <a:lstStyle/>
          <a:p>
            <a:pPr marL="171450" indent="-171450" algn="just">
              <a:buFont typeface="Arial" panose="020B0604020202020204" pitchFamily="34" charset="0"/>
              <a:buChar char="•"/>
            </a:pPr>
            <a:r>
              <a:rPr lang="en-US" sz="1200" dirty="0"/>
              <a:t>located facing the lake Gregory. flat land covered in grass. No build up surrounding area.</a:t>
            </a:r>
          </a:p>
          <a:p>
            <a:pPr marL="171450" indent="-171450" algn="just">
              <a:buFont typeface="Arial" panose="020B0604020202020204" pitchFamily="34" charset="0"/>
              <a:buChar char="•"/>
            </a:pPr>
            <a:r>
              <a:rPr lang="en-US" sz="1200" dirty="0"/>
              <a:t>Land falls under the central environmental protection zone</a:t>
            </a:r>
          </a:p>
        </p:txBody>
      </p:sp>
      <p:sp>
        <p:nvSpPr>
          <p:cNvPr id="15" name="Rectangle 14">
            <a:extLst>
              <a:ext uri="{FF2B5EF4-FFF2-40B4-BE49-F238E27FC236}">
                <a16:creationId xmlns:a16="http://schemas.microsoft.com/office/drawing/2014/main" xmlns="" id="{1ACB1AED-3162-4C18-B769-484B04139488}"/>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66825CE-3A0F-4F20-B2BF-2FA47273586B}"/>
              </a:ext>
            </a:extLst>
          </p:cNvPr>
          <p:cNvSpPr/>
          <p:nvPr/>
        </p:nvSpPr>
        <p:spPr>
          <a:xfrm>
            <a:off x="8278582" y="2604848"/>
            <a:ext cx="3913418" cy="461665"/>
          </a:xfrm>
          <a:prstGeom prst="rect">
            <a:avLst/>
          </a:prstGeom>
        </p:spPr>
        <p:txBody>
          <a:bodyPr wrap="square">
            <a:spAutoFit/>
          </a:bodyPr>
          <a:lstStyle/>
          <a:p>
            <a:pPr algn="ctr"/>
            <a:r>
              <a:rPr lang="en-US" sz="2400" b="1" dirty="0"/>
              <a:t>Land Extent :- 12A. 2R. 0P.</a:t>
            </a:r>
          </a:p>
        </p:txBody>
      </p:sp>
      <p:pic>
        <p:nvPicPr>
          <p:cNvPr id="19" name="Picture 18">
            <a:extLst>
              <a:ext uri="{FF2B5EF4-FFF2-40B4-BE49-F238E27FC236}">
                <a16:creationId xmlns:a16="http://schemas.microsoft.com/office/drawing/2014/main" xmlns="" id="{86FD41D9-92D5-41CF-83CA-8CBD6E5670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535" y="3866491"/>
            <a:ext cx="3913381" cy="2921667"/>
          </a:xfrm>
          <a:prstGeom prst="rect">
            <a:avLst/>
          </a:prstGeom>
        </p:spPr>
      </p:pic>
      <p:sp>
        <p:nvSpPr>
          <p:cNvPr id="22" name="Rectangle 21">
            <a:extLst>
              <a:ext uri="{FF2B5EF4-FFF2-40B4-BE49-F238E27FC236}">
                <a16:creationId xmlns:a16="http://schemas.microsoft.com/office/drawing/2014/main" xmlns="" id="{01F50794-C695-4BE7-8809-F2060AF82E7F}"/>
              </a:ext>
            </a:extLst>
          </p:cNvPr>
          <p:cNvSpPr/>
          <p:nvPr/>
        </p:nvSpPr>
        <p:spPr>
          <a:xfrm>
            <a:off x="152400" y="4540671"/>
            <a:ext cx="2491516" cy="369332"/>
          </a:xfrm>
          <a:prstGeom prst="rect">
            <a:avLst/>
          </a:prstGeom>
        </p:spPr>
        <p:txBody>
          <a:bodyPr wrap="none">
            <a:spAutoFit/>
          </a:bodyPr>
          <a:lstStyle/>
          <a:p>
            <a:r>
              <a:rPr lang="en-US" b="1" dirty="0"/>
              <a:t>Proposed Development</a:t>
            </a:r>
          </a:p>
        </p:txBody>
      </p:sp>
      <p:sp>
        <p:nvSpPr>
          <p:cNvPr id="23" name="TextBox 22">
            <a:extLst>
              <a:ext uri="{FF2B5EF4-FFF2-40B4-BE49-F238E27FC236}">
                <a16:creationId xmlns:a16="http://schemas.microsoft.com/office/drawing/2014/main" xmlns="" id="{D294BDC9-191F-40E7-89E1-B72D0326AEDC}"/>
              </a:ext>
            </a:extLst>
          </p:cNvPr>
          <p:cNvSpPr txBox="1"/>
          <p:nvPr/>
        </p:nvSpPr>
        <p:spPr>
          <a:xfrm>
            <a:off x="152401" y="4811991"/>
            <a:ext cx="4856921" cy="2031325"/>
          </a:xfrm>
          <a:prstGeom prst="rect">
            <a:avLst/>
          </a:prstGeom>
          <a:noFill/>
        </p:spPr>
        <p:txBody>
          <a:bodyPr wrap="square" rtlCol="0">
            <a:spAutoFit/>
          </a:bodyPr>
          <a:lstStyle/>
          <a:p>
            <a:pPr algn="just"/>
            <a:r>
              <a:rPr lang="en-US" sz="1400" dirty="0"/>
              <a:t>Accordingly, the above land proposed to develop as a theme park considering high influx of tourists visit to the Lake Gregory. Especially in seasonal period heavy crowd gathered Nuwara </a:t>
            </a:r>
            <a:r>
              <a:rPr lang="en-US" sz="1400" dirty="0" err="1"/>
              <a:t>Eliya</a:t>
            </a:r>
            <a:r>
              <a:rPr lang="en-US" sz="1400" dirty="0"/>
              <a:t> to celebrate function in the area. The seasonal function is based on outdoor recreational function as well as theme park functions. Within the period, there are many investors fixed their leisure activities around the lake but no any permanent place to operate their activities. The project envisages permanent location to functions the recreational activities.</a:t>
            </a:r>
          </a:p>
        </p:txBody>
      </p:sp>
      <p:pic>
        <p:nvPicPr>
          <p:cNvPr id="25" name="Picture 24">
            <a:extLst>
              <a:ext uri="{FF2B5EF4-FFF2-40B4-BE49-F238E27FC236}">
                <a16:creationId xmlns:a16="http://schemas.microsoft.com/office/drawing/2014/main" xmlns="" id="{5A583B84-70CB-4CBF-A418-4FA5FF3D4D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481"/>
          <a:stretch/>
        </p:blipFill>
        <p:spPr>
          <a:xfrm>
            <a:off x="5592417" y="4436306"/>
            <a:ext cx="2390673" cy="976808"/>
          </a:xfrm>
          <a:prstGeom prst="rect">
            <a:avLst/>
          </a:prstGeom>
        </p:spPr>
      </p:pic>
      <p:pic>
        <p:nvPicPr>
          <p:cNvPr id="26" name="Picture 25">
            <a:extLst>
              <a:ext uri="{FF2B5EF4-FFF2-40B4-BE49-F238E27FC236}">
                <a16:creationId xmlns:a16="http://schemas.microsoft.com/office/drawing/2014/main" xmlns="" id="{BD2EF834-D4FD-47B8-80A0-BFF273ACB5E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173" b="7590"/>
          <a:stretch/>
        </p:blipFill>
        <p:spPr>
          <a:xfrm>
            <a:off x="5592417" y="5486402"/>
            <a:ext cx="2390673" cy="1252329"/>
          </a:xfrm>
          <a:prstGeom prst="rect">
            <a:avLst/>
          </a:prstGeom>
        </p:spPr>
      </p:pic>
    </p:spTree>
    <p:extLst>
      <p:ext uri="{BB962C8B-B14F-4D97-AF65-F5344CB8AC3E}">
        <p14:creationId xmlns:p14="http://schemas.microsoft.com/office/powerpoint/2010/main" val="30098652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7083D7A-9977-495A-AD9C-23155A496870}"/>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17B804A7-57C9-491F-BCB3-433270AD0268}"/>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9AC6337-4194-4EB1-AAD3-668BF1E21564}"/>
              </a:ext>
            </a:extLst>
          </p:cNvPr>
          <p:cNvSpPr txBox="1"/>
          <p:nvPr/>
        </p:nvSpPr>
        <p:spPr>
          <a:xfrm>
            <a:off x="508344" y="360506"/>
            <a:ext cx="9273421" cy="369332"/>
          </a:xfrm>
          <a:prstGeom prst="rect">
            <a:avLst/>
          </a:prstGeom>
          <a:noFill/>
        </p:spPr>
        <p:txBody>
          <a:bodyPr wrap="square" rtlCol="0">
            <a:spAutoFit/>
          </a:bodyPr>
          <a:lstStyle/>
          <a:p>
            <a:r>
              <a:rPr lang="en-US" dirty="0">
                <a:solidFill>
                  <a:schemeClr val="bg1"/>
                </a:solidFill>
              </a:rPr>
              <a:t>Chalmers Granary Land Development - Colombo</a:t>
            </a:r>
          </a:p>
        </p:txBody>
      </p:sp>
      <p:sp>
        <p:nvSpPr>
          <p:cNvPr id="6" name="TextBox 5">
            <a:extLst>
              <a:ext uri="{FF2B5EF4-FFF2-40B4-BE49-F238E27FC236}">
                <a16:creationId xmlns:a16="http://schemas.microsoft.com/office/drawing/2014/main" xmlns="" id="{829209C5-0CED-46FA-8479-67AB78B56778}"/>
              </a:ext>
            </a:extLst>
          </p:cNvPr>
          <p:cNvSpPr txBox="1"/>
          <p:nvPr/>
        </p:nvSpPr>
        <p:spPr>
          <a:xfrm>
            <a:off x="10643510" y="314339"/>
            <a:ext cx="495650" cy="461665"/>
          </a:xfrm>
          <a:prstGeom prst="rect">
            <a:avLst/>
          </a:prstGeom>
          <a:noFill/>
        </p:spPr>
        <p:txBody>
          <a:bodyPr wrap="none" rtlCol="0">
            <a:spAutoFit/>
          </a:bodyPr>
          <a:lstStyle/>
          <a:p>
            <a:pPr algn="ctr"/>
            <a:r>
              <a:rPr lang="en-US" sz="2400" b="1" dirty="0"/>
              <a:t>14</a:t>
            </a:r>
          </a:p>
        </p:txBody>
      </p:sp>
      <p:pic>
        <p:nvPicPr>
          <p:cNvPr id="7" name="Picture 6">
            <a:extLst>
              <a:ext uri="{FF2B5EF4-FFF2-40B4-BE49-F238E27FC236}">
                <a16:creationId xmlns:a16="http://schemas.microsoft.com/office/drawing/2014/main" xmlns="" id="{5A89137C-C705-410C-A860-848AC0587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4117" y="1039586"/>
            <a:ext cx="7465307" cy="2682939"/>
          </a:xfrm>
          <a:prstGeom prst="rect">
            <a:avLst/>
          </a:prstGeom>
        </p:spPr>
      </p:pic>
      <p:pic>
        <p:nvPicPr>
          <p:cNvPr id="8" name="Picture 7">
            <a:extLst>
              <a:ext uri="{FF2B5EF4-FFF2-40B4-BE49-F238E27FC236}">
                <a16:creationId xmlns:a16="http://schemas.microsoft.com/office/drawing/2014/main" xmlns="" id="{5F79CFF9-59BB-4DB4-B35E-349B39C70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9" name="TextBox 8">
            <a:extLst>
              <a:ext uri="{FF2B5EF4-FFF2-40B4-BE49-F238E27FC236}">
                <a16:creationId xmlns:a16="http://schemas.microsoft.com/office/drawing/2014/main" xmlns="" id="{039FD5FD-CBAF-4111-9D9C-BB8632CF12C1}"/>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10" name="TextBox 9">
            <a:extLst>
              <a:ext uri="{FF2B5EF4-FFF2-40B4-BE49-F238E27FC236}">
                <a16:creationId xmlns:a16="http://schemas.microsoft.com/office/drawing/2014/main" xmlns="" id="{F2B73B33-BAB7-4CFE-B3E4-F4808321567E}"/>
              </a:ext>
            </a:extLst>
          </p:cNvPr>
          <p:cNvSpPr txBox="1"/>
          <p:nvPr/>
        </p:nvSpPr>
        <p:spPr>
          <a:xfrm>
            <a:off x="9707116" y="1617263"/>
            <a:ext cx="2484884" cy="646331"/>
          </a:xfrm>
          <a:prstGeom prst="rect">
            <a:avLst/>
          </a:prstGeom>
          <a:noFill/>
        </p:spPr>
        <p:txBody>
          <a:bodyPr wrap="square" rtlCol="0">
            <a:spAutoFit/>
          </a:bodyPr>
          <a:lstStyle/>
          <a:p>
            <a:pPr algn="ctr"/>
            <a:r>
              <a:rPr lang="en-US" b="1" dirty="0"/>
              <a:t>6.9354823N</a:t>
            </a:r>
          </a:p>
          <a:p>
            <a:pPr algn="ctr"/>
            <a:r>
              <a:rPr lang="en-US" b="1" dirty="0"/>
              <a:t>79.8489003E</a:t>
            </a:r>
          </a:p>
        </p:txBody>
      </p:sp>
      <p:sp>
        <p:nvSpPr>
          <p:cNvPr id="11" name="Rectangle 10">
            <a:extLst>
              <a:ext uri="{FF2B5EF4-FFF2-40B4-BE49-F238E27FC236}">
                <a16:creationId xmlns:a16="http://schemas.microsoft.com/office/drawing/2014/main" xmlns="" id="{5EA18309-E08E-4DDE-86B0-0BC85BD037DB}"/>
              </a:ext>
            </a:extLst>
          </p:cNvPr>
          <p:cNvSpPr/>
          <p:nvPr/>
        </p:nvSpPr>
        <p:spPr>
          <a:xfrm>
            <a:off x="152400" y="3836868"/>
            <a:ext cx="2491516" cy="369332"/>
          </a:xfrm>
          <a:prstGeom prst="rect">
            <a:avLst/>
          </a:prstGeom>
        </p:spPr>
        <p:txBody>
          <a:bodyPr wrap="none">
            <a:spAutoFit/>
          </a:bodyPr>
          <a:lstStyle/>
          <a:p>
            <a:r>
              <a:rPr lang="en-US" b="1" dirty="0"/>
              <a:t>Location &amp; Surrounding </a:t>
            </a:r>
          </a:p>
        </p:txBody>
      </p:sp>
      <p:sp>
        <p:nvSpPr>
          <p:cNvPr id="12" name="TextBox 11">
            <a:extLst>
              <a:ext uri="{FF2B5EF4-FFF2-40B4-BE49-F238E27FC236}">
                <a16:creationId xmlns:a16="http://schemas.microsoft.com/office/drawing/2014/main" xmlns="" id="{E6A5DACC-6EEA-4866-B313-45ADFCC85E19}"/>
              </a:ext>
            </a:extLst>
          </p:cNvPr>
          <p:cNvSpPr txBox="1"/>
          <p:nvPr/>
        </p:nvSpPr>
        <p:spPr>
          <a:xfrm>
            <a:off x="345233" y="4108188"/>
            <a:ext cx="6360367" cy="830997"/>
          </a:xfrm>
          <a:prstGeom prst="rect">
            <a:avLst/>
          </a:prstGeom>
          <a:noFill/>
        </p:spPr>
        <p:txBody>
          <a:bodyPr wrap="square" rtlCol="0">
            <a:spAutoFit/>
          </a:bodyPr>
          <a:lstStyle/>
          <a:p>
            <a:pPr marL="285750" indent="-285750" algn="just">
              <a:buFont typeface="Arial" panose="020B0604020202020204" pitchFamily="34" charset="0"/>
              <a:buChar char="•"/>
            </a:pPr>
            <a:r>
              <a:rPr lang="en-US" sz="1200" dirty="0"/>
              <a:t>Located in a prime location in the Heart of the Colombo</a:t>
            </a:r>
          </a:p>
          <a:p>
            <a:pPr marL="285750" indent="-285750" algn="just">
              <a:buFont typeface="Arial" panose="020B0604020202020204" pitchFamily="34" charset="0"/>
              <a:buChar char="•"/>
            </a:pPr>
            <a:r>
              <a:rPr lang="en-US" sz="1200" dirty="0"/>
              <a:t>Close proximity to Colombo Fort &amp; Colombo Railway Station</a:t>
            </a:r>
          </a:p>
          <a:p>
            <a:pPr marL="285750" indent="-285750" algn="just">
              <a:buFont typeface="Arial" panose="020B0604020202020204" pitchFamily="34" charset="0"/>
              <a:buChar char="•"/>
            </a:pPr>
            <a:r>
              <a:rPr lang="en-US" sz="1200" dirty="0"/>
              <a:t>Access road to the site is from both Olcott Mawatha &amp; Sir Baron </a:t>
            </a:r>
            <a:r>
              <a:rPr lang="en-US" sz="1200" dirty="0" err="1"/>
              <a:t>Jayathilaka</a:t>
            </a:r>
            <a:r>
              <a:rPr lang="en-US" sz="1200" dirty="0"/>
              <a:t> </a:t>
            </a:r>
            <a:r>
              <a:rPr lang="en-US" sz="1200" dirty="0" err="1"/>
              <a:t>Mawatah</a:t>
            </a:r>
            <a:endParaRPr lang="en-US" sz="1200" dirty="0"/>
          </a:p>
          <a:p>
            <a:pPr marL="285750" indent="-285750" algn="just">
              <a:buFont typeface="Arial" panose="020B0604020202020204" pitchFamily="34" charset="0"/>
              <a:buChar char="•"/>
            </a:pPr>
            <a:r>
              <a:rPr lang="en-US" sz="1200" dirty="0"/>
              <a:t>Proposed Port City project located in few hundred meters from this Site</a:t>
            </a:r>
          </a:p>
        </p:txBody>
      </p:sp>
      <p:sp>
        <p:nvSpPr>
          <p:cNvPr id="15" name="Rectangle 14">
            <a:extLst>
              <a:ext uri="{FF2B5EF4-FFF2-40B4-BE49-F238E27FC236}">
                <a16:creationId xmlns:a16="http://schemas.microsoft.com/office/drawing/2014/main" xmlns="" id="{1ACB1AED-3162-4C18-B769-484B04139488}"/>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66825CE-3A0F-4F20-B2BF-2FA47273586B}"/>
              </a:ext>
            </a:extLst>
          </p:cNvPr>
          <p:cNvSpPr/>
          <p:nvPr/>
        </p:nvSpPr>
        <p:spPr>
          <a:xfrm>
            <a:off x="8278582" y="2604848"/>
            <a:ext cx="3913418" cy="400110"/>
          </a:xfrm>
          <a:prstGeom prst="rect">
            <a:avLst/>
          </a:prstGeom>
        </p:spPr>
        <p:txBody>
          <a:bodyPr wrap="square">
            <a:spAutoFit/>
          </a:bodyPr>
          <a:lstStyle/>
          <a:p>
            <a:pPr algn="ctr"/>
            <a:r>
              <a:rPr lang="en-US" sz="2000" b="1" dirty="0"/>
              <a:t>Land Extent :- 09A. 02R. 31.75P.</a:t>
            </a:r>
          </a:p>
        </p:txBody>
      </p:sp>
      <p:sp>
        <p:nvSpPr>
          <p:cNvPr id="20" name="Rectangle 19">
            <a:extLst>
              <a:ext uri="{FF2B5EF4-FFF2-40B4-BE49-F238E27FC236}">
                <a16:creationId xmlns:a16="http://schemas.microsoft.com/office/drawing/2014/main" xmlns="" id="{D4E04500-E6AB-4E20-8139-C37664D62E1E}"/>
              </a:ext>
            </a:extLst>
          </p:cNvPr>
          <p:cNvSpPr/>
          <p:nvPr/>
        </p:nvSpPr>
        <p:spPr>
          <a:xfrm>
            <a:off x="152400" y="5048192"/>
            <a:ext cx="2430281" cy="369332"/>
          </a:xfrm>
          <a:prstGeom prst="rect">
            <a:avLst/>
          </a:prstGeom>
        </p:spPr>
        <p:txBody>
          <a:bodyPr wrap="none">
            <a:spAutoFit/>
          </a:bodyPr>
          <a:lstStyle/>
          <a:p>
            <a:r>
              <a:rPr lang="en-US" b="1" dirty="0"/>
              <a:t>Proposed Development</a:t>
            </a:r>
          </a:p>
        </p:txBody>
      </p:sp>
      <p:sp>
        <p:nvSpPr>
          <p:cNvPr id="21" name="TextBox 20">
            <a:extLst>
              <a:ext uri="{FF2B5EF4-FFF2-40B4-BE49-F238E27FC236}">
                <a16:creationId xmlns:a16="http://schemas.microsoft.com/office/drawing/2014/main" xmlns="" id="{04C13900-B7DD-493E-9D86-E7C2DEA4FDAC}"/>
              </a:ext>
            </a:extLst>
          </p:cNvPr>
          <p:cNvSpPr txBox="1"/>
          <p:nvPr/>
        </p:nvSpPr>
        <p:spPr>
          <a:xfrm>
            <a:off x="345233" y="5338174"/>
            <a:ext cx="11718096" cy="276999"/>
          </a:xfrm>
          <a:prstGeom prst="rect">
            <a:avLst/>
          </a:prstGeom>
          <a:noFill/>
        </p:spPr>
        <p:txBody>
          <a:bodyPr wrap="square" rtlCol="0">
            <a:spAutoFit/>
          </a:bodyPr>
          <a:lstStyle/>
          <a:p>
            <a:r>
              <a:rPr lang="en-US" sz="1200" dirty="0"/>
              <a:t>Mixed Development Project</a:t>
            </a:r>
          </a:p>
        </p:txBody>
      </p:sp>
      <p:sp>
        <p:nvSpPr>
          <p:cNvPr id="19" name="Rectangle 18">
            <a:extLst>
              <a:ext uri="{FF2B5EF4-FFF2-40B4-BE49-F238E27FC236}">
                <a16:creationId xmlns:a16="http://schemas.microsoft.com/office/drawing/2014/main" xmlns="" id="{002D846A-FB2B-4E3D-B68B-3BCC7D88B1F6}"/>
              </a:ext>
            </a:extLst>
          </p:cNvPr>
          <p:cNvSpPr/>
          <p:nvPr/>
        </p:nvSpPr>
        <p:spPr>
          <a:xfrm>
            <a:off x="8278583" y="3266406"/>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BE5F2203-E443-49D7-9F2B-662CD2225EAE}"/>
              </a:ext>
            </a:extLst>
          </p:cNvPr>
          <p:cNvSpPr/>
          <p:nvPr/>
        </p:nvSpPr>
        <p:spPr>
          <a:xfrm>
            <a:off x="8278582" y="3330200"/>
            <a:ext cx="3913418" cy="353943"/>
          </a:xfrm>
          <a:prstGeom prst="rect">
            <a:avLst/>
          </a:prstGeom>
        </p:spPr>
        <p:txBody>
          <a:bodyPr wrap="square">
            <a:spAutoFit/>
          </a:bodyPr>
          <a:lstStyle/>
          <a:p>
            <a:pPr algn="ctr"/>
            <a:r>
              <a:rPr lang="en-US" sz="1700" b="1" dirty="0"/>
              <a:t>Est. Value:- Rs. 19 Billion </a:t>
            </a:r>
            <a:r>
              <a:rPr lang="de-DE" sz="1700" b="1" dirty="0"/>
              <a:t>(120 USD Mn)</a:t>
            </a:r>
            <a:endParaRPr lang="en-US" sz="1700" b="1" dirty="0"/>
          </a:p>
        </p:txBody>
      </p:sp>
      <p:pic>
        <p:nvPicPr>
          <p:cNvPr id="23" name="Picture 22">
            <a:extLst>
              <a:ext uri="{FF2B5EF4-FFF2-40B4-BE49-F238E27FC236}">
                <a16:creationId xmlns:a16="http://schemas.microsoft.com/office/drawing/2014/main" xmlns="" id="{54942BDD-B545-4F58-A92D-429A9BD85418}"/>
              </a:ext>
            </a:extLst>
          </p:cNvPr>
          <p:cNvPicPr>
            <a:picLocks noChangeAspect="1"/>
          </p:cNvPicPr>
          <p:nvPr/>
        </p:nvPicPr>
        <p:blipFill rotWithShape="1">
          <a:blip r:embed="rId4">
            <a:extLst>
              <a:ext uri="{28A0092B-C50C-407E-A947-70E740481C1C}">
                <a14:useLocalDpi xmlns:a14="http://schemas.microsoft.com/office/drawing/2010/main" val="0"/>
              </a:ext>
            </a:extLst>
          </a:blip>
          <a:srcRect l="6360" r="10857"/>
          <a:stretch/>
        </p:blipFill>
        <p:spPr>
          <a:xfrm>
            <a:off x="6268279" y="3990474"/>
            <a:ext cx="5771322" cy="2754816"/>
          </a:xfrm>
          <a:prstGeom prst="rect">
            <a:avLst/>
          </a:prstGeom>
        </p:spPr>
      </p:pic>
    </p:spTree>
    <p:extLst>
      <p:ext uri="{BB962C8B-B14F-4D97-AF65-F5344CB8AC3E}">
        <p14:creationId xmlns:p14="http://schemas.microsoft.com/office/powerpoint/2010/main" val="7265623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7083D7A-9977-495A-AD9C-23155A496870}"/>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17B804A7-57C9-491F-BCB3-433270AD0268}"/>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9AC6337-4194-4EB1-AAD3-668BF1E21564}"/>
              </a:ext>
            </a:extLst>
          </p:cNvPr>
          <p:cNvSpPr txBox="1"/>
          <p:nvPr/>
        </p:nvSpPr>
        <p:spPr>
          <a:xfrm>
            <a:off x="508344" y="360506"/>
            <a:ext cx="9273421" cy="369332"/>
          </a:xfrm>
          <a:prstGeom prst="rect">
            <a:avLst/>
          </a:prstGeom>
          <a:noFill/>
        </p:spPr>
        <p:txBody>
          <a:bodyPr wrap="square" rtlCol="0">
            <a:spAutoFit/>
          </a:bodyPr>
          <a:lstStyle/>
          <a:p>
            <a:r>
              <a:rPr lang="en-US" dirty="0" err="1">
                <a:solidFill>
                  <a:schemeClr val="bg1"/>
                </a:solidFill>
              </a:rPr>
              <a:t>Dematagoda</a:t>
            </a:r>
            <a:r>
              <a:rPr lang="en-US" dirty="0">
                <a:solidFill>
                  <a:schemeClr val="bg1"/>
                </a:solidFill>
              </a:rPr>
              <a:t> Junction Land- Colombo</a:t>
            </a:r>
          </a:p>
        </p:txBody>
      </p:sp>
      <p:sp>
        <p:nvSpPr>
          <p:cNvPr id="6" name="TextBox 5">
            <a:extLst>
              <a:ext uri="{FF2B5EF4-FFF2-40B4-BE49-F238E27FC236}">
                <a16:creationId xmlns:a16="http://schemas.microsoft.com/office/drawing/2014/main" xmlns="" id="{829209C5-0CED-46FA-8479-67AB78B56778}"/>
              </a:ext>
            </a:extLst>
          </p:cNvPr>
          <p:cNvSpPr txBox="1"/>
          <p:nvPr/>
        </p:nvSpPr>
        <p:spPr>
          <a:xfrm>
            <a:off x="10643510" y="314339"/>
            <a:ext cx="495650" cy="461665"/>
          </a:xfrm>
          <a:prstGeom prst="rect">
            <a:avLst/>
          </a:prstGeom>
          <a:noFill/>
        </p:spPr>
        <p:txBody>
          <a:bodyPr wrap="none" rtlCol="0">
            <a:spAutoFit/>
          </a:bodyPr>
          <a:lstStyle/>
          <a:p>
            <a:pPr algn="ctr"/>
            <a:r>
              <a:rPr lang="en-US" sz="2400" b="1" dirty="0"/>
              <a:t>15</a:t>
            </a:r>
          </a:p>
        </p:txBody>
      </p:sp>
      <p:pic>
        <p:nvPicPr>
          <p:cNvPr id="7" name="Picture 6">
            <a:extLst>
              <a:ext uri="{FF2B5EF4-FFF2-40B4-BE49-F238E27FC236}">
                <a16:creationId xmlns:a16="http://schemas.microsoft.com/office/drawing/2014/main" xmlns="" id="{5A89137C-C705-410C-A860-848AC0587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1257" y="1039586"/>
            <a:ext cx="7251026" cy="2682939"/>
          </a:xfrm>
          <a:prstGeom prst="rect">
            <a:avLst/>
          </a:prstGeom>
        </p:spPr>
      </p:pic>
      <p:pic>
        <p:nvPicPr>
          <p:cNvPr id="8" name="Picture 7">
            <a:extLst>
              <a:ext uri="{FF2B5EF4-FFF2-40B4-BE49-F238E27FC236}">
                <a16:creationId xmlns:a16="http://schemas.microsoft.com/office/drawing/2014/main" xmlns="" id="{5F79CFF9-59BB-4DB4-B35E-349B39C70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9" name="TextBox 8">
            <a:extLst>
              <a:ext uri="{FF2B5EF4-FFF2-40B4-BE49-F238E27FC236}">
                <a16:creationId xmlns:a16="http://schemas.microsoft.com/office/drawing/2014/main" xmlns="" id="{039FD5FD-CBAF-4111-9D9C-BB8632CF12C1}"/>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10" name="TextBox 9">
            <a:extLst>
              <a:ext uri="{FF2B5EF4-FFF2-40B4-BE49-F238E27FC236}">
                <a16:creationId xmlns:a16="http://schemas.microsoft.com/office/drawing/2014/main" xmlns="" id="{F2B73B33-BAB7-4CFE-B3E4-F4808321567E}"/>
              </a:ext>
            </a:extLst>
          </p:cNvPr>
          <p:cNvSpPr txBox="1"/>
          <p:nvPr/>
        </p:nvSpPr>
        <p:spPr>
          <a:xfrm>
            <a:off x="9707116" y="1617263"/>
            <a:ext cx="2484884" cy="646331"/>
          </a:xfrm>
          <a:prstGeom prst="rect">
            <a:avLst/>
          </a:prstGeom>
          <a:noFill/>
        </p:spPr>
        <p:txBody>
          <a:bodyPr wrap="square" rtlCol="0">
            <a:spAutoFit/>
          </a:bodyPr>
          <a:lstStyle/>
          <a:p>
            <a:pPr algn="ctr"/>
            <a:r>
              <a:rPr lang="en-US" b="1" dirty="0"/>
              <a:t>6.9312317N</a:t>
            </a:r>
          </a:p>
          <a:p>
            <a:pPr algn="ctr"/>
            <a:r>
              <a:rPr lang="en-US" b="1" dirty="0"/>
              <a:t>79.8770361E</a:t>
            </a:r>
          </a:p>
        </p:txBody>
      </p:sp>
      <p:sp>
        <p:nvSpPr>
          <p:cNvPr id="11" name="Rectangle 10">
            <a:extLst>
              <a:ext uri="{FF2B5EF4-FFF2-40B4-BE49-F238E27FC236}">
                <a16:creationId xmlns:a16="http://schemas.microsoft.com/office/drawing/2014/main" xmlns="" id="{5EA18309-E08E-4DDE-86B0-0BC85BD037DB}"/>
              </a:ext>
            </a:extLst>
          </p:cNvPr>
          <p:cNvSpPr/>
          <p:nvPr/>
        </p:nvSpPr>
        <p:spPr>
          <a:xfrm>
            <a:off x="152400" y="3836868"/>
            <a:ext cx="2491516" cy="369332"/>
          </a:xfrm>
          <a:prstGeom prst="rect">
            <a:avLst/>
          </a:prstGeom>
        </p:spPr>
        <p:txBody>
          <a:bodyPr wrap="none">
            <a:spAutoFit/>
          </a:bodyPr>
          <a:lstStyle/>
          <a:p>
            <a:r>
              <a:rPr lang="en-US" b="1" dirty="0"/>
              <a:t>Location &amp; Surrounding </a:t>
            </a:r>
          </a:p>
        </p:txBody>
      </p:sp>
      <p:sp>
        <p:nvSpPr>
          <p:cNvPr id="12" name="TextBox 11">
            <a:extLst>
              <a:ext uri="{FF2B5EF4-FFF2-40B4-BE49-F238E27FC236}">
                <a16:creationId xmlns:a16="http://schemas.microsoft.com/office/drawing/2014/main" xmlns="" id="{E6A5DACC-6EEA-4866-B313-45ADFCC85E19}"/>
              </a:ext>
            </a:extLst>
          </p:cNvPr>
          <p:cNvSpPr txBox="1"/>
          <p:nvPr/>
        </p:nvSpPr>
        <p:spPr>
          <a:xfrm>
            <a:off x="345233" y="4108188"/>
            <a:ext cx="6360367" cy="461665"/>
          </a:xfrm>
          <a:prstGeom prst="rect">
            <a:avLst/>
          </a:prstGeom>
          <a:noFill/>
        </p:spPr>
        <p:txBody>
          <a:bodyPr wrap="square" rtlCol="0">
            <a:spAutoFit/>
          </a:bodyPr>
          <a:lstStyle/>
          <a:p>
            <a:pPr marL="285750" indent="-285750" algn="just">
              <a:buFont typeface="Arial" panose="020B0604020202020204" pitchFamily="34" charset="0"/>
              <a:buChar char="•"/>
            </a:pPr>
            <a:r>
              <a:rPr lang="en-US" sz="1200" dirty="0"/>
              <a:t>Main access from Baseline Road</a:t>
            </a:r>
          </a:p>
          <a:p>
            <a:pPr marL="285750" indent="-285750" algn="just">
              <a:buFont typeface="Arial" panose="020B0604020202020204" pitchFamily="34" charset="0"/>
              <a:buChar char="•"/>
            </a:pPr>
            <a:r>
              <a:rPr lang="en-US" sz="1200" dirty="0"/>
              <a:t>Close Proximity to </a:t>
            </a:r>
            <a:r>
              <a:rPr lang="en-US" sz="1200" dirty="0" err="1"/>
              <a:t>Dematagoda</a:t>
            </a:r>
            <a:r>
              <a:rPr lang="en-US" sz="1200" dirty="0"/>
              <a:t> Railway Station</a:t>
            </a:r>
          </a:p>
        </p:txBody>
      </p:sp>
      <p:sp>
        <p:nvSpPr>
          <p:cNvPr id="15" name="Rectangle 14">
            <a:extLst>
              <a:ext uri="{FF2B5EF4-FFF2-40B4-BE49-F238E27FC236}">
                <a16:creationId xmlns:a16="http://schemas.microsoft.com/office/drawing/2014/main" xmlns="" id="{1ACB1AED-3162-4C18-B769-484B04139488}"/>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66825CE-3A0F-4F20-B2BF-2FA47273586B}"/>
              </a:ext>
            </a:extLst>
          </p:cNvPr>
          <p:cNvSpPr/>
          <p:nvPr/>
        </p:nvSpPr>
        <p:spPr>
          <a:xfrm>
            <a:off x="8278582" y="2604848"/>
            <a:ext cx="3913418" cy="400110"/>
          </a:xfrm>
          <a:prstGeom prst="rect">
            <a:avLst/>
          </a:prstGeom>
        </p:spPr>
        <p:txBody>
          <a:bodyPr wrap="square">
            <a:spAutoFit/>
          </a:bodyPr>
          <a:lstStyle/>
          <a:p>
            <a:pPr algn="ctr"/>
            <a:r>
              <a:rPr lang="en-US" sz="2000" b="1" dirty="0"/>
              <a:t>Land Extent :- 03A. 03R. 14.91P.</a:t>
            </a:r>
          </a:p>
        </p:txBody>
      </p:sp>
      <p:sp>
        <p:nvSpPr>
          <p:cNvPr id="20" name="Rectangle 19">
            <a:extLst>
              <a:ext uri="{FF2B5EF4-FFF2-40B4-BE49-F238E27FC236}">
                <a16:creationId xmlns:a16="http://schemas.microsoft.com/office/drawing/2014/main" xmlns="" id="{D4E04500-E6AB-4E20-8139-C37664D62E1E}"/>
              </a:ext>
            </a:extLst>
          </p:cNvPr>
          <p:cNvSpPr/>
          <p:nvPr/>
        </p:nvSpPr>
        <p:spPr>
          <a:xfrm>
            <a:off x="152400" y="4739964"/>
            <a:ext cx="2430281" cy="369332"/>
          </a:xfrm>
          <a:prstGeom prst="rect">
            <a:avLst/>
          </a:prstGeom>
        </p:spPr>
        <p:txBody>
          <a:bodyPr wrap="none">
            <a:spAutoFit/>
          </a:bodyPr>
          <a:lstStyle/>
          <a:p>
            <a:r>
              <a:rPr lang="en-US" b="1" dirty="0"/>
              <a:t>Proposed Development</a:t>
            </a:r>
          </a:p>
        </p:txBody>
      </p:sp>
      <p:sp>
        <p:nvSpPr>
          <p:cNvPr id="21" name="TextBox 20">
            <a:extLst>
              <a:ext uri="{FF2B5EF4-FFF2-40B4-BE49-F238E27FC236}">
                <a16:creationId xmlns:a16="http://schemas.microsoft.com/office/drawing/2014/main" xmlns="" id="{04C13900-B7DD-493E-9D86-E7C2DEA4FDAC}"/>
              </a:ext>
            </a:extLst>
          </p:cNvPr>
          <p:cNvSpPr txBox="1"/>
          <p:nvPr/>
        </p:nvSpPr>
        <p:spPr>
          <a:xfrm>
            <a:off x="345233" y="5029946"/>
            <a:ext cx="11718096" cy="276999"/>
          </a:xfrm>
          <a:prstGeom prst="rect">
            <a:avLst/>
          </a:prstGeom>
          <a:noFill/>
        </p:spPr>
        <p:txBody>
          <a:bodyPr wrap="square" rtlCol="0">
            <a:spAutoFit/>
          </a:bodyPr>
          <a:lstStyle/>
          <a:p>
            <a:r>
              <a:rPr lang="en-US" sz="1200" dirty="0"/>
              <a:t>Suitable for Housing with Mixed Development </a:t>
            </a:r>
          </a:p>
        </p:txBody>
      </p:sp>
      <p:pic>
        <p:nvPicPr>
          <p:cNvPr id="24" name="Picture 23">
            <a:extLst>
              <a:ext uri="{FF2B5EF4-FFF2-40B4-BE49-F238E27FC236}">
                <a16:creationId xmlns:a16="http://schemas.microsoft.com/office/drawing/2014/main" xmlns="" id="{57B6E327-DA80-460B-B5E5-2D6FFC544BF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80313" y="4000800"/>
            <a:ext cx="5592929" cy="2747526"/>
          </a:xfrm>
          <a:prstGeom prst="rect">
            <a:avLst/>
          </a:prstGeom>
        </p:spPr>
      </p:pic>
    </p:spTree>
    <p:extLst>
      <p:ext uri="{BB962C8B-B14F-4D97-AF65-F5344CB8AC3E}">
        <p14:creationId xmlns:p14="http://schemas.microsoft.com/office/powerpoint/2010/main" val="1339115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7083D7A-9977-495A-AD9C-23155A496870}"/>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17B804A7-57C9-491F-BCB3-433270AD0268}"/>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9AC6337-4194-4EB1-AAD3-668BF1E21564}"/>
              </a:ext>
            </a:extLst>
          </p:cNvPr>
          <p:cNvSpPr txBox="1"/>
          <p:nvPr/>
        </p:nvSpPr>
        <p:spPr>
          <a:xfrm>
            <a:off x="508344" y="360506"/>
            <a:ext cx="9273421" cy="369332"/>
          </a:xfrm>
          <a:prstGeom prst="rect">
            <a:avLst/>
          </a:prstGeom>
          <a:noFill/>
        </p:spPr>
        <p:txBody>
          <a:bodyPr wrap="square" rtlCol="0">
            <a:spAutoFit/>
          </a:bodyPr>
          <a:lstStyle/>
          <a:p>
            <a:r>
              <a:rPr lang="en-US" dirty="0" err="1">
                <a:solidFill>
                  <a:schemeClr val="bg1"/>
                </a:solidFill>
              </a:rPr>
              <a:t>Kottawa</a:t>
            </a:r>
            <a:r>
              <a:rPr lang="en-US" dirty="0">
                <a:solidFill>
                  <a:schemeClr val="bg1"/>
                </a:solidFill>
              </a:rPr>
              <a:t> Mixed Development Project - Colombo</a:t>
            </a:r>
          </a:p>
        </p:txBody>
      </p:sp>
      <p:sp>
        <p:nvSpPr>
          <p:cNvPr id="6" name="TextBox 5">
            <a:extLst>
              <a:ext uri="{FF2B5EF4-FFF2-40B4-BE49-F238E27FC236}">
                <a16:creationId xmlns:a16="http://schemas.microsoft.com/office/drawing/2014/main" xmlns="" id="{829209C5-0CED-46FA-8479-67AB78B56778}"/>
              </a:ext>
            </a:extLst>
          </p:cNvPr>
          <p:cNvSpPr txBox="1"/>
          <p:nvPr/>
        </p:nvSpPr>
        <p:spPr>
          <a:xfrm>
            <a:off x="10643510" y="314339"/>
            <a:ext cx="495650" cy="461665"/>
          </a:xfrm>
          <a:prstGeom prst="rect">
            <a:avLst/>
          </a:prstGeom>
          <a:noFill/>
        </p:spPr>
        <p:txBody>
          <a:bodyPr wrap="none" rtlCol="0">
            <a:spAutoFit/>
          </a:bodyPr>
          <a:lstStyle/>
          <a:p>
            <a:pPr algn="ctr"/>
            <a:r>
              <a:rPr lang="en-US" sz="2400" b="1" dirty="0"/>
              <a:t>16</a:t>
            </a:r>
          </a:p>
        </p:txBody>
      </p:sp>
      <p:pic>
        <p:nvPicPr>
          <p:cNvPr id="7" name="Picture 6">
            <a:extLst>
              <a:ext uri="{FF2B5EF4-FFF2-40B4-BE49-F238E27FC236}">
                <a16:creationId xmlns:a16="http://schemas.microsoft.com/office/drawing/2014/main" xmlns="" id="{5A89137C-C705-410C-A860-848AC0587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899" y="1039586"/>
            <a:ext cx="7481743" cy="2682939"/>
          </a:xfrm>
          <a:prstGeom prst="rect">
            <a:avLst/>
          </a:prstGeom>
        </p:spPr>
      </p:pic>
      <p:pic>
        <p:nvPicPr>
          <p:cNvPr id="8" name="Picture 7">
            <a:extLst>
              <a:ext uri="{FF2B5EF4-FFF2-40B4-BE49-F238E27FC236}">
                <a16:creationId xmlns:a16="http://schemas.microsoft.com/office/drawing/2014/main" xmlns="" id="{5F79CFF9-59BB-4DB4-B35E-349B39C70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9" name="TextBox 8">
            <a:extLst>
              <a:ext uri="{FF2B5EF4-FFF2-40B4-BE49-F238E27FC236}">
                <a16:creationId xmlns:a16="http://schemas.microsoft.com/office/drawing/2014/main" xmlns="" id="{039FD5FD-CBAF-4111-9D9C-BB8632CF12C1}"/>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10" name="TextBox 9">
            <a:extLst>
              <a:ext uri="{FF2B5EF4-FFF2-40B4-BE49-F238E27FC236}">
                <a16:creationId xmlns:a16="http://schemas.microsoft.com/office/drawing/2014/main" xmlns="" id="{F2B73B33-BAB7-4CFE-B3E4-F4808321567E}"/>
              </a:ext>
            </a:extLst>
          </p:cNvPr>
          <p:cNvSpPr txBox="1"/>
          <p:nvPr/>
        </p:nvSpPr>
        <p:spPr>
          <a:xfrm>
            <a:off x="9707116" y="1617263"/>
            <a:ext cx="2484884" cy="646331"/>
          </a:xfrm>
          <a:prstGeom prst="rect">
            <a:avLst/>
          </a:prstGeom>
          <a:noFill/>
        </p:spPr>
        <p:txBody>
          <a:bodyPr wrap="square" rtlCol="0">
            <a:spAutoFit/>
          </a:bodyPr>
          <a:lstStyle/>
          <a:p>
            <a:pPr algn="ctr"/>
            <a:r>
              <a:rPr lang="en-US" b="1" dirty="0"/>
              <a:t>6.8409831N </a:t>
            </a:r>
          </a:p>
          <a:p>
            <a:pPr algn="ctr"/>
            <a:r>
              <a:rPr lang="en-US" b="1" dirty="0"/>
              <a:t>79.9641495E</a:t>
            </a:r>
            <a:endParaRPr lang="en-US" dirty="0"/>
          </a:p>
        </p:txBody>
      </p:sp>
      <p:sp>
        <p:nvSpPr>
          <p:cNvPr id="11" name="Rectangle 10">
            <a:extLst>
              <a:ext uri="{FF2B5EF4-FFF2-40B4-BE49-F238E27FC236}">
                <a16:creationId xmlns:a16="http://schemas.microsoft.com/office/drawing/2014/main" xmlns="" id="{5EA18309-E08E-4DDE-86B0-0BC85BD037DB}"/>
              </a:ext>
            </a:extLst>
          </p:cNvPr>
          <p:cNvSpPr/>
          <p:nvPr/>
        </p:nvSpPr>
        <p:spPr>
          <a:xfrm>
            <a:off x="152400" y="3836868"/>
            <a:ext cx="2491516" cy="369332"/>
          </a:xfrm>
          <a:prstGeom prst="rect">
            <a:avLst/>
          </a:prstGeom>
        </p:spPr>
        <p:txBody>
          <a:bodyPr wrap="none">
            <a:spAutoFit/>
          </a:bodyPr>
          <a:lstStyle/>
          <a:p>
            <a:r>
              <a:rPr lang="en-US" b="1" dirty="0"/>
              <a:t>Location &amp; Surrounding </a:t>
            </a:r>
          </a:p>
        </p:txBody>
      </p:sp>
      <p:sp>
        <p:nvSpPr>
          <p:cNvPr id="12" name="TextBox 11">
            <a:extLst>
              <a:ext uri="{FF2B5EF4-FFF2-40B4-BE49-F238E27FC236}">
                <a16:creationId xmlns:a16="http://schemas.microsoft.com/office/drawing/2014/main" xmlns="" id="{E6A5DACC-6EEA-4866-B313-45ADFCC85E19}"/>
              </a:ext>
            </a:extLst>
          </p:cNvPr>
          <p:cNvSpPr txBox="1"/>
          <p:nvPr/>
        </p:nvSpPr>
        <p:spPr>
          <a:xfrm>
            <a:off x="345233" y="4108188"/>
            <a:ext cx="6360367" cy="461665"/>
          </a:xfrm>
          <a:prstGeom prst="rect">
            <a:avLst/>
          </a:prstGeom>
          <a:noFill/>
        </p:spPr>
        <p:txBody>
          <a:bodyPr wrap="square" rtlCol="0">
            <a:spAutoFit/>
          </a:bodyPr>
          <a:lstStyle/>
          <a:p>
            <a:pPr algn="just"/>
            <a:r>
              <a:rPr lang="en-US" sz="1200" dirty="0"/>
              <a:t>The proposed site is situated in </a:t>
            </a:r>
            <a:r>
              <a:rPr lang="en-US" sz="1200" dirty="0" err="1"/>
              <a:t>Kottawa</a:t>
            </a:r>
            <a:r>
              <a:rPr lang="en-US" sz="1200" dirty="0"/>
              <a:t> Town Center (Existing Bus Stand land) facing High Level Road. The Main access road to the site is from High Level Road.</a:t>
            </a:r>
          </a:p>
        </p:txBody>
      </p:sp>
      <p:sp>
        <p:nvSpPr>
          <p:cNvPr id="15" name="Rectangle 14">
            <a:extLst>
              <a:ext uri="{FF2B5EF4-FFF2-40B4-BE49-F238E27FC236}">
                <a16:creationId xmlns:a16="http://schemas.microsoft.com/office/drawing/2014/main" xmlns="" id="{1ACB1AED-3162-4C18-B769-484B04139488}"/>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66825CE-3A0F-4F20-B2BF-2FA47273586B}"/>
              </a:ext>
            </a:extLst>
          </p:cNvPr>
          <p:cNvSpPr/>
          <p:nvPr/>
        </p:nvSpPr>
        <p:spPr>
          <a:xfrm>
            <a:off x="8278582" y="2604848"/>
            <a:ext cx="3913418" cy="461665"/>
          </a:xfrm>
          <a:prstGeom prst="rect">
            <a:avLst/>
          </a:prstGeom>
        </p:spPr>
        <p:txBody>
          <a:bodyPr wrap="square">
            <a:spAutoFit/>
          </a:bodyPr>
          <a:lstStyle/>
          <a:p>
            <a:pPr algn="ctr"/>
            <a:r>
              <a:rPr lang="en-US" sz="2400" b="1" dirty="0"/>
              <a:t>Land Extent :- 1A. 1R. 19P.</a:t>
            </a:r>
          </a:p>
        </p:txBody>
      </p:sp>
      <p:sp>
        <p:nvSpPr>
          <p:cNvPr id="20" name="Rectangle 19">
            <a:extLst>
              <a:ext uri="{FF2B5EF4-FFF2-40B4-BE49-F238E27FC236}">
                <a16:creationId xmlns:a16="http://schemas.microsoft.com/office/drawing/2014/main" xmlns="" id="{D4E04500-E6AB-4E20-8139-C37664D62E1E}"/>
              </a:ext>
            </a:extLst>
          </p:cNvPr>
          <p:cNvSpPr/>
          <p:nvPr/>
        </p:nvSpPr>
        <p:spPr>
          <a:xfrm>
            <a:off x="152400" y="4580642"/>
            <a:ext cx="2430281" cy="369332"/>
          </a:xfrm>
          <a:prstGeom prst="rect">
            <a:avLst/>
          </a:prstGeom>
        </p:spPr>
        <p:txBody>
          <a:bodyPr wrap="none">
            <a:spAutoFit/>
          </a:bodyPr>
          <a:lstStyle/>
          <a:p>
            <a:r>
              <a:rPr lang="en-US" b="1" dirty="0"/>
              <a:t>Proposed Development</a:t>
            </a:r>
          </a:p>
        </p:txBody>
      </p:sp>
      <p:sp>
        <p:nvSpPr>
          <p:cNvPr id="21" name="TextBox 20">
            <a:extLst>
              <a:ext uri="{FF2B5EF4-FFF2-40B4-BE49-F238E27FC236}">
                <a16:creationId xmlns:a16="http://schemas.microsoft.com/office/drawing/2014/main" xmlns="" id="{04C13900-B7DD-493E-9D86-E7C2DEA4FDAC}"/>
              </a:ext>
            </a:extLst>
          </p:cNvPr>
          <p:cNvSpPr txBox="1"/>
          <p:nvPr/>
        </p:nvSpPr>
        <p:spPr>
          <a:xfrm>
            <a:off x="345233" y="4870624"/>
            <a:ext cx="11718096" cy="276999"/>
          </a:xfrm>
          <a:prstGeom prst="rect">
            <a:avLst/>
          </a:prstGeom>
          <a:noFill/>
        </p:spPr>
        <p:txBody>
          <a:bodyPr wrap="square" rtlCol="0">
            <a:spAutoFit/>
          </a:bodyPr>
          <a:lstStyle/>
          <a:p>
            <a:r>
              <a:rPr lang="en-US" sz="1200" dirty="0"/>
              <a:t>Mixed Development Project</a:t>
            </a:r>
          </a:p>
        </p:txBody>
      </p:sp>
      <p:pic>
        <p:nvPicPr>
          <p:cNvPr id="17" name="Picture 16">
            <a:extLst>
              <a:ext uri="{FF2B5EF4-FFF2-40B4-BE49-F238E27FC236}">
                <a16:creationId xmlns:a16="http://schemas.microsoft.com/office/drawing/2014/main" xmlns="" id="{C6151F4B-AEF0-4CB6-B71A-8734925AB0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625" r="2904"/>
          <a:stretch/>
        </p:blipFill>
        <p:spPr>
          <a:xfrm>
            <a:off x="8152328" y="3922300"/>
            <a:ext cx="3902299" cy="2897063"/>
          </a:xfrm>
          <a:prstGeom prst="rect">
            <a:avLst/>
          </a:prstGeom>
        </p:spPr>
      </p:pic>
      <p:pic>
        <p:nvPicPr>
          <p:cNvPr id="18" name="Picture 17">
            <a:extLst>
              <a:ext uri="{FF2B5EF4-FFF2-40B4-BE49-F238E27FC236}">
                <a16:creationId xmlns:a16="http://schemas.microsoft.com/office/drawing/2014/main" xmlns="" id="{F1300EC8-E53E-4A79-954D-4BD172D71711}"/>
              </a:ext>
            </a:extLst>
          </p:cNvPr>
          <p:cNvPicPr>
            <a:picLocks noChangeAspect="1"/>
          </p:cNvPicPr>
          <p:nvPr/>
        </p:nvPicPr>
        <p:blipFill rotWithShape="1">
          <a:blip r:embed="rId5">
            <a:extLst>
              <a:ext uri="{28A0092B-C50C-407E-A947-70E740481C1C}">
                <a14:useLocalDpi xmlns:a14="http://schemas.microsoft.com/office/drawing/2010/main" val="0"/>
              </a:ext>
            </a:extLst>
          </a:blip>
          <a:srcRect l="38145"/>
          <a:stretch/>
        </p:blipFill>
        <p:spPr>
          <a:xfrm>
            <a:off x="2617412" y="4811523"/>
            <a:ext cx="5499710" cy="1855818"/>
          </a:xfrm>
          <a:prstGeom prst="rect">
            <a:avLst/>
          </a:prstGeom>
        </p:spPr>
      </p:pic>
    </p:spTree>
    <p:extLst>
      <p:ext uri="{BB962C8B-B14F-4D97-AF65-F5344CB8AC3E}">
        <p14:creationId xmlns:p14="http://schemas.microsoft.com/office/powerpoint/2010/main" val="1279836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C0BDA771-78BB-46E2-AE91-59A5C9606B8C}"/>
              </a:ext>
            </a:extLst>
          </p:cNvPr>
          <p:cNvSpPr/>
          <p:nvPr/>
        </p:nvSpPr>
        <p:spPr>
          <a:xfrm>
            <a:off x="0" y="2389768"/>
            <a:ext cx="12192000" cy="1653325"/>
          </a:xfrm>
          <a:prstGeom prst="rect">
            <a:avLst/>
          </a:prstGeom>
          <a:solidFill>
            <a:srgbClr val="4448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AE136477-D7FD-4BD6-8209-F30B29ECA26D}"/>
              </a:ext>
            </a:extLst>
          </p:cNvPr>
          <p:cNvSpPr/>
          <p:nvPr/>
        </p:nvSpPr>
        <p:spPr>
          <a:xfrm>
            <a:off x="4984124" y="2532241"/>
            <a:ext cx="7207875" cy="1368380"/>
          </a:xfrm>
          <a:prstGeom prst="rect">
            <a:avLst/>
          </a:prstGeom>
          <a:solidFill>
            <a:srgbClr val="5D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8F2DB744-D100-416F-BAFA-F1257AEB5AC3}"/>
              </a:ext>
            </a:extLst>
          </p:cNvPr>
          <p:cNvSpPr txBox="1"/>
          <p:nvPr/>
        </p:nvSpPr>
        <p:spPr>
          <a:xfrm>
            <a:off x="4984124" y="2551424"/>
            <a:ext cx="7207875" cy="1323439"/>
          </a:xfrm>
          <a:prstGeom prst="rect">
            <a:avLst/>
          </a:prstGeom>
          <a:noFill/>
        </p:spPr>
        <p:txBody>
          <a:bodyPr wrap="square" rtlCol="0">
            <a:spAutoFit/>
          </a:bodyPr>
          <a:lstStyle/>
          <a:p>
            <a:pPr algn="ctr"/>
            <a:r>
              <a:rPr lang="en-US" sz="8000" b="1" dirty="0">
                <a:solidFill>
                  <a:srgbClr val="44484B"/>
                </a:solidFill>
                <a:latin typeface="Arial Black" panose="020B0A04020102020204" pitchFamily="34" charset="0"/>
              </a:rPr>
              <a:t>LANDS</a:t>
            </a:r>
          </a:p>
        </p:txBody>
      </p:sp>
      <p:pic>
        <p:nvPicPr>
          <p:cNvPr id="14" name="Picture 13">
            <a:extLst>
              <a:ext uri="{FF2B5EF4-FFF2-40B4-BE49-F238E27FC236}">
                <a16:creationId xmlns:a16="http://schemas.microsoft.com/office/drawing/2014/main" xmlns="" id="{4DC41A09-7872-45B2-83EA-E2C7E791654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941"/>
          <a:stretch/>
        </p:blipFill>
        <p:spPr>
          <a:xfrm>
            <a:off x="9657542" y="411127"/>
            <a:ext cx="2420158" cy="1911325"/>
          </a:xfrm>
          <a:prstGeom prst="rect">
            <a:avLst/>
          </a:prstGeom>
        </p:spPr>
      </p:pic>
      <p:pic>
        <p:nvPicPr>
          <p:cNvPr id="15" name="Picture 14">
            <a:extLst>
              <a:ext uri="{FF2B5EF4-FFF2-40B4-BE49-F238E27FC236}">
                <a16:creationId xmlns:a16="http://schemas.microsoft.com/office/drawing/2014/main" xmlns="" id="{50BDD8E2-107B-47E7-BED1-43D2E7CB1FC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71" r="5317"/>
          <a:stretch/>
        </p:blipFill>
        <p:spPr>
          <a:xfrm>
            <a:off x="114300" y="405376"/>
            <a:ext cx="4753914" cy="3329283"/>
          </a:xfrm>
          <a:prstGeom prst="rect">
            <a:avLst/>
          </a:prstGeom>
        </p:spPr>
      </p:pic>
      <p:pic>
        <p:nvPicPr>
          <p:cNvPr id="16" name="Picture 15">
            <a:extLst>
              <a:ext uri="{FF2B5EF4-FFF2-40B4-BE49-F238E27FC236}">
                <a16:creationId xmlns:a16="http://schemas.microsoft.com/office/drawing/2014/main" xmlns="" id="{3C2723F3-554E-48F5-A328-5A79B497E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4368" y="4260312"/>
            <a:ext cx="5749797" cy="1962119"/>
          </a:xfrm>
          <a:prstGeom prst="rect">
            <a:avLst/>
          </a:prstGeom>
        </p:spPr>
      </p:pic>
      <p:pic>
        <p:nvPicPr>
          <p:cNvPr id="17" name="Picture 16">
            <a:extLst>
              <a:ext uri="{FF2B5EF4-FFF2-40B4-BE49-F238E27FC236}">
                <a16:creationId xmlns:a16="http://schemas.microsoft.com/office/drawing/2014/main" xmlns="" id="{AE43FEB6-2949-44F2-A37A-AAD14BA8B79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18540"/>
          <a:stretch/>
        </p:blipFill>
        <p:spPr>
          <a:xfrm>
            <a:off x="114300" y="4260311"/>
            <a:ext cx="2873416" cy="1962119"/>
          </a:xfrm>
          <a:prstGeom prst="rect">
            <a:avLst/>
          </a:prstGeom>
        </p:spPr>
      </p:pic>
      <p:pic>
        <p:nvPicPr>
          <p:cNvPr id="18" name="Picture 17">
            <a:extLst>
              <a:ext uri="{FF2B5EF4-FFF2-40B4-BE49-F238E27FC236}">
                <a16:creationId xmlns:a16="http://schemas.microsoft.com/office/drawing/2014/main" xmlns="" id="{59CCC21C-98AD-46AA-A0DF-C32080777C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69634" y="409675"/>
            <a:ext cx="4586489" cy="1909126"/>
          </a:xfrm>
          <a:prstGeom prst="rect">
            <a:avLst/>
          </a:prstGeom>
        </p:spPr>
      </p:pic>
      <p:pic>
        <p:nvPicPr>
          <p:cNvPr id="19" name="Picture 18">
            <a:extLst>
              <a:ext uri="{FF2B5EF4-FFF2-40B4-BE49-F238E27FC236}">
                <a16:creationId xmlns:a16="http://schemas.microsoft.com/office/drawing/2014/main" xmlns="" id="{5735B0AA-2E26-47EA-A553-216E9DAE73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50817" y="4260312"/>
            <a:ext cx="3126883" cy="1962119"/>
          </a:xfrm>
          <a:prstGeom prst="rect">
            <a:avLst/>
          </a:prstGeom>
        </p:spPr>
      </p:pic>
    </p:spTree>
    <p:extLst>
      <p:ext uri="{BB962C8B-B14F-4D97-AF65-F5344CB8AC3E}">
        <p14:creationId xmlns:p14="http://schemas.microsoft.com/office/powerpoint/2010/main" val="21846611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7083D7A-9977-495A-AD9C-23155A496870}"/>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17B804A7-57C9-491F-BCB3-433270AD0268}"/>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69AC6337-4194-4EB1-AAD3-668BF1E21564}"/>
              </a:ext>
            </a:extLst>
          </p:cNvPr>
          <p:cNvSpPr txBox="1"/>
          <p:nvPr/>
        </p:nvSpPr>
        <p:spPr>
          <a:xfrm>
            <a:off x="508344" y="360506"/>
            <a:ext cx="9273421" cy="369332"/>
          </a:xfrm>
          <a:prstGeom prst="rect">
            <a:avLst/>
          </a:prstGeom>
          <a:noFill/>
        </p:spPr>
        <p:txBody>
          <a:bodyPr wrap="square" rtlCol="0">
            <a:spAutoFit/>
          </a:bodyPr>
          <a:lstStyle/>
          <a:p>
            <a:r>
              <a:rPr lang="en-US" dirty="0" err="1">
                <a:solidFill>
                  <a:schemeClr val="bg1"/>
                </a:solidFill>
              </a:rPr>
              <a:t>Navinna</a:t>
            </a:r>
            <a:r>
              <a:rPr lang="en-US" dirty="0">
                <a:solidFill>
                  <a:schemeClr val="bg1"/>
                </a:solidFill>
              </a:rPr>
              <a:t> Land</a:t>
            </a:r>
          </a:p>
        </p:txBody>
      </p:sp>
      <p:sp>
        <p:nvSpPr>
          <p:cNvPr id="6" name="TextBox 5">
            <a:extLst>
              <a:ext uri="{FF2B5EF4-FFF2-40B4-BE49-F238E27FC236}">
                <a16:creationId xmlns:a16="http://schemas.microsoft.com/office/drawing/2014/main" xmlns="" id="{829209C5-0CED-46FA-8479-67AB78B56778}"/>
              </a:ext>
            </a:extLst>
          </p:cNvPr>
          <p:cNvSpPr txBox="1"/>
          <p:nvPr/>
        </p:nvSpPr>
        <p:spPr>
          <a:xfrm>
            <a:off x="10643510" y="314339"/>
            <a:ext cx="495650" cy="461665"/>
          </a:xfrm>
          <a:prstGeom prst="rect">
            <a:avLst/>
          </a:prstGeom>
          <a:noFill/>
        </p:spPr>
        <p:txBody>
          <a:bodyPr wrap="none" rtlCol="0">
            <a:spAutoFit/>
          </a:bodyPr>
          <a:lstStyle/>
          <a:p>
            <a:pPr algn="ctr"/>
            <a:r>
              <a:rPr lang="en-US" sz="2400" b="1" dirty="0"/>
              <a:t>17</a:t>
            </a:r>
          </a:p>
        </p:txBody>
      </p:sp>
      <p:pic>
        <p:nvPicPr>
          <p:cNvPr id="7" name="Picture 6">
            <a:extLst>
              <a:ext uri="{FF2B5EF4-FFF2-40B4-BE49-F238E27FC236}">
                <a16:creationId xmlns:a16="http://schemas.microsoft.com/office/drawing/2014/main" xmlns="" id="{5A89137C-C705-410C-A860-848AC05873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7961" y="1039586"/>
            <a:ext cx="7357619" cy="2682939"/>
          </a:xfrm>
          <a:prstGeom prst="rect">
            <a:avLst/>
          </a:prstGeom>
        </p:spPr>
      </p:pic>
      <p:pic>
        <p:nvPicPr>
          <p:cNvPr id="8" name="Picture 7">
            <a:extLst>
              <a:ext uri="{FF2B5EF4-FFF2-40B4-BE49-F238E27FC236}">
                <a16:creationId xmlns:a16="http://schemas.microsoft.com/office/drawing/2014/main" xmlns="" id="{5F79CFF9-59BB-4DB4-B35E-349B39C707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9" name="TextBox 8">
            <a:extLst>
              <a:ext uri="{FF2B5EF4-FFF2-40B4-BE49-F238E27FC236}">
                <a16:creationId xmlns:a16="http://schemas.microsoft.com/office/drawing/2014/main" xmlns="" id="{039FD5FD-CBAF-4111-9D9C-BB8632CF12C1}"/>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10" name="TextBox 9">
            <a:extLst>
              <a:ext uri="{FF2B5EF4-FFF2-40B4-BE49-F238E27FC236}">
                <a16:creationId xmlns:a16="http://schemas.microsoft.com/office/drawing/2014/main" xmlns="" id="{F2B73B33-BAB7-4CFE-B3E4-F4808321567E}"/>
              </a:ext>
            </a:extLst>
          </p:cNvPr>
          <p:cNvSpPr txBox="1"/>
          <p:nvPr/>
        </p:nvSpPr>
        <p:spPr>
          <a:xfrm>
            <a:off x="9707116" y="1617263"/>
            <a:ext cx="2484884" cy="646331"/>
          </a:xfrm>
          <a:prstGeom prst="rect">
            <a:avLst/>
          </a:prstGeom>
          <a:noFill/>
        </p:spPr>
        <p:txBody>
          <a:bodyPr wrap="square" rtlCol="0">
            <a:spAutoFit/>
          </a:bodyPr>
          <a:lstStyle/>
          <a:p>
            <a:pPr algn="ctr"/>
            <a:r>
              <a:rPr lang="en-US" b="1" dirty="0"/>
              <a:t>6.851739N</a:t>
            </a:r>
          </a:p>
          <a:p>
            <a:pPr algn="ctr"/>
            <a:r>
              <a:rPr lang="en-US" b="1" dirty="0"/>
              <a:t>79.917183E</a:t>
            </a:r>
            <a:endParaRPr lang="en-US" dirty="0"/>
          </a:p>
        </p:txBody>
      </p:sp>
      <p:sp>
        <p:nvSpPr>
          <p:cNvPr id="11" name="Rectangle 10">
            <a:extLst>
              <a:ext uri="{FF2B5EF4-FFF2-40B4-BE49-F238E27FC236}">
                <a16:creationId xmlns:a16="http://schemas.microsoft.com/office/drawing/2014/main" xmlns="" id="{5EA18309-E08E-4DDE-86B0-0BC85BD037DB}"/>
              </a:ext>
            </a:extLst>
          </p:cNvPr>
          <p:cNvSpPr/>
          <p:nvPr/>
        </p:nvSpPr>
        <p:spPr>
          <a:xfrm>
            <a:off x="152400" y="3836868"/>
            <a:ext cx="2491516" cy="369332"/>
          </a:xfrm>
          <a:prstGeom prst="rect">
            <a:avLst/>
          </a:prstGeom>
        </p:spPr>
        <p:txBody>
          <a:bodyPr wrap="none">
            <a:spAutoFit/>
          </a:bodyPr>
          <a:lstStyle/>
          <a:p>
            <a:r>
              <a:rPr lang="en-US" b="1" dirty="0"/>
              <a:t>Location &amp; Surrounding </a:t>
            </a:r>
          </a:p>
        </p:txBody>
      </p:sp>
      <p:sp>
        <p:nvSpPr>
          <p:cNvPr id="12" name="TextBox 11">
            <a:extLst>
              <a:ext uri="{FF2B5EF4-FFF2-40B4-BE49-F238E27FC236}">
                <a16:creationId xmlns:a16="http://schemas.microsoft.com/office/drawing/2014/main" xmlns="" id="{E6A5DACC-6EEA-4866-B313-45ADFCC85E19}"/>
              </a:ext>
            </a:extLst>
          </p:cNvPr>
          <p:cNvSpPr txBox="1"/>
          <p:nvPr/>
        </p:nvSpPr>
        <p:spPr>
          <a:xfrm>
            <a:off x="345233" y="4108188"/>
            <a:ext cx="6360367" cy="646331"/>
          </a:xfrm>
          <a:prstGeom prst="rect">
            <a:avLst/>
          </a:prstGeom>
          <a:noFill/>
        </p:spPr>
        <p:txBody>
          <a:bodyPr wrap="square" rtlCol="0">
            <a:spAutoFit/>
          </a:bodyPr>
          <a:lstStyle/>
          <a:p>
            <a:pPr algn="just"/>
            <a:r>
              <a:rPr lang="en-US" sz="1200" dirty="0"/>
              <a:t>The proposed site is situated in </a:t>
            </a:r>
            <a:r>
              <a:rPr lang="en-US" sz="1200" dirty="0" err="1"/>
              <a:t>Nawinna</a:t>
            </a:r>
            <a:r>
              <a:rPr lang="en-US" sz="1200" dirty="0"/>
              <a:t> area facing High Level Road.</a:t>
            </a:r>
          </a:p>
          <a:p>
            <a:pPr algn="just"/>
            <a:r>
              <a:rPr lang="en-US" sz="1200" dirty="0"/>
              <a:t> The Main access road to the site is from High Level Road.</a:t>
            </a:r>
          </a:p>
          <a:p>
            <a:pPr algn="just"/>
            <a:r>
              <a:rPr lang="en-US" sz="1200" dirty="0"/>
              <a:t>Close proximity to </a:t>
            </a:r>
            <a:r>
              <a:rPr lang="en-US" sz="1200" dirty="0" err="1"/>
              <a:t>Nawinna</a:t>
            </a:r>
            <a:r>
              <a:rPr lang="en-US" sz="1200" dirty="0"/>
              <a:t> Railway Station &amp; </a:t>
            </a:r>
            <a:r>
              <a:rPr lang="en-US" sz="1200" dirty="0" err="1"/>
              <a:t>Nawinna</a:t>
            </a:r>
            <a:r>
              <a:rPr lang="en-US" sz="1200" dirty="0"/>
              <a:t> Ground</a:t>
            </a:r>
          </a:p>
        </p:txBody>
      </p:sp>
      <p:sp>
        <p:nvSpPr>
          <p:cNvPr id="15" name="Rectangle 14">
            <a:extLst>
              <a:ext uri="{FF2B5EF4-FFF2-40B4-BE49-F238E27FC236}">
                <a16:creationId xmlns:a16="http://schemas.microsoft.com/office/drawing/2014/main" xmlns="" id="{1ACB1AED-3162-4C18-B769-484B04139488}"/>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F66825CE-3A0F-4F20-B2BF-2FA47273586B}"/>
              </a:ext>
            </a:extLst>
          </p:cNvPr>
          <p:cNvSpPr/>
          <p:nvPr/>
        </p:nvSpPr>
        <p:spPr>
          <a:xfrm>
            <a:off x="8278582" y="2604848"/>
            <a:ext cx="3913418" cy="461665"/>
          </a:xfrm>
          <a:prstGeom prst="rect">
            <a:avLst/>
          </a:prstGeom>
        </p:spPr>
        <p:txBody>
          <a:bodyPr wrap="square">
            <a:spAutoFit/>
          </a:bodyPr>
          <a:lstStyle/>
          <a:p>
            <a:pPr algn="ctr"/>
            <a:r>
              <a:rPr lang="en-US" sz="2400" b="1" dirty="0"/>
              <a:t>Land Extent :- 1A. 0R. 30.4P.</a:t>
            </a:r>
          </a:p>
        </p:txBody>
      </p:sp>
      <p:sp>
        <p:nvSpPr>
          <p:cNvPr id="20" name="Rectangle 19">
            <a:extLst>
              <a:ext uri="{FF2B5EF4-FFF2-40B4-BE49-F238E27FC236}">
                <a16:creationId xmlns:a16="http://schemas.microsoft.com/office/drawing/2014/main" xmlns="" id="{D4E04500-E6AB-4E20-8139-C37664D62E1E}"/>
              </a:ext>
            </a:extLst>
          </p:cNvPr>
          <p:cNvSpPr/>
          <p:nvPr/>
        </p:nvSpPr>
        <p:spPr>
          <a:xfrm>
            <a:off x="152400" y="4856197"/>
            <a:ext cx="2430281" cy="369332"/>
          </a:xfrm>
          <a:prstGeom prst="rect">
            <a:avLst/>
          </a:prstGeom>
        </p:spPr>
        <p:txBody>
          <a:bodyPr wrap="none">
            <a:spAutoFit/>
          </a:bodyPr>
          <a:lstStyle/>
          <a:p>
            <a:r>
              <a:rPr lang="en-US" b="1" dirty="0"/>
              <a:t>Proposed Development</a:t>
            </a:r>
          </a:p>
        </p:txBody>
      </p:sp>
      <p:sp>
        <p:nvSpPr>
          <p:cNvPr id="21" name="TextBox 20">
            <a:extLst>
              <a:ext uri="{FF2B5EF4-FFF2-40B4-BE49-F238E27FC236}">
                <a16:creationId xmlns:a16="http://schemas.microsoft.com/office/drawing/2014/main" xmlns="" id="{04C13900-B7DD-493E-9D86-E7C2DEA4FDAC}"/>
              </a:ext>
            </a:extLst>
          </p:cNvPr>
          <p:cNvSpPr txBox="1"/>
          <p:nvPr/>
        </p:nvSpPr>
        <p:spPr>
          <a:xfrm>
            <a:off x="345233" y="5146179"/>
            <a:ext cx="11718096" cy="276999"/>
          </a:xfrm>
          <a:prstGeom prst="rect">
            <a:avLst/>
          </a:prstGeom>
          <a:noFill/>
        </p:spPr>
        <p:txBody>
          <a:bodyPr wrap="square" rtlCol="0">
            <a:spAutoFit/>
          </a:bodyPr>
          <a:lstStyle/>
          <a:p>
            <a:r>
              <a:rPr lang="en-US" sz="1200" dirty="0"/>
              <a:t>Mixed Development Project</a:t>
            </a:r>
          </a:p>
        </p:txBody>
      </p:sp>
      <p:pic>
        <p:nvPicPr>
          <p:cNvPr id="13" name="Picture 12">
            <a:extLst>
              <a:ext uri="{FF2B5EF4-FFF2-40B4-BE49-F238E27FC236}">
                <a16:creationId xmlns:a16="http://schemas.microsoft.com/office/drawing/2014/main" xmlns="" id="{ABEEA2A9-45C7-44A1-8B08-1134A2ED6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8365" y="3959536"/>
            <a:ext cx="5241235" cy="2770367"/>
          </a:xfrm>
          <a:prstGeom prst="rect">
            <a:avLst/>
          </a:prstGeom>
        </p:spPr>
      </p:pic>
    </p:spTree>
    <p:extLst>
      <p:ext uri="{BB962C8B-B14F-4D97-AF65-F5344CB8AC3E}">
        <p14:creationId xmlns:p14="http://schemas.microsoft.com/office/powerpoint/2010/main" val="2041214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DD3F24D-953E-48DA-875F-56028B894C22}"/>
              </a:ext>
            </a:extLst>
          </p:cNvPr>
          <p:cNvPicPr>
            <a:picLocks noChangeAspect="1"/>
          </p:cNvPicPr>
          <p:nvPr/>
        </p:nvPicPr>
        <p:blipFill rotWithShape="1">
          <a:blip r:embed="rId2">
            <a:lum bright="70000" contrast="-70000"/>
            <a:extLst>
              <a:ext uri="{28A0092B-C50C-407E-A947-70E740481C1C}">
                <a14:useLocalDpi xmlns:a14="http://schemas.microsoft.com/office/drawing/2010/main" val="0"/>
              </a:ext>
            </a:extLst>
          </a:blip>
          <a:srcRect r="3380"/>
          <a:stretch/>
        </p:blipFill>
        <p:spPr>
          <a:xfrm>
            <a:off x="-2" y="-1"/>
            <a:ext cx="12191998" cy="6858001"/>
          </a:xfrm>
          <a:prstGeom prst="rect">
            <a:avLst/>
          </a:prstGeom>
        </p:spPr>
      </p:pic>
      <p:sp>
        <p:nvSpPr>
          <p:cNvPr id="3" name="Rectangle 2">
            <a:extLst>
              <a:ext uri="{FF2B5EF4-FFF2-40B4-BE49-F238E27FC236}">
                <a16:creationId xmlns:a16="http://schemas.microsoft.com/office/drawing/2014/main" xmlns="" id="{B9E814CA-09B2-4E7F-B67F-DA8728C13707}"/>
              </a:ext>
            </a:extLst>
          </p:cNvPr>
          <p:cNvSpPr/>
          <p:nvPr/>
        </p:nvSpPr>
        <p:spPr>
          <a:xfrm>
            <a:off x="0" y="2955235"/>
            <a:ext cx="12191999" cy="1325217"/>
          </a:xfrm>
          <a:prstGeom prst="rect">
            <a:avLst/>
          </a:prstGeom>
          <a:solidFill>
            <a:srgbClr val="5DE0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13CDB433-3464-4D6B-BE98-DEFEDBDB4648}"/>
              </a:ext>
            </a:extLst>
          </p:cNvPr>
          <p:cNvSpPr txBox="1"/>
          <p:nvPr/>
        </p:nvSpPr>
        <p:spPr>
          <a:xfrm>
            <a:off x="0" y="2851554"/>
            <a:ext cx="12191999" cy="1569660"/>
          </a:xfrm>
          <a:prstGeom prst="rect">
            <a:avLst/>
          </a:prstGeom>
          <a:noFill/>
        </p:spPr>
        <p:txBody>
          <a:bodyPr wrap="square" rtlCol="0">
            <a:spAutoFit/>
          </a:bodyPr>
          <a:lstStyle/>
          <a:p>
            <a:pPr algn="ctr"/>
            <a:r>
              <a:rPr lang="en-US" sz="9600" b="1" dirty="0">
                <a:solidFill>
                  <a:srgbClr val="4B4B4D"/>
                </a:solidFill>
                <a:latin typeface="Arial Black" panose="020B0A04020102020204" pitchFamily="34" charset="0"/>
              </a:rPr>
              <a:t>Thank You</a:t>
            </a:r>
          </a:p>
        </p:txBody>
      </p:sp>
    </p:spTree>
    <p:extLst>
      <p:ext uri="{BB962C8B-B14F-4D97-AF65-F5344CB8AC3E}">
        <p14:creationId xmlns:p14="http://schemas.microsoft.com/office/powerpoint/2010/main" val="9121816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C71B6A0-C7D2-4FE3-A23D-C10D196ABBE0}"/>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29132060-03BE-4E03-91D1-30234F345B5A}"/>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289B0EB9-53B4-45E6-A5FD-013F06776269}"/>
              </a:ext>
            </a:extLst>
          </p:cNvPr>
          <p:cNvSpPr txBox="1"/>
          <p:nvPr/>
        </p:nvSpPr>
        <p:spPr>
          <a:xfrm>
            <a:off x="508344" y="360506"/>
            <a:ext cx="9273421" cy="369332"/>
          </a:xfrm>
          <a:prstGeom prst="rect">
            <a:avLst/>
          </a:prstGeom>
          <a:noFill/>
        </p:spPr>
        <p:txBody>
          <a:bodyPr wrap="square" rtlCol="0">
            <a:spAutoFit/>
          </a:bodyPr>
          <a:lstStyle/>
          <a:p>
            <a:r>
              <a:rPr lang="en-US" dirty="0" err="1">
                <a:solidFill>
                  <a:schemeClr val="bg1"/>
                </a:solidFill>
              </a:rPr>
              <a:t>Millawa</a:t>
            </a:r>
            <a:r>
              <a:rPr lang="en-US" dirty="0">
                <a:solidFill>
                  <a:schemeClr val="bg1"/>
                </a:solidFill>
              </a:rPr>
              <a:t> Industrial Cluster Development - </a:t>
            </a:r>
            <a:r>
              <a:rPr lang="en-US" dirty="0" err="1">
                <a:solidFill>
                  <a:schemeClr val="bg1"/>
                </a:solidFill>
              </a:rPr>
              <a:t>Kaluthara</a:t>
            </a:r>
            <a:endParaRPr lang="en-US" dirty="0">
              <a:solidFill>
                <a:schemeClr val="bg1"/>
              </a:solidFill>
            </a:endParaRPr>
          </a:p>
        </p:txBody>
      </p:sp>
      <p:sp>
        <p:nvSpPr>
          <p:cNvPr id="5" name="TextBox 4">
            <a:extLst>
              <a:ext uri="{FF2B5EF4-FFF2-40B4-BE49-F238E27FC236}">
                <a16:creationId xmlns:a16="http://schemas.microsoft.com/office/drawing/2014/main" xmlns="" id="{2248A8D8-6A77-47C8-8F9E-238438B83625}"/>
              </a:ext>
            </a:extLst>
          </p:cNvPr>
          <p:cNvSpPr txBox="1"/>
          <p:nvPr/>
        </p:nvSpPr>
        <p:spPr>
          <a:xfrm>
            <a:off x="10643511" y="314339"/>
            <a:ext cx="495649" cy="461665"/>
          </a:xfrm>
          <a:prstGeom prst="rect">
            <a:avLst/>
          </a:prstGeom>
          <a:noFill/>
        </p:spPr>
        <p:txBody>
          <a:bodyPr wrap="none" rtlCol="0">
            <a:spAutoFit/>
          </a:bodyPr>
          <a:lstStyle/>
          <a:p>
            <a:pPr algn="ctr"/>
            <a:r>
              <a:rPr lang="en-US" sz="2400" b="1" dirty="0"/>
              <a:t>01</a:t>
            </a:r>
          </a:p>
        </p:txBody>
      </p:sp>
      <p:pic>
        <p:nvPicPr>
          <p:cNvPr id="6" name="Picture 5">
            <a:extLst>
              <a:ext uri="{FF2B5EF4-FFF2-40B4-BE49-F238E27FC236}">
                <a16:creationId xmlns:a16="http://schemas.microsoft.com/office/drawing/2014/main" xmlns="" id="{E14CF313-B216-4847-B14E-288E3673BA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344" y="998792"/>
            <a:ext cx="7576852" cy="2764527"/>
          </a:xfrm>
          <a:prstGeom prst="rect">
            <a:avLst/>
          </a:prstGeom>
        </p:spPr>
      </p:pic>
      <p:pic>
        <p:nvPicPr>
          <p:cNvPr id="7" name="Picture 6">
            <a:extLst>
              <a:ext uri="{FF2B5EF4-FFF2-40B4-BE49-F238E27FC236}">
                <a16:creationId xmlns:a16="http://schemas.microsoft.com/office/drawing/2014/main" xmlns="" id="{16BC4B5C-C72A-4457-A28E-6B2F39DF2E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8" name="TextBox 7">
            <a:extLst>
              <a:ext uri="{FF2B5EF4-FFF2-40B4-BE49-F238E27FC236}">
                <a16:creationId xmlns:a16="http://schemas.microsoft.com/office/drawing/2014/main" xmlns="" id="{7D4EA8F2-787F-4E78-B21D-282E651B3CA3}"/>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9" name="TextBox 8">
            <a:extLst>
              <a:ext uri="{FF2B5EF4-FFF2-40B4-BE49-F238E27FC236}">
                <a16:creationId xmlns:a16="http://schemas.microsoft.com/office/drawing/2014/main" xmlns="" id="{0F0F84E8-12B6-4008-A2DB-AD57BCBEA58D}"/>
              </a:ext>
            </a:extLst>
          </p:cNvPr>
          <p:cNvSpPr txBox="1"/>
          <p:nvPr/>
        </p:nvSpPr>
        <p:spPr>
          <a:xfrm>
            <a:off x="9707116" y="1617263"/>
            <a:ext cx="2484884" cy="646331"/>
          </a:xfrm>
          <a:prstGeom prst="rect">
            <a:avLst/>
          </a:prstGeom>
          <a:noFill/>
        </p:spPr>
        <p:txBody>
          <a:bodyPr wrap="square" rtlCol="0">
            <a:spAutoFit/>
          </a:bodyPr>
          <a:lstStyle/>
          <a:p>
            <a:pPr algn="ctr"/>
            <a:r>
              <a:rPr lang="en-US" b="1" dirty="0"/>
              <a:t>6.8021602N 80.0934474E</a:t>
            </a:r>
            <a:endParaRPr lang="en-US" dirty="0"/>
          </a:p>
        </p:txBody>
      </p:sp>
      <p:sp>
        <p:nvSpPr>
          <p:cNvPr id="10" name="Rectangle 9">
            <a:extLst>
              <a:ext uri="{FF2B5EF4-FFF2-40B4-BE49-F238E27FC236}">
                <a16:creationId xmlns:a16="http://schemas.microsoft.com/office/drawing/2014/main" xmlns="" id="{41212128-633A-4D63-8F03-4E12476BEAD8}"/>
              </a:ext>
            </a:extLst>
          </p:cNvPr>
          <p:cNvSpPr/>
          <p:nvPr/>
        </p:nvSpPr>
        <p:spPr>
          <a:xfrm>
            <a:off x="152400" y="3836868"/>
            <a:ext cx="2100511" cy="369332"/>
          </a:xfrm>
          <a:prstGeom prst="rect">
            <a:avLst/>
          </a:prstGeom>
        </p:spPr>
        <p:txBody>
          <a:bodyPr wrap="none">
            <a:spAutoFit/>
          </a:bodyPr>
          <a:lstStyle/>
          <a:p>
            <a:r>
              <a:rPr lang="en-US" b="1" dirty="0"/>
              <a:t>Project introduction</a:t>
            </a:r>
          </a:p>
        </p:txBody>
      </p:sp>
      <p:sp>
        <p:nvSpPr>
          <p:cNvPr id="11" name="TextBox 10">
            <a:extLst>
              <a:ext uri="{FF2B5EF4-FFF2-40B4-BE49-F238E27FC236}">
                <a16:creationId xmlns:a16="http://schemas.microsoft.com/office/drawing/2014/main" xmlns="" id="{D3DE5618-1FF0-4E1D-87E9-40DCD19A8917}"/>
              </a:ext>
            </a:extLst>
          </p:cNvPr>
          <p:cNvSpPr txBox="1"/>
          <p:nvPr/>
        </p:nvSpPr>
        <p:spPr>
          <a:xfrm>
            <a:off x="345233" y="4108188"/>
            <a:ext cx="11718096" cy="646331"/>
          </a:xfrm>
          <a:prstGeom prst="rect">
            <a:avLst/>
          </a:prstGeom>
          <a:noFill/>
        </p:spPr>
        <p:txBody>
          <a:bodyPr wrap="square" rtlCol="0">
            <a:spAutoFit/>
          </a:bodyPr>
          <a:lstStyle/>
          <a:p>
            <a:pPr algn="just"/>
            <a:r>
              <a:rPr lang="en-US" sz="1200" dirty="0"/>
              <a:t>Located in </a:t>
            </a:r>
            <a:r>
              <a:rPr lang="en-US" sz="1200" b="1" dirty="0"/>
              <a:t>Western Province </a:t>
            </a:r>
            <a:r>
              <a:rPr lang="en-US" sz="1200" dirty="0"/>
              <a:t>in Sri Lanka - </a:t>
            </a:r>
            <a:r>
              <a:rPr lang="en-US" sz="1200" b="1" dirty="0"/>
              <a:t>Kalutara &amp; Colombo Districts</a:t>
            </a:r>
          </a:p>
          <a:p>
            <a:pPr algn="just"/>
            <a:r>
              <a:rPr lang="en-US" sz="1200" dirty="0"/>
              <a:t>Consisting  </a:t>
            </a:r>
            <a:r>
              <a:rPr lang="en-US" sz="1200" b="1" dirty="0"/>
              <a:t>2 DS Divisions </a:t>
            </a:r>
            <a:r>
              <a:rPr lang="en-US" sz="1200" dirty="0"/>
              <a:t>- </a:t>
            </a:r>
            <a:r>
              <a:rPr lang="en-US" sz="1200" dirty="0" err="1"/>
              <a:t>Horana</a:t>
            </a:r>
            <a:r>
              <a:rPr lang="en-US" sz="1200" dirty="0"/>
              <a:t> &amp; </a:t>
            </a:r>
            <a:r>
              <a:rPr lang="en-US" sz="1200" dirty="0" err="1"/>
              <a:t>Padukka</a:t>
            </a:r>
            <a:r>
              <a:rPr lang="en-US" sz="1200" dirty="0"/>
              <a:t> </a:t>
            </a:r>
          </a:p>
          <a:p>
            <a:pPr algn="just"/>
            <a:r>
              <a:rPr lang="en-US" sz="1200" dirty="0"/>
              <a:t>with  </a:t>
            </a:r>
            <a:r>
              <a:rPr lang="en-US" sz="1200" b="1" dirty="0"/>
              <a:t>6 GN Divisions </a:t>
            </a:r>
            <a:r>
              <a:rPr lang="en-US" sz="1200" dirty="0"/>
              <a:t>- </a:t>
            </a:r>
            <a:r>
              <a:rPr lang="en-US" sz="1200" dirty="0" err="1"/>
              <a:t>Beliaththavila</a:t>
            </a:r>
            <a:r>
              <a:rPr lang="en-US" sz="1200" dirty="0"/>
              <a:t>, </a:t>
            </a:r>
            <a:r>
              <a:rPr lang="en-US" sz="1200" dirty="0" err="1"/>
              <a:t>Gorokgoda</a:t>
            </a:r>
            <a:r>
              <a:rPr lang="en-US" sz="1200" dirty="0"/>
              <a:t>, </a:t>
            </a:r>
            <a:r>
              <a:rPr lang="en-US" sz="1200" dirty="0" err="1"/>
              <a:t>Kidelpitiya</a:t>
            </a:r>
            <a:r>
              <a:rPr lang="en-US" sz="1200" dirty="0"/>
              <a:t>, </a:t>
            </a:r>
            <a:r>
              <a:rPr lang="en-US" sz="1200" dirty="0" err="1"/>
              <a:t>Pahala</a:t>
            </a:r>
            <a:r>
              <a:rPr lang="en-US" sz="1200" dirty="0"/>
              <a:t> </a:t>
            </a:r>
            <a:r>
              <a:rPr lang="en-US" sz="1200" dirty="0" err="1"/>
              <a:t>Millewa</a:t>
            </a:r>
            <a:r>
              <a:rPr lang="en-US" sz="1200" dirty="0"/>
              <a:t> </a:t>
            </a:r>
            <a:r>
              <a:rPr lang="en-US" sz="1200" dirty="0" err="1"/>
              <a:t>north,Pahala</a:t>
            </a:r>
            <a:r>
              <a:rPr lang="en-US" sz="1200" dirty="0"/>
              <a:t> </a:t>
            </a:r>
            <a:r>
              <a:rPr lang="en-US" sz="1200" dirty="0" err="1"/>
              <a:t>Millewa</a:t>
            </a:r>
            <a:r>
              <a:rPr lang="en-US" sz="1200" dirty="0"/>
              <a:t> South, </a:t>
            </a:r>
            <a:r>
              <a:rPr lang="en-US" sz="1200" dirty="0" err="1"/>
              <a:t>Malagala</a:t>
            </a:r>
            <a:endParaRPr lang="en-US" sz="1200" dirty="0"/>
          </a:p>
        </p:txBody>
      </p:sp>
      <p:sp>
        <p:nvSpPr>
          <p:cNvPr id="12" name="Rectangle 11">
            <a:extLst>
              <a:ext uri="{FF2B5EF4-FFF2-40B4-BE49-F238E27FC236}">
                <a16:creationId xmlns:a16="http://schemas.microsoft.com/office/drawing/2014/main" xmlns="" id="{46921EF2-1889-42F4-9D82-5A0E1BCF1C4B}"/>
              </a:ext>
            </a:extLst>
          </p:cNvPr>
          <p:cNvSpPr/>
          <p:nvPr/>
        </p:nvSpPr>
        <p:spPr>
          <a:xfrm>
            <a:off x="152400" y="5661489"/>
            <a:ext cx="2430281" cy="369332"/>
          </a:xfrm>
          <a:prstGeom prst="rect">
            <a:avLst/>
          </a:prstGeom>
        </p:spPr>
        <p:txBody>
          <a:bodyPr wrap="none">
            <a:spAutoFit/>
          </a:bodyPr>
          <a:lstStyle/>
          <a:p>
            <a:r>
              <a:rPr lang="en-US" b="1" dirty="0"/>
              <a:t>Proposed Development</a:t>
            </a:r>
          </a:p>
        </p:txBody>
      </p:sp>
      <p:sp>
        <p:nvSpPr>
          <p:cNvPr id="13" name="TextBox 12">
            <a:extLst>
              <a:ext uri="{FF2B5EF4-FFF2-40B4-BE49-F238E27FC236}">
                <a16:creationId xmlns:a16="http://schemas.microsoft.com/office/drawing/2014/main" xmlns="" id="{0269A623-C881-40AE-AF3E-7344F1A6399C}"/>
              </a:ext>
            </a:extLst>
          </p:cNvPr>
          <p:cNvSpPr txBox="1"/>
          <p:nvPr/>
        </p:nvSpPr>
        <p:spPr>
          <a:xfrm>
            <a:off x="345233" y="5951471"/>
            <a:ext cx="11718096" cy="830997"/>
          </a:xfrm>
          <a:prstGeom prst="rect">
            <a:avLst/>
          </a:prstGeom>
          <a:noFill/>
        </p:spPr>
        <p:txBody>
          <a:bodyPr wrap="square" rtlCol="0">
            <a:spAutoFit/>
          </a:bodyPr>
          <a:lstStyle/>
          <a:p>
            <a:pPr algn="just"/>
            <a:r>
              <a:rPr lang="en-US" sz="1200" b="1" i="1" dirty="0"/>
              <a:t>Industrial Township Development with integrated activities by harnessing the available potentials within the region and capitalizes on key economic drivers of the region for massive investment</a:t>
            </a:r>
            <a:endParaRPr lang="en-US" sz="1200" dirty="0">
              <a:solidFill>
                <a:schemeClr val="dk1"/>
              </a:solidFill>
            </a:endParaRPr>
          </a:p>
          <a:p>
            <a:pPr algn="just"/>
            <a:r>
              <a:rPr lang="en-US" sz="1200" dirty="0">
                <a:solidFill>
                  <a:schemeClr val="dk1"/>
                </a:solidFill>
              </a:rPr>
              <a:t>The project aims to accommodate the large numbers of large scale industries which was scattered in the Western Region without proper planning</a:t>
            </a:r>
          </a:p>
          <a:p>
            <a:pPr algn="just"/>
            <a:r>
              <a:rPr lang="en-US" sz="1200" dirty="0">
                <a:solidFill>
                  <a:schemeClr val="dk1"/>
                </a:solidFill>
              </a:rPr>
              <a:t>The site in </a:t>
            </a:r>
            <a:r>
              <a:rPr lang="en-US" sz="1200" dirty="0" err="1">
                <a:solidFill>
                  <a:schemeClr val="dk1"/>
                </a:solidFill>
              </a:rPr>
              <a:t>Horana</a:t>
            </a:r>
            <a:r>
              <a:rPr lang="en-US" sz="1200" dirty="0">
                <a:solidFill>
                  <a:schemeClr val="dk1"/>
                </a:solidFill>
              </a:rPr>
              <a:t> was selected due to land availability and its good connectivity via the north south highway and in line with other development cities according to megapolis master plan</a:t>
            </a:r>
          </a:p>
        </p:txBody>
      </p:sp>
      <p:sp>
        <p:nvSpPr>
          <p:cNvPr id="14" name="Rectangle 13">
            <a:extLst>
              <a:ext uri="{FF2B5EF4-FFF2-40B4-BE49-F238E27FC236}">
                <a16:creationId xmlns:a16="http://schemas.microsoft.com/office/drawing/2014/main" xmlns="" id="{D981D0AA-722E-480D-AC16-94E4866085E9}"/>
              </a:ext>
            </a:extLst>
          </p:cNvPr>
          <p:cNvSpPr/>
          <p:nvPr/>
        </p:nvSpPr>
        <p:spPr>
          <a:xfrm>
            <a:off x="152400" y="4737838"/>
            <a:ext cx="1818959" cy="369332"/>
          </a:xfrm>
          <a:prstGeom prst="rect">
            <a:avLst/>
          </a:prstGeom>
        </p:spPr>
        <p:txBody>
          <a:bodyPr wrap="none">
            <a:spAutoFit/>
          </a:bodyPr>
          <a:lstStyle/>
          <a:p>
            <a:r>
              <a:rPr lang="en-US" b="1" dirty="0"/>
              <a:t>Location linkages</a:t>
            </a:r>
          </a:p>
        </p:txBody>
      </p:sp>
      <p:sp>
        <p:nvSpPr>
          <p:cNvPr id="15" name="TextBox 14">
            <a:extLst>
              <a:ext uri="{FF2B5EF4-FFF2-40B4-BE49-F238E27FC236}">
                <a16:creationId xmlns:a16="http://schemas.microsoft.com/office/drawing/2014/main" xmlns="" id="{F6B2DEDE-2B0B-458B-96F1-D88EB1462D0D}"/>
              </a:ext>
            </a:extLst>
          </p:cNvPr>
          <p:cNvSpPr txBox="1"/>
          <p:nvPr/>
        </p:nvSpPr>
        <p:spPr>
          <a:xfrm>
            <a:off x="345233" y="5009158"/>
            <a:ext cx="11694367" cy="646331"/>
          </a:xfrm>
          <a:prstGeom prst="rect">
            <a:avLst/>
          </a:prstGeom>
          <a:noFill/>
        </p:spPr>
        <p:txBody>
          <a:bodyPr wrap="square" rtlCol="0">
            <a:spAutoFit/>
          </a:bodyPr>
          <a:lstStyle/>
          <a:p>
            <a:pPr algn="just"/>
            <a:r>
              <a:rPr lang="en-US" sz="1200" dirty="0"/>
              <a:t>The land is located in </a:t>
            </a:r>
            <a:r>
              <a:rPr lang="en-US" sz="1200" b="1" dirty="0" err="1"/>
              <a:t>Horana</a:t>
            </a:r>
            <a:r>
              <a:rPr lang="en-US" sz="1200" b="1" dirty="0"/>
              <a:t> </a:t>
            </a:r>
          </a:p>
          <a:p>
            <a:pPr marL="171450" indent="-171450" algn="just">
              <a:buFont typeface="Arial" panose="020B0604020202020204" pitchFamily="34" charset="0"/>
              <a:buChar char="•"/>
            </a:pPr>
            <a:r>
              <a:rPr lang="en-US" sz="1200" dirty="0"/>
              <a:t>42 km (26 mi) from Colombo</a:t>
            </a:r>
          </a:p>
          <a:p>
            <a:pPr marL="171450" indent="-171450" algn="just">
              <a:buFont typeface="Arial" panose="020B0604020202020204" pitchFamily="34" charset="0"/>
              <a:buChar char="•"/>
            </a:pPr>
            <a:r>
              <a:rPr lang="en-US" sz="1200" dirty="0"/>
              <a:t>18 km (11 mi)  from Panadura</a:t>
            </a:r>
          </a:p>
        </p:txBody>
      </p:sp>
      <p:pic>
        <p:nvPicPr>
          <p:cNvPr id="18" name="Picture 17">
            <a:extLst>
              <a:ext uri="{FF2B5EF4-FFF2-40B4-BE49-F238E27FC236}">
                <a16:creationId xmlns:a16="http://schemas.microsoft.com/office/drawing/2014/main" xmlns="" id="{94EE017F-A4D1-42E0-B281-C9364F4B09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26406" y="3967242"/>
            <a:ext cx="2813194" cy="1719603"/>
          </a:xfrm>
          <a:prstGeom prst="rect">
            <a:avLst/>
          </a:prstGeom>
        </p:spPr>
      </p:pic>
      <p:sp>
        <p:nvSpPr>
          <p:cNvPr id="19" name="Rectangle 18">
            <a:extLst>
              <a:ext uri="{FF2B5EF4-FFF2-40B4-BE49-F238E27FC236}">
                <a16:creationId xmlns:a16="http://schemas.microsoft.com/office/drawing/2014/main" xmlns="" id="{9693D528-4EAF-44AB-9F1D-0FDDEA661047}"/>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83284C9E-AE64-4D56-B211-4A7B142A1916}"/>
              </a:ext>
            </a:extLst>
          </p:cNvPr>
          <p:cNvSpPr/>
          <p:nvPr/>
        </p:nvSpPr>
        <p:spPr>
          <a:xfrm>
            <a:off x="8278582" y="2604848"/>
            <a:ext cx="3913418" cy="461665"/>
          </a:xfrm>
          <a:prstGeom prst="rect">
            <a:avLst/>
          </a:prstGeom>
        </p:spPr>
        <p:txBody>
          <a:bodyPr wrap="square">
            <a:spAutoFit/>
          </a:bodyPr>
          <a:lstStyle/>
          <a:p>
            <a:pPr algn="ctr"/>
            <a:r>
              <a:rPr lang="en-US" sz="2400" b="1" dirty="0"/>
              <a:t>Land Extent :- 735 Acres</a:t>
            </a:r>
          </a:p>
        </p:txBody>
      </p:sp>
      <p:sp>
        <p:nvSpPr>
          <p:cNvPr id="21" name="Rectangle 20">
            <a:extLst>
              <a:ext uri="{FF2B5EF4-FFF2-40B4-BE49-F238E27FC236}">
                <a16:creationId xmlns:a16="http://schemas.microsoft.com/office/drawing/2014/main" xmlns="" id="{8E677E24-8373-4767-8053-2CFE051B85D4}"/>
              </a:ext>
            </a:extLst>
          </p:cNvPr>
          <p:cNvSpPr/>
          <p:nvPr/>
        </p:nvSpPr>
        <p:spPr>
          <a:xfrm>
            <a:off x="8278583" y="3266406"/>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xmlns="" id="{7B9752ED-9090-4873-A6A9-913DE3014659}"/>
              </a:ext>
            </a:extLst>
          </p:cNvPr>
          <p:cNvSpPr/>
          <p:nvPr/>
        </p:nvSpPr>
        <p:spPr>
          <a:xfrm>
            <a:off x="8278582" y="3330200"/>
            <a:ext cx="3913418" cy="353943"/>
          </a:xfrm>
          <a:prstGeom prst="rect">
            <a:avLst/>
          </a:prstGeom>
        </p:spPr>
        <p:txBody>
          <a:bodyPr wrap="square">
            <a:spAutoFit/>
          </a:bodyPr>
          <a:lstStyle/>
          <a:p>
            <a:pPr algn="ctr"/>
            <a:r>
              <a:rPr lang="en-US" sz="1700" b="1" dirty="0"/>
              <a:t>Est. Value:- Rs. </a:t>
            </a:r>
            <a:r>
              <a:rPr lang="de-DE" sz="1700" b="1" dirty="0"/>
              <a:t>11 Billion (69.5 USD Mn)</a:t>
            </a:r>
            <a:endParaRPr lang="en-US" sz="1700" b="1" dirty="0"/>
          </a:p>
        </p:txBody>
      </p:sp>
    </p:spTree>
    <p:extLst>
      <p:ext uri="{BB962C8B-B14F-4D97-AF65-F5344CB8AC3E}">
        <p14:creationId xmlns:p14="http://schemas.microsoft.com/office/powerpoint/2010/main" val="216967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DFA151EA-6F10-44C6-8882-4B1994FF6486}"/>
              </a:ext>
            </a:extLst>
          </p:cNvPr>
          <p:cNvPicPr/>
          <p:nvPr/>
        </p:nvPicPr>
        <p:blipFill rotWithShape="1">
          <a:blip r:embed="rId2" cstate="print">
            <a:extLst>
              <a:ext uri="{BEBA8EAE-BF5A-486C-A8C5-ECC9F3942E4B}">
                <a14:imgProps xmlns:a14="http://schemas.microsoft.com/office/drawing/2010/main">
                  <a14:imgLayer r:embed="rId3">
                    <a14:imgEffect>
                      <a14:sharpenSoften amount="25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t="11331" r="673" b="10941"/>
          <a:stretch/>
        </p:blipFill>
        <p:spPr>
          <a:xfrm>
            <a:off x="8540853" y="3967242"/>
            <a:ext cx="3498747" cy="2530252"/>
          </a:xfrm>
          <a:prstGeom prst="rect">
            <a:avLst/>
          </a:prstGeom>
        </p:spPr>
      </p:pic>
      <p:sp>
        <p:nvSpPr>
          <p:cNvPr id="11" name="Rectangle 10">
            <a:extLst>
              <a:ext uri="{FF2B5EF4-FFF2-40B4-BE49-F238E27FC236}">
                <a16:creationId xmlns:a16="http://schemas.microsoft.com/office/drawing/2014/main" xmlns="" id="{4848B046-5E16-4FA5-A8D1-76420BEE3C57}"/>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E238CA45-C6FA-4563-84FA-2D887A1A58EA}"/>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xmlns="" id="{60A70CBF-6F58-4479-8F87-5F01E43D7A9A}"/>
              </a:ext>
            </a:extLst>
          </p:cNvPr>
          <p:cNvSpPr txBox="1"/>
          <p:nvPr/>
        </p:nvSpPr>
        <p:spPr>
          <a:xfrm>
            <a:off x="508344" y="360506"/>
            <a:ext cx="9273421" cy="369332"/>
          </a:xfrm>
          <a:prstGeom prst="rect">
            <a:avLst/>
          </a:prstGeom>
          <a:noFill/>
        </p:spPr>
        <p:txBody>
          <a:bodyPr wrap="square" rtlCol="0">
            <a:spAutoFit/>
          </a:bodyPr>
          <a:lstStyle/>
          <a:p>
            <a:r>
              <a:rPr lang="en-US" dirty="0" err="1">
                <a:solidFill>
                  <a:schemeClr val="bg1"/>
                </a:solidFill>
              </a:rPr>
              <a:t>Ekala</a:t>
            </a:r>
            <a:r>
              <a:rPr lang="en-US" dirty="0">
                <a:solidFill>
                  <a:schemeClr val="bg1"/>
                </a:solidFill>
              </a:rPr>
              <a:t> (SLBC) Land</a:t>
            </a:r>
          </a:p>
        </p:txBody>
      </p:sp>
      <p:sp>
        <p:nvSpPr>
          <p:cNvPr id="7" name="TextBox 6">
            <a:extLst>
              <a:ext uri="{FF2B5EF4-FFF2-40B4-BE49-F238E27FC236}">
                <a16:creationId xmlns:a16="http://schemas.microsoft.com/office/drawing/2014/main" xmlns="" id="{84E19113-157B-4F93-BB3B-F9AEBD8BA2D3}"/>
              </a:ext>
            </a:extLst>
          </p:cNvPr>
          <p:cNvSpPr txBox="1"/>
          <p:nvPr/>
        </p:nvSpPr>
        <p:spPr>
          <a:xfrm>
            <a:off x="10643510" y="314339"/>
            <a:ext cx="495650" cy="461665"/>
          </a:xfrm>
          <a:prstGeom prst="rect">
            <a:avLst/>
          </a:prstGeom>
          <a:noFill/>
        </p:spPr>
        <p:txBody>
          <a:bodyPr wrap="none" rtlCol="0">
            <a:spAutoFit/>
          </a:bodyPr>
          <a:lstStyle/>
          <a:p>
            <a:pPr algn="ctr"/>
            <a:r>
              <a:rPr lang="en-US" sz="2400" b="1" dirty="0"/>
              <a:t>02</a:t>
            </a:r>
          </a:p>
        </p:txBody>
      </p:sp>
      <p:pic>
        <p:nvPicPr>
          <p:cNvPr id="10" name="Picture 9">
            <a:extLst>
              <a:ext uri="{FF2B5EF4-FFF2-40B4-BE49-F238E27FC236}">
                <a16:creationId xmlns:a16="http://schemas.microsoft.com/office/drawing/2014/main" xmlns="" id="{15690282-264B-40C6-9140-6FDAEC3F0A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8344" y="999615"/>
            <a:ext cx="7576852" cy="2762881"/>
          </a:xfrm>
          <a:prstGeom prst="rect">
            <a:avLst/>
          </a:prstGeom>
        </p:spPr>
      </p:pic>
      <p:pic>
        <p:nvPicPr>
          <p:cNvPr id="13" name="Picture 12">
            <a:extLst>
              <a:ext uri="{FF2B5EF4-FFF2-40B4-BE49-F238E27FC236}">
                <a16:creationId xmlns:a16="http://schemas.microsoft.com/office/drawing/2014/main" xmlns="" id="{5BEDA66E-68E5-4B97-BA39-D1413C4735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15" name="TextBox 14">
            <a:extLst>
              <a:ext uri="{FF2B5EF4-FFF2-40B4-BE49-F238E27FC236}">
                <a16:creationId xmlns:a16="http://schemas.microsoft.com/office/drawing/2014/main" xmlns="" id="{410E9A4E-0478-4777-8BDE-EF2F02C29843}"/>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16" name="TextBox 15">
            <a:extLst>
              <a:ext uri="{FF2B5EF4-FFF2-40B4-BE49-F238E27FC236}">
                <a16:creationId xmlns:a16="http://schemas.microsoft.com/office/drawing/2014/main" xmlns="" id="{A0C3423E-2E80-4DD5-BA8C-EF1DAADAD979}"/>
              </a:ext>
            </a:extLst>
          </p:cNvPr>
          <p:cNvSpPr txBox="1"/>
          <p:nvPr/>
        </p:nvSpPr>
        <p:spPr>
          <a:xfrm>
            <a:off x="9707116" y="1617263"/>
            <a:ext cx="2484884" cy="646331"/>
          </a:xfrm>
          <a:prstGeom prst="rect">
            <a:avLst/>
          </a:prstGeom>
          <a:noFill/>
        </p:spPr>
        <p:txBody>
          <a:bodyPr wrap="square" rtlCol="0">
            <a:spAutoFit/>
          </a:bodyPr>
          <a:lstStyle/>
          <a:p>
            <a:pPr algn="ctr"/>
            <a:r>
              <a:rPr lang="en-US" b="1" dirty="0"/>
              <a:t>7.099472N</a:t>
            </a:r>
          </a:p>
          <a:p>
            <a:pPr algn="ctr"/>
            <a:r>
              <a:rPr lang="en-US" b="1" dirty="0"/>
              <a:t>79.907222E</a:t>
            </a:r>
            <a:endParaRPr lang="en-US" dirty="0"/>
          </a:p>
        </p:txBody>
      </p:sp>
      <p:sp>
        <p:nvSpPr>
          <p:cNvPr id="17" name="Rectangle 16">
            <a:extLst>
              <a:ext uri="{FF2B5EF4-FFF2-40B4-BE49-F238E27FC236}">
                <a16:creationId xmlns:a16="http://schemas.microsoft.com/office/drawing/2014/main" xmlns="" id="{5B740CE8-2EF7-4E13-83ED-F0B9ACD8F00D}"/>
              </a:ext>
            </a:extLst>
          </p:cNvPr>
          <p:cNvSpPr/>
          <p:nvPr/>
        </p:nvSpPr>
        <p:spPr>
          <a:xfrm>
            <a:off x="152400" y="3836868"/>
            <a:ext cx="1184427" cy="369332"/>
          </a:xfrm>
          <a:prstGeom prst="rect">
            <a:avLst/>
          </a:prstGeom>
        </p:spPr>
        <p:txBody>
          <a:bodyPr wrap="none">
            <a:spAutoFit/>
          </a:bodyPr>
          <a:lstStyle/>
          <a:p>
            <a:r>
              <a:rPr lang="en-US" b="1" dirty="0"/>
              <a:t>Objectives</a:t>
            </a:r>
          </a:p>
        </p:txBody>
      </p:sp>
      <p:sp>
        <p:nvSpPr>
          <p:cNvPr id="18" name="TextBox 17">
            <a:extLst>
              <a:ext uri="{FF2B5EF4-FFF2-40B4-BE49-F238E27FC236}">
                <a16:creationId xmlns:a16="http://schemas.microsoft.com/office/drawing/2014/main" xmlns="" id="{0904CFB1-82AB-445B-8ECD-852FD001B9B6}"/>
              </a:ext>
            </a:extLst>
          </p:cNvPr>
          <p:cNvSpPr txBox="1"/>
          <p:nvPr/>
        </p:nvSpPr>
        <p:spPr>
          <a:xfrm>
            <a:off x="345233" y="4108188"/>
            <a:ext cx="8348193" cy="1384995"/>
          </a:xfrm>
          <a:prstGeom prst="rect">
            <a:avLst/>
          </a:prstGeom>
          <a:noFill/>
        </p:spPr>
        <p:txBody>
          <a:bodyPr wrap="square" rtlCol="0">
            <a:spAutoFit/>
          </a:bodyPr>
          <a:lstStyle/>
          <a:p>
            <a:pPr lvl="0" algn="just"/>
            <a:r>
              <a:rPr lang="en-US" sz="1200" dirty="0"/>
              <a:t>To develop and strengthen  the specific </a:t>
            </a:r>
            <a:r>
              <a:rPr lang="en-US" sz="1200" b="1" dirty="0"/>
              <a:t>cluster for air cargo supply, value addition industries</a:t>
            </a:r>
            <a:r>
              <a:rPr lang="en-US" sz="1200" dirty="0"/>
              <a:t>, storage, warehouse facilities, collection &amp; local level distribution of cargo.</a:t>
            </a:r>
          </a:p>
          <a:p>
            <a:pPr lvl="0" algn="just"/>
            <a:r>
              <a:rPr lang="en-US" sz="1200" dirty="0"/>
              <a:t>To </a:t>
            </a:r>
            <a:r>
              <a:rPr lang="en-US" sz="1200" b="1" dirty="0"/>
              <a:t>promote local entrepreneurs </a:t>
            </a:r>
            <a:r>
              <a:rPr lang="en-US" sz="1200" dirty="0"/>
              <a:t>away from mere-trade and commerce towards production and industry based with special focus on high value addition, innovative and usage of modern appropriate technologies.</a:t>
            </a:r>
          </a:p>
          <a:p>
            <a:pPr lvl="0" algn="just"/>
            <a:r>
              <a:rPr lang="en-US" sz="1200" b="1" dirty="0"/>
              <a:t>Encouraging creation and growth of new businesses </a:t>
            </a:r>
            <a:r>
              <a:rPr lang="en-US" sz="1200" dirty="0"/>
              <a:t>by fostering collaboration and innovation, along with enhancing the development, transfer, and commercialization of technology.</a:t>
            </a:r>
          </a:p>
          <a:p>
            <a:pPr lvl="0" algn="just"/>
            <a:r>
              <a:rPr lang="en-US" sz="1200" dirty="0"/>
              <a:t>To develop and demarcate areas for ancillary facilities, </a:t>
            </a:r>
            <a:r>
              <a:rPr lang="en-US" sz="1200" b="1" dirty="0"/>
              <a:t>residential, commercial and recreational development</a:t>
            </a:r>
            <a:endParaRPr lang="en-US" sz="1200" dirty="0"/>
          </a:p>
        </p:txBody>
      </p:sp>
      <p:sp>
        <p:nvSpPr>
          <p:cNvPr id="19" name="Rectangle 18">
            <a:extLst>
              <a:ext uri="{FF2B5EF4-FFF2-40B4-BE49-F238E27FC236}">
                <a16:creationId xmlns:a16="http://schemas.microsoft.com/office/drawing/2014/main" xmlns="" id="{B9227B87-B75B-46A2-B7D1-D9D637904E19}"/>
              </a:ext>
            </a:extLst>
          </p:cNvPr>
          <p:cNvSpPr/>
          <p:nvPr/>
        </p:nvSpPr>
        <p:spPr>
          <a:xfrm>
            <a:off x="152400" y="5502461"/>
            <a:ext cx="2430281" cy="369332"/>
          </a:xfrm>
          <a:prstGeom prst="rect">
            <a:avLst/>
          </a:prstGeom>
        </p:spPr>
        <p:txBody>
          <a:bodyPr wrap="none">
            <a:spAutoFit/>
          </a:bodyPr>
          <a:lstStyle/>
          <a:p>
            <a:r>
              <a:rPr lang="en-US" b="1" dirty="0"/>
              <a:t>Proposed Development</a:t>
            </a:r>
          </a:p>
        </p:txBody>
      </p:sp>
      <p:sp>
        <p:nvSpPr>
          <p:cNvPr id="20" name="TextBox 19">
            <a:extLst>
              <a:ext uri="{FF2B5EF4-FFF2-40B4-BE49-F238E27FC236}">
                <a16:creationId xmlns:a16="http://schemas.microsoft.com/office/drawing/2014/main" xmlns="" id="{3F1EA649-B515-4018-B946-359059B4D170}"/>
              </a:ext>
            </a:extLst>
          </p:cNvPr>
          <p:cNvSpPr txBox="1"/>
          <p:nvPr/>
        </p:nvSpPr>
        <p:spPr>
          <a:xfrm>
            <a:off x="345233" y="5792443"/>
            <a:ext cx="11718096" cy="1015663"/>
          </a:xfrm>
          <a:prstGeom prst="rect">
            <a:avLst/>
          </a:prstGeom>
          <a:noFill/>
        </p:spPr>
        <p:txBody>
          <a:bodyPr wrap="square" rtlCol="0">
            <a:spAutoFit/>
          </a:bodyPr>
          <a:lstStyle/>
          <a:p>
            <a:pPr algn="just"/>
            <a:r>
              <a:rPr lang="en-US" sz="1200" b="1" i="1" dirty="0"/>
              <a:t>Logistics &amp; Business Park</a:t>
            </a:r>
          </a:p>
          <a:p>
            <a:pPr marL="171450" indent="-171450" algn="just">
              <a:buFont typeface="Arial" panose="020B0604020202020204" pitchFamily="34" charset="0"/>
              <a:buChar char="•"/>
            </a:pPr>
            <a:r>
              <a:rPr lang="en-US" sz="1200" dirty="0">
                <a:solidFill>
                  <a:schemeClr val="dk1"/>
                </a:solidFill>
              </a:rPr>
              <a:t>Value addition Cluster</a:t>
            </a:r>
          </a:p>
          <a:p>
            <a:pPr marL="171450" indent="-171450" algn="just">
              <a:buFont typeface="Arial" panose="020B0604020202020204" pitchFamily="34" charset="0"/>
              <a:buChar char="•"/>
            </a:pPr>
            <a:r>
              <a:rPr lang="en-US" sz="1200" dirty="0">
                <a:solidFill>
                  <a:schemeClr val="dk1"/>
                </a:solidFill>
              </a:rPr>
              <a:t>Small and Medium Entrepreneurs Cluster (SME)</a:t>
            </a:r>
          </a:p>
          <a:p>
            <a:pPr marL="171450" indent="-171450" algn="just">
              <a:buFont typeface="Arial" panose="020B0604020202020204" pitchFamily="34" charset="0"/>
              <a:buChar char="•"/>
            </a:pPr>
            <a:r>
              <a:rPr lang="en-US" sz="1200" dirty="0">
                <a:solidFill>
                  <a:schemeClr val="dk1"/>
                </a:solidFill>
              </a:rPr>
              <a:t>Commercial &amp; Entertainment Cluster </a:t>
            </a:r>
          </a:p>
          <a:p>
            <a:pPr marL="171450" indent="-171450" algn="just">
              <a:buFont typeface="Arial" panose="020B0604020202020204" pitchFamily="34" charset="0"/>
              <a:buChar char="•"/>
            </a:pPr>
            <a:r>
              <a:rPr lang="en-US" sz="1200" dirty="0">
                <a:solidFill>
                  <a:schemeClr val="dk1"/>
                </a:solidFill>
              </a:rPr>
              <a:t>Radio Ceylon Museum Park &amp; Infrastructure Development</a:t>
            </a:r>
          </a:p>
        </p:txBody>
      </p:sp>
      <p:sp>
        <p:nvSpPr>
          <p:cNvPr id="23" name="Rectangle 22">
            <a:extLst>
              <a:ext uri="{FF2B5EF4-FFF2-40B4-BE49-F238E27FC236}">
                <a16:creationId xmlns:a16="http://schemas.microsoft.com/office/drawing/2014/main" xmlns="" id="{2358E3F1-A36A-434D-A61E-18058E645524}"/>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76E6BA24-0E94-415E-BEEA-88B3CBEFA078}"/>
              </a:ext>
            </a:extLst>
          </p:cNvPr>
          <p:cNvSpPr/>
          <p:nvPr/>
        </p:nvSpPr>
        <p:spPr>
          <a:xfrm>
            <a:off x="8278582" y="2604848"/>
            <a:ext cx="3913418" cy="461665"/>
          </a:xfrm>
          <a:prstGeom prst="rect">
            <a:avLst/>
          </a:prstGeom>
        </p:spPr>
        <p:txBody>
          <a:bodyPr wrap="square">
            <a:spAutoFit/>
          </a:bodyPr>
          <a:lstStyle/>
          <a:p>
            <a:pPr algn="ctr"/>
            <a:r>
              <a:rPr lang="en-US" sz="2400" b="1" dirty="0"/>
              <a:t>Land Extent :- 80 Acres</a:t>
            </a:r>
          </a:p>
        </p:txBody>
      </p:sp>
      <p:sp>
        <p:nvSpPr>
          <p:cNvPr id="27" name="Rectangle 26">
            <a:extLst>
              <a:ext uri="{FF2B5EF4-FFF2-40B4-BE49-F238E27FC236}">
                <a16:creationId xmlns:a16="http://schemas.microsoft.com/office/drawing/2014/main" xmlns="" id="{9B7C1E4E-80FE-4EF9-A5E1-64AD77703CDD}"/>
              </a:ext>
            </a:extLst>
          </p:cNvPr>
          <p:cNvSpPr/>
          <p:nvPr/>
        </p:nvSpPr>
        <p:spPr>
          <a:xfrm>
            <a:off x="8278583" y="3266406"/>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xmlns="" id="{1F9797FA-8447-402B-B8C8-3DBD1377B656}"/>
              </a:ext>
            </a:extLst>
          </p:cNvPr>
          <p:cNvSpPr/>
          <p:nvPr/>
        </p:nvSpPr>
        <p:spPr>
          <a:xfrm>
            <a:off x="8278582" y="3330200"/>
            <a:ext cx="3913418" cy="369332"/>
          </a:xfrm>
          <a:prstGeom prst="rect">
            <a:avLst/>
          </a:prstGeom>
        </p:spPr>
        <p:txBody>
          <a:bodyPr wrap="square">
            <a:spAutoFit/>
          </a:bodyPr>
          <a:lstStyle/>
          <a:p>
            <a:pPr algn="ctr"/>
            <a:r>
              <a:rPr lang="en-US" b="1" dirty="0"/>
              <a:t>Est. Value:- Rs. </a:t>
            </a:r>
            <a:r>
              <a:rPr lang="de-DE" b="1" dirty="0"/>
              <a:t>10 Billion (70 USD Mn)</a:t>
            </a:r>
            <a:endParaRPr lang="en-US" b="1" dirty="0"/>
          </a:p>
        </p:txBody>
      </p:sp>
    </p:spTree>
    <p:extLst>
      <p:ext uri="{BB962C8B-B14F-4D97-AF65-F5344CB8AC3E}">
        <p14:creationId xmlns:p14="http://schemas.microsoft.com/office/powerpoint/2010/main" val="3297496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F4EF5C88-EDEF-48B6-A34D-7D6F38DA4E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4678" y="3979201"/>
            <a:ext cx="4876810" cy="2712726"/>
          </a:xfrm>
          <a:prstGeom prst="rect">
            <a:avLst/>
          </a:prstGeom>
        </p:spPr>
      </p:pic>
      <p:sp>
        <p:nvSpPr>
          <p:cNvPr id="2" name="Rectangle 1">
            <a:extLst>
              <a:ext uri="{FF2B5EF4-FFF2-40B4-BE49-F238E27FC236}">
                <a16:creationId xmlns:a16="http://schemas.microsoft.com/office/drawing/2014/main" xmlns="" id="{1FEA49F0-C3DA-4B32-B52A-455F4CAD4501}"/>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CE05692D-C454-4020-BACA-23914B9C2D2F}"/>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83088BAC-C0A5-4515-BD27-A81A9EBB41A4}"/>
              </a:ext>
            </a:extLst>
          </p:cNvPr>
          <p:cNvSpPr txBox="1"/>
          <p:nvPr/>
        </p:nvSpPr>
        <p:spPr>
          <a:xfrm>
            <a:off x="508344" y="360506"/>
            <a:ext cx="9273421" cy="369332"/>
          </a:xfrm>
          <a:prstGeom prst="rect">
            <a:avLst/>
          </a:prstGeom>
          <a:noFill/>
        </p:spPr>
        <p:txBody>
          <a:bodyPr wrap="square" rtlCol="0">
            <a:spAutoFit/>
          </a:bodyPr>
          <a:lstStyle/>
          <a:p>
            <a:r>
              <a:rPr lang="en-US" dirty="0">
                <a:solidFill>
                  <a:schemeClr val="bg1"/>
                </a:solidFill>
              </a:rPr>
              <a:t>Irrigation Land, </a:t>
            </a:r>
            <a:r>
              <a:rPr lang="en-US" dirty="0" err="1">
                <a:solidFill>
                  <a:schemeClr val="bg1"/>
                </a:solidFill>
              </a:rPr>
              <a:t>Rathmalana</a:t>
            </a:r>
            <a:r>
              <a:rPr lang="en-US" dirty="0">
                <a:solidFill>
                  <a:schemeClr val="bg1"/>
                </a:solidFill>
              </a:rPr>
              <a:t> - Colombo</a:t>
            </a:r>
          </a:p>
        </p:txBody>
      </p:sp>
      <p:sp>
        <p:nvSpPr>
          <p:cNvPr id="5" name="TextBox 4">
            <a:extLst>
              <a:ext uri="{FF2B5EF4-FFF2-40B4-BE49-F238E27FC236}">
                <a16:creationId xmlns:a16="http://schemas.microsoft.com/office/drawing/2014/main" xmlns="" id="{184318A0-FD57-4B19-91F3-5C206A91B2BA}"/>
              </a:ext>
            </a:extLst>
          </p:cNvPr>
          <p:cNvSpPr txBox="1"/>
          <p:nvPr/>
        </p:nvSpPr>
        <p:spPr>
          <a:xfrm>
            <a:off x="10643510" y="314339"/>
            <a:ext cx="495650" cy="461665"/>
          </a:xfrm>
          <a:prstGeom prst="rect">
            <a:avLst/>
          </a:prstGeom>
          <a:noFill/>
        </p:spPr>
        <p:txBody>
          <a:bodyPr wrap="none" rtlCol="0">
            <a:spAutoFit/>
          </a:bodyPr>
          <a:lstStyle/>
          <a:p>
            <a:pPr algn="ctr"/>
            <a:r>
              <a:rPr lang="en-US" sz="2400" b="1" dirty="0"/>
              <a:t>03</a:t>
            </a:r>
          </a:p>
        </p:txBody>
      </p:sp>
      <p:pic>
        <p:nvPicPr>
          <p:cNvPr id="6" name="Picture 5">
            <a:extLst>
              <a:ext uri="{FF2B5EF4-FFF2-40B4-BE49-F238E27FC236}">
                <a16:creationId xmlns:a16="http://schemas.microsoft.com/office/drawing/2014/main" xmlns="" id="{D9018D83-422A-4BBB-854C-1A479424A6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37" y="998792"/>
            <a:ext cx="7558065" cy="2764527"/>
          </a:xfrm>
          <a:prstGeom prst="rect">
            <a:avLst/>
          </a:prstGeom>
        </p:spPr>
      </p:pic>
      <p:pic>
        <p:nvPicPr>
          <p:cNvPr id="7" name="Picture 6">
            <a:extLst>
              <a:ext uri="{FF2B5EF4-FFF2-40B4-BE49-F238E27FC236}">
                <a16:creationId xmlns:a16="http://schemas.microsoft.com/office/drawing/2014/main" xmlns="" id="{513323CE-89F8-4EBC-8AC5-5C93223B50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8" name="TextBox 7">
            <a:extLst>
              <a:ext uri="{FF2B5EF4-FFF2-40B4-BE49-F238E27FC236}">
                <a16:creationId xmlns:a16="http://schemas.microsoft.com/office/drawing/2014/main" xmlns="" id="{A881F115-671A-412B-BDC8-67482790EEDB}"/>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9" name="TextBox 8">
            <a:extLst>
              <a:ext uri="{FF2B5EF4-FFF2-40B4-BE49-F238E27FC236}">
                <a16:creationId xmlns:a16="http://schemas.microsoft.com/office/drawing/2014/main" xmlns="" id="{B39204B9-C794-40B2-88BC-C33C492F5BF0}"/>
              </a:ext>
            </a:extLst>
          </p:cNvPr>
          <p:cNvSpPr txBox="1"/>
          <p:nvPr/>
        </p:nvSpPr>
        <p:spPr>
          <a:xfrm>
            <a:off x="9707116" y="1617263"/>
            <a:ext cx="2484884" cy="646331"/>
          </a:xfrm>
          <a:prstGeom prst="rect">
            <a:avLst/>
          </a:prstGeom>
          <a:noFill/>
        </p:spPr>
        <p:txBody>
          <a:bodyPr wrap="square" rtlCol="0">
            <a:spAutoFit/>
          </a:bodyPr>
          <a:lstStyle/>
          <a:p>
            <a:pPr algn="ctr"/>
            <a:r>
              <a:rPr lang="en-US" b="1" dirty="0"/>
              <a:t>6.8125535N</a:t>
            </a:r>
          </a:p>
          <a:p>
            <a:pPr algn="ctr"/>
            <a:r>
              <a:rPr lang="en-US" b="1" dirty="0"/>
              <a:t>79.8833452E</a:t>
            </a:r>
            <a:endParaRPr lang="en-US" dirty="0"/>
          </a:p>
        </p:txBody>
      </p:sp>
      <p:sp>
        <p:nvSpPr>
          <p:cNvPr id="10" name="Rectangle 9">
            <a:extLst>
              <a:ext uri="{FF2B5EF4-FFF2-40B4-BE49-F238E27FC236}">
                <a16:creationId xmlns:a16="http://schemas.microsoft.com/office/drawing/2014/main" xmlns="" id="{BF40DE80-0883-4570-9D92-EA2838E2BC62}"/>
              </a:ext>
            </a:extLst>
          </p:cNvPr>
          <p:cNvSpPr/>
          <p:nvPr/>
        </p:nvSpPr>
        <p:spPr>
          <a:xfrm>
            <a:off x="152400" y="3836868"/>
            <a:ext cx="2100511" cy="369332"/>
          </a:xfrm>
          <a:prstGeom prst="rect">
            <a:avLst/>
          </a:prstGeom>
        </p:spPr>
        <p:txBody>
          <a:bodyPr wrap="none">
            <a:spAutoFit/>
          </a:bodyPr>
          <a:lstStyle/>
          <a:p>
            <a:r>
              <a:rPr lang="en-US" b="1" dirty="0"/>
              <a:t>Project introduction</a:t>
            </a:r>
          </a:p>
        </p:txBody>
      </p:sp>
      <p:sp>
        <p:nvSpPr>
          <p:cNvPr id="11" name="TextBox 10">
            <a:extLst>
              <a:ext uri="{FF2B5EF4-FFF2-40B4-BE49-F238E27FC236}">
                <a16:creationId xmlns:a16="http://schemas.microsoft.com/office/drawing/2014/main" xmlns="" id="{370B780F-21FF-4ABB-B96E-CEF1440DFEE4}"/>
              </a:ext>
            </a:extLst>
          </p:cNvPr>
          <p:cNvSpPr txBox="1"/>
          <p:nvPr/>
        </p:nvSpPr>
        <p:spPr>
          <a:xfrm>
            <a:off x="345233" y="4108188"/>
            <a:ext cx="11718096" cy="646331"/>
          </a:xfrm>
          <a:prstGeom prst="rect">
            <a:avLst/>
          </a:prstGeom>
          <a:noFill/>
        </p:spPr>
        <p:txBody>
          <a:bodyPr wrap="square" rtlCol="0">
            <a:spAutoFit/>
          </a:bodyPr>
          <a:lstStyle/>
          <a:p>
            <a:pPr marL="285750" indent="-285750" algn="just">
              <a:buFont typeface="Arial" panose="020B0604020202020204" pitchFamily="34" charset="0"/>
              <a:buChar char="•"/>
            </a:pPr>
            <a:r>
              <a:rPr lang="en-US" sz="1200" dirty="0"/>
              <a:t>Close proximity to </a:t>
            </a:r>
            <a:r>
              <a:rPr lang="en-US" sz="1200" dirty="0" err="1"/>
              <a:t>Rathmalana</a:t>
            </a:r>
            <a:r>
              <a:rPr lang="en-US" sz="1200" dirty="0"/>
              <a:t> Air Port</a:t>
            </a:r>
          </a:p>
          <a:p>
            <a:pPr marL="285750" indent="-285750" algn="just">
              <a:buFont typeface="Arial" panose="020B0604020202020204" pitchFamily="34" charset="0"/>
              <a:buChar char="•"/>
            </a:pPr>
            <a:r>
              <a:rPr lang="en-US" sz="1200" dirty="0"/>
              <a:t>Main Access from Colombo - Galle Road (A2)</a:t>
            </a:r>
          </a:p>
          <a:p>
            <a:pPr marL="285750" indent="-285750" algn="just">
              <a:buFont typeface="Arial" panose="020B0604020202020204" pitchFamily="34" charset="0"/>
              <a:buChar char="•"/>
            </a:pPr>
            <a:r>
              <a:rPr lang="en-US" sz="1200" dirty="0"/>
              <a:t>1.8km for Beach</a:t>
            </a:r>
          </a:p>
        </p:txBody>
      </p:sp>
      <p:sp>
        <p:nvSpPr>
          <p:cNvPr id="12" name="Rectangle 11">
            <a:extLst>
              <a:ext uri="{FF2B5EF4-FFF2-40B4-BE49-F238E27FC236}">
                <a16:creationId xmlns:a16="http://schemas.microsoft.com/office/drawing/2014/main" xmlns="" id="{F234E71E-1971-4361-B856-09D02A954784}"/>
              </a:ext>
            </a:extLst>
          </p:cNvPr>
          <p:cNvSpPr/>
          <p:nvPr/>
        </p:nvSpPr>
        <p:spPr>
          <a:xfrm>
            <a:off x="152400" y="4877554"/>
            <a:ext cx="2430281" cy="369332"/>
          </a:xfrm>
          <a:prstGeom prst="rect">
            <a:avLst/>
          </a:prstGeom>
        </p:spPr>
        <p:txBody>
          <a:bodyPr wrap="none">
            <a:spAutoFit/>
          </a:bodyPr>
          <a:lstStyle/>
          <a:p>
            <a:r>
              <a:rPr lang="en-US" b="1" dirty="0"/>
              <a:t>Proposed Development</a:t>
            </a:r>
          </a:p>
        </p:txBody>
      </p:sp>
      <p:sp>
        <p:nvSpPr>
          <p:cNvPr id="13" name="TextBox 12">
            <a:extLst>
              <a:ext uri="{FF2B5EF4-FFF2-40B4-BE49-F238E27FC236}">
                <a16:creationId xmlns:a16="http://schemas.microsoft.com/office/drawing/2014/main" xmlns="" id="{DAE04469-94F2-4499-B7E8-74AD26B1C15D}"/>
              </a:ext>
            </a:extLst>
          </p:cNvPr>
          <p:cNvSpPr txBox="1"/>
          <p:nvPr/>
        </p:nvSpPr>
        <p:spPr>
          <a:xfrm>
            <a:off x="345233" y="5167536"/>
            <a:ext cx="3140089" cy="276999"/>
          </a:xfrm>
          <a:prstGeom prst="rect">
            <a:avLst/>
          </a:prstGeom>
          <a:noFill/>
        </p:spPr>
        <p:txBody>
          <a:bodyPr wrap="square" rtlCol="0">
            <a:spAutoFit/>
          </a:bodyPr>
          <a:lstStyle/>
          <a:p>
            <a:r>
              <a:rPr lang="en-US" sz="1200" dirty="0"/>
              <a:t>Suitable for Housing with Mixed Development </a:t>
            </a:r>
          </a:p>
        </p:txBody>
      </p:sp>
      <p:sp>
        <p:nvSpPr>
          <p:cNvPr id="17" name="Rectangle 16">
            <a:extLst>
              <a:ext uri="{FF2B5EF4-FFF2-40B4-BE49-F238E27FC236}">
                <a16:creationId xmlns:a16="http://schemas.microsoft.com/office/drawing/2014/main" xmlns="" id="{4456390F-8C33-4B36-AC91-1035B06B7300}"/>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xmlns="" id="{08177997-4321-4D05-9963-2728E502EF66}"/>
              </a:ext>
            </a:extLst>
          </p:cNvPr>
          <p:cNvSpPr/>
          <p:nvPr/>
        </p:nvSpPr>
        <p:spPr>
          <a:xfrm>
            <a:off x="8278582" y="2604848"/>
            <a:ext cx="3913418" cy="461665"/>
          </a:xfrm>
          <a:prstGeom prst="rect">
            <a:avLst/>
          </a:prstGeom>
        </p:spPr>
        <p:txBody>
          <a:bodyPr wrap="square">
            <a:spAutoFit/>
          </a:bodyPr>
          <a:lstStyle/>
          <a:p>
            <a:pPr algn="ctr"/>
            <a:r>
              <a:rPr lang="en-US" sz="2400" b="1" dirty="0"/>
              <a:t>Land Extent :- 28A. 2R. 4P.</a:t>
            </a:r>
          </a:p>
        </p:txBody>
      </p:sp>
      <p:pic>
        <p:nvPicPr>
          <p:cNvPr id="22" name="Picture 21">
            <a:extLst>
              <a:ext uri="{FF2B5EF4-FFF2-40B4-BE49-F238E27FC236}">
                <a16:creationId xmlns:a16="http://schemas.microsoft.com/office/drawing/2014/main" xmlns="" id="{875CFB9A-BC93-4511-803E-8E18E3C84E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27" t="9111" r="5535"/>
          <a:stretch/>
        </p:blipFill>
        <p:spPr>
          <a:xfrm>
            <a:off x="3352791" y="4830425"/>
            <a:ext cx="3712684" cy="1861502"/>
          </a:xfrm>
          <a:prstGeom prst="rect">
            <a:avLst/>
          </a:prstGeom>
        </p:spPr>
      </p:pic>
    </p:spTree>
    <p:extLst>
      <p:ext uri="{BB962C8B-B14F-4D97-AF65-F5344CB8AC3E}">
        <p14:creationId xmlns:p14="http://schemas.microsoft.com/office/powerpoint/2010/main" val="372109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963876CD-2EEA-4EE5-84A1-E0AC1BC5B19D}"/>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E215DAFF-556A-4D4B-B291-91EF973F8A01}"/>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2D2F59F0-DA8C-4D8F-8E28-101F5E76B069}"/>
              </a:ext>
            </a:extLst>
          </p:cNvPr>
          <p:cNvSpPr txBox="1"/>
          <p:nvPr/>
        </p:nvSpPr>
        <p:spPr>
          <a:xfrm>
            <a:off x="508344" y="360506"/>
            <a:ext cx="9273421" cy="369332"/>
          </a:xfrm>
          <a:prstGeom prst="rect">
            <a:avLst/>
          </a:prstGeom>
          <a:noFill/>
        </p:spPr>
        <p:txBody>
          <a:bodyPr wrap="square" rtlCol="0">
            <a:spAutoFit/>
          </a:bodyPr>
          <a:lstStyle/>
          <a:p>
            <a:r>
              <a:rPr lang="en-US" dirty="0" err="1">
                <a:solidFill>
                  <a:schemeClr val="bg1"/>
                </a:solidFill>
              </a:rPr>
              <a:t>Madinnagoda</a:t>
            </a:r>
            <a:r>
              <a:rPr lang="en-US" dirty="0">
                <a:solidFill>
                  <a:schemeClr val="bg1"/>
                </a:solidFill>
              </a:rPr>
              <a:t> Land (</a:t>
            </a:r>
            <a:r>
              <a:rPr lang="en-US" dirty="0" err="1">
                <a:solidFill>
                  <a:schemeClr val="bg1"/>
                </a:solidFill>
              </a:rPr>
              <a:t>Araliya</a:t>
            </a:r>
            <a:r>
              <a:rPr lang="en-US" dirty="0">
                <a:solidFill>
                  <a:schemeClr val="bg1"/>
                </a:solidFill>
              </a:rPr>
              <a:t> Land)</a:t>
            </a:r>
          </a:p>
        </p:txBody>
      </p:sp>
      <p:sp>
        <p:nvSpPr>
          <p:cNvPr id="6" name="TextBox 5">
            <a:extLst>
              <a:ext uri="{FF2B5EF4-FFF2-40B4-BE49-F238E27FC236}">
                <a16:creationId xmlns:a16="http://schemas.microsoft.com/office/drawing/2014/main" xmlns="" id="{21234B80-C184-403E-B142-556F0D485D5E}"/>
              </a:ext>
            </a:extLst>
          </p:cNvPr>
          <p:cNvSpPr txBox="1"/>
          <p:nvPr/>
        </p:nvSpPr>
        <p:spPr>
          <a:xfrm>
            <a:off x="10643510" y="314339"/>
            <a:ext cx="495650" cy="461665"/>
          </a:xfrm>
          <a:prstGeom prst="rect">
            <a:avLst/>
          </a:prstGeom>
          <a:noFill/>
        </p:spPr>
        <p:txBody>
          <a:bodyPr wrap="none" rtlCol="0">
            <a:spAutoFit/>
          </a:bodyPr>
          <a:lstStyle/>
          <a:p>
            <a:pPr algn="ctr"/>
            <a:r>
              <a:rPr lang="en-US" sz="2400" b="1" dirty="0"/>
              <a:t>04</a:t>
            </a:r>
          </a:p>
        </p:txBody>
      </p:sp>
      <p:pic>
        <p:nvPicPr>
          <p:cNvPr id="7" name="Picture 6">
            <a:extLst>
              <a:ext uri="{FF2B5EF4-FFF2-40B4-BE49-F238E27FC236}">
                <a16:creationId xmlns:a16="http://schemas.microsoft.com/office/drawing/2014/main" xmlns="" id="{73DBF31F-EF9C-407C-B2C8-B664DF8AAA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737" y="1003040"/>
            <a:ext cx="7558065" cy="2756030"/>
          </a:xfrm>
          <a:prstGeom prst="rect">
            <a:avLst/>
          </a:prstGeom>
        </p:spPr>
      </p:pic>
      <p:pic>
        <p:nvPicPr>
          <p:cNvPr id="8" name="Picture 7">
            <a:extLst>
              <a:ext uri="{FF2B5EF4-FFF2-40B4-BE49-F238E27FC236}">
                <a16:creationId xmlns:a16="http://schemas.microsoft.com/office/drawing/2014/main" xmlns="" id="{4E087661-0A48-46F7-9E6D-7AB68AF8C0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9" name="TextBox 8">
            <a:extLst>
              <a:ext uri="{FF2B5EF4-FFF2-40B4-BE49-F238E27FC236}">
                <a16:creationId xmlns:a16="http://schemas.microsoft.com/office/drawing/2014/main" xmlns="" id="{5397CE20-96C7-4AE4-ADAE-33421BF9B302}"/>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10" name="TextBox 9">
            <a:extLst>
              <a:ext uri="{FF2B5EF4-FFF2-40B4-BE49-F238E27FC236}">
                <a16:creationId xmlns:a16="http://schemas.microsoft.com/office/drawing/2014/main" xmlns="" id="{3B9669A5-A08B-48B5-B3F6-6937B7791847}"/>
              </a:ext>
            </a:extLst>
          </p:cNvPr>
          <p:cNvSpPr txBox="1"/>
          <p:nvPr/>
        </p:nvSpPr>
        <p:spPr>
          <a:xfrm>
            <a:off x="9707116" y="1617263"/>
            <a:ext cx="2484884" cy="646331"/>
          </a:xfrm>
          <a:prstGeom prst="rect">
            <a:avLst/>
          </a:prstGeom>
          <a:noFill/>
        </p:spPr>
        <p:txBody>
          <a:bodyPr wrap="square" rtlCol="0">
            <a:spAutoFit/>
          </a:bodyPr>
          <a:lstStyle/>
          <a:p>
            <a:pPr algn="ctr"/>
            <a:r>
              <a:rPr lang="en-US" b="1" dirty="0"/>
              <a:t>6.918139N</a:t>
            </a:r>
          </a:p>
          <a:p>
            <a:pPr algn="ctr"/>
            <a:r>
              <a:rPr lang="en-US" b="1" dirty="0"/>
              <a:t>79.898583E</a:t>
            </a:r>
          </a:p>
        </p:txBody>
      </p:sp>
      <p:sp>
        <p:nvSpPr>
          <p:cNvPr id="11" name="Rectangle 10">
            <a:extLst>
              <a:ext uri="{FF2B5EF4-FFF2-40B4-BE49-F238E27FC236}">
                <a16:creationId xmlns:a16="http://schemas.microsoft.com/office/drawing/2014/main" xmlns="" id="{ECB5A9C9-8438-4FED-BBCA-0D575CD29B58}"/>
              </a:ext>
            </a:extLst>
          </p:cNvPr>
          <p:cNvSpPr/>
          <p:nvPr/>
        </p:nvSpPr>
        <p:spPr>
          <a:xfrm>
            <a:off x="152400" y="3836868"/>
            <a:ext cx="2100511" cy="369332"/>
          </a:xfrm>
          <a:prstGeom prst="rect">
            <a:avLst/>
          </a:prstGeom>
        </p:spPr>
        <p:txBody>
          <a:bodyPr wrap="none">
            <a:spAutoFit/>
          </a:bodyPr>
          <a:lstStyle/>
          <a:p>
            <a:r>
              <a:rPr lang="en-US" b="1" dirty="0"/>
              <a:t>Project introduction</a:t>
            </a:r>
          </a:p>
        </p:txBody>
      </p:sp>
      <p:sp>
        <p:nvSpPr>
          <p:cNvPr id="12" name="TextBox 11">
            <a:extLst>
              <a:ext uri="{FF2B5EF4-FFF2-40B4-BE49-F238E27FC236}">
                <a16:creationId xmlns:a16="http://schemas.microsoft.com/office/drawing/2014/main" xmlns="" id="{BADFB4DB-9C5B-4738-8801-7774DB3CBC3F}"/>
              </a:ext>
            </a:extLst>
          </p:cNvPr>
          <p:cNvSpPr txBox="1"/>
          <p:nvPr/>
        </p:nvSpPr>
        <p:spPr>
          <a:xfrm>
            <a:off x="345233" y="4108188"/>
            <a:ext cx="11718096" cy="646331"/>
          </a:xfrm>
          <a:prstGeom prst="rect">
            <a:avLst/>
          </a:prstGeom>
          <a:noFill/>
        </p:spPr>
        <p:txBody>
          <a:bodyPr wrap="square" rtlCol="0">
            <a:spAutoFit/>
          </a:bodyPr>
          <a:lstStyle/>
          <a:p>
            <a:pPr marL="285750" indent="-285750" algn="just">
              <a:buFont typeface="Arial" panose="020B0604020202020204" pitchFamily="34" charset="0"/>
              <a:buChar char="•"/>
            </a:pPr>
            <a:r>
              <a:rPr lang="en-US" sz="1200" dirty="0"/>
              <a:t>Close proximity to </a:t>
            </a:r>
            <a:r>
              <a:rPr lang="en-US" sz="1200" dirty="0" err="1"/>
              <a:t>Rajagiriya</a:t>
            </a:r>
            <a:r>
              <a:rPr lang="en-US" sz="1200" dirty="0"/>
              <a:t> area</a:t>
            </a:r>
          </a:p>
          <a:p>
            <a:pPr marL="285750" indent="-285750" algn="just">
              <a:buFont typeface="Arial" panose="020B0604020202020204" pitchFamily="34" charset="0"/>
              <a:buChar char="•"/>
            </a:pPr>
            <a:r>
              <a:rPr lang="en-US" sz="1200" dirty="0"/>
              <a:t>Locate near to the </a:t>
            </a:r>
            <a:r>
              <a:rPr lang="en-US" sz="1200" dirty="0" err="1"/>
              <a:t>Heen</a:t>
            </a:r>
            <a:r>
              <a:rPr lang="en-US" sz="1200" dirty="0"/>
              <a:t> Canal</a:t>
            </a:r>
          </a:p>
          <a:p>
            <a:pPr marL="285750" indent="-285750" algn="just">
              <a:buFont typeface="Arial" panose="020B0604020202020204" pitchFamily="34" charset="0"/>
              <a:buChar char="•"/>
            </a:pPr>
            <a:r>
              <a:rPr lang="en-US" sz="1200" dirty="0"/>
              <a:t>High demand  for the Residential &amp; Commercial activities</a:t>
            </a:r>
          </a:p>
        </p:txBody>
      </p:sp>
      <p:sp>
        <p:nvSpPr>
          <p:cNvPr id="13" name="Rectangle 12">
            <a:extLst>
              <a:ext uri="{FF2B5EF4-FFF2-40B4-BE49-F238E27FC236}">
                <a16:creationId xmlns:a16="http://schemas.microsoft.com/office/drawing/2014/main" xmlns="" id="{3CE7B258-D506-4C62-92FC-70483EB47D73}"/>
              </a:ext>
            </a:extLst>
          </p:cNvPr>
          <p:cNvSpPr/>
          <p:nvPr/>
        </p:nvSpPr>
        <p:spPr>
          <a:xfrm>
            <a:off x="152400" y="4877554"/>
            <a:ext cx="2430281" cy="369332"/>
          </a:xfrm>
          <a:prstGeom prst="rect">
            <a:avLst/>
          </a:prstGeom>
        </p:spPr>
        <p:txBody>
          <a:bodyPr wrap="none">
            <a:spAutoFit/>
          </a:bodyPr>
          <a:lstStyle/>
          <a:p>
            <a:r>
              <a:rPr lang="en-US" b="1" dirty="0"/>
              <a:t>Proposed Development</a:t>
            </a:r>
          </a:p>
        </p:txBody>
      </p:sp>
      <p:sp>
        <p:nvSpPr>
          <p:cNvPr id="14" name="TextBox 13">
            <a:extLst>
              <a:ext uri="{FF2B5EF4-FFF2-40B4-BE49-F238E27FC236}">
                <a16:creationId xmlns:a16="http://schemas.microsoft.com/office/drawing/2014/main" xmlns="" id="{A15A98BC-A767-4532-9832-FB418CE41599}"/>
              </a:ext>
            </a:extLst>
          </p:cNvPr>
          <p:cNvSpPr txBox="1"/>
          <p:nvPr/>
        </p:nvSpPr>
        <p:spPr>
          <a:xfrm>
            <a:off x="345233" y="5167536"/>
            <a:ext cx="3140089" cy="276999"/>
          </a:xfrm>
          <a:prstGeom prst="rect">
            <a:avLst/>
          </a:prstGeom>
          <a:noFill/>
        </p:spPr>
        <p:txBody>
          <a:bodyPr wrap="square" rtlCol="0">
            <a:spAutoFit/>
          </a:bodyPr>
          <a:lstStyle/>
          <a:p>
            <a:r>
              <a:rPr lang="en-US" sz="1200" dirty="0"/>
              <a:t>Mixed Development Project</a:t>
            </a:r>
          </a:p>
        </p:txBody>
      </p:sp>
      <p:sp>
        <p:nvSpPr>
          <p:cNvPr id="15" name="Rectangle 14">
            <a:extLst>
              <a:ext uri="{FF2B5EF4-FFF2-40B4-BE49-F238E27FC236}">
                <a16:creationId xmlns:a16="http://schemas.microsoft.com/office/drawing/2014/main" xmlns="" id="{349AE0AF-0A13-4CD1-92E8-3AF4F5A5600F}"/>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826FB4A7-6228-4693-A624-C793E22531AD}"/>
              </a:ext>
            </a:extLst>
          </p:cNvPr>
          <p:cNvSpPr/>
          <p:nvPr/>
        </p:nvSpPr>
        <p:spPr>
          <a:xfrm>
            <a:off x="8278582" y="2604848"/>
            <a:ext cx="3913418" cy="461665"/>
          </a:xfrm>
          <a:prstGeom prst="rect">
            <a:avLst/>
          </a:prstGeom>
        </p:spPr>
        <p:txBody>
          <a:bodyPr wrap="square">
            <a:spAutoFit/>
          </a:bodyPr>
          <a:lstStyle/>
          <a:p>
            <a:pPr algn="ctr"/>
            <a:r>
              <a:rPr lang="en-US" sz="2400" b="1" dirty="0"/>
              <a:t>Land Extent :- 10Acres</a:t>
            </a:r>
          </a:p>
        </p:txBody>
      </p:sp>
      <p:sp>
        <p:nvSpPr>
          <p:cNvPr id="18" name="Rectangle 17">
            <a:extLst>
              <a:ext uri="{FF2B5EF4-FFF2-40B4-BE49-F238E27FC236}">
                <a16:creationId xmlns:a16="http://schemas.microsoft.com/office/drawing/2014/main" xmlns="" id="{8AED73AC-2398-4498-9E1B-2727F6065A5D}"/>
              </a:ext>
            </a:extLst>
          </p:cNvPr>
          <p:cNvSpPr/>
          <p:nvPr/>
        </p:nvSpPr>
        <p:spPr>
          <a:xfrm>
            <a:off x="8278583" y="3266406"/>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6E67A077-CD0D-45BE-A7D9-87865DD65F64}"/>
              </a:ext>
            </a:extLst>
          </p:cNvPr>
          <p:cNvSpPr/>
          <p:nvPr/>
        </p:nvSpPr>
        <p:spPr>
          <a:xfrm>
            <a:off x="8278582" y="3330200"/>
            <a:ext cx="3913418" cy="353943"/>
          </a:xfrm>
          <a:prstGeom prst="rect">
            <a:avLst/>
          </a:prstGeom>
        </p:spPr>
        <p:txBody>
          <a:bodyPr wrap="square">
            <a:spAutoFit/>
          </a:bodyPr>
          <a:lstStyle/>
          <a:p>
            <a:pPr algn="ctr"/>
            <a:r>
              <a:rPr lang="en-US" sz="1700" b="1" dirty="0"/>
              <a:t>Est. Value:- Rs. </a:t>
            </a:r>
            <a:r>
              <a:rPr lang="de-DE" sz="1700" b="1" dirty="0"/>
              <a:t>300 Million (1.90 USD Mn)</a:t>
            </a:r>
            <a:endParaRPr lang="en-US" sz="1700" b="1" dirty="0"/>
          </a:p>
        </p:txBody>
      </p:sp>
      <p:pic>
        <p:nvPicPr>
          <p:cNvPr id="20" name="Picture 19">
            <a:extLst>
              <a:ext uri="{FF2B5EF4-FFF2-40B4-BE49-F238E27FC236}">
                <a16:creationId xmlns:a16="http://schemas.microsoft.com/office/drawing/2014/main" xmlns="" id="{712A36EE-B72E-4DFA-8B50-D3E25E8BBC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20070" y="3980160"/>
            <a:ext cx="5549180" cy="2774590"/>
          </a:xfrm>
          <a:prstGeom prst="rect">
            <a:avLst/>
          </a:prstGeom>
        </p:spPr>
      </p:pic>
      <p:pic>
        <p:nvPicPr>
          <p:cNvPr id="23" name="Picture 22">
            <a:extLst>
              <a:ext uri="{FF2B5EF4-FFF2-40B4-BE49-F238E27FC236}">
                <a16:creationId xmlns:a16="http://schemas.microsoft.com/office/drawing/2014/main" xmlns="" id="{DA20B598-4E48-41B2-9842-7897AFAC43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515" y="4760183"/>
            <a:ext cx="3631078" cy="1994568"/>
          </a:xfrm>
          <a:prstGeom prst="rect">
            <a:avLst/>
          </a:prstGeom>
        </p:spPr>
      </p:pic>
    </p:spTree>
    <p:extLst>
      <p:ext uri="{BB962C8B-B14F-4D97-AF65-F5344CB8AC3E}">
        <p14:creationId xmlns:p14="http://schemas.microsoft.com/office/powerpoint/2010/main" val="2202461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96AD324-3674-4932-9818-2E49F90BAA09}"/>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57451EE3-8915-420B-B9CE-40AD5B765DBF}"/>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222B7AD-7D43-4945-8208-9BC84832CFC0}"/>
              </a:ext>
            </a:extLst>
          </p:cNvPr>
          <p:cNvSpPr txBox="1"/>
          <p:nvPr/>
        </p:nvSpPr>
        <p:spPr>
          <a:xfrm>
            <a:off x="508344" y="360506"/>
            <a:ext cx="9273421" cy="369332"/>
          </a:xfrm>
          <a:prstGeom prst="rect">
            <a:avLst/>
          </a:prstGeom>
          <a:noFill/>
        </p:spPr>
        <p:txBody>
          <a:bodyPr wrap="square" rtlCol="0">
            <a:spAutoFit/>
          </a:bodyPr>
          <a:lstStyle/>
          <a:p>
            <a:r>
              <a:rPr lang="en-US" dirty="0">
                <a:solidFill>
                  <a:schemeClr val="bg1"/>
                </a:solidFill>
              </a:rPr>
              <a:t>18</a:t>
            </a:r>
            <a:r>
              <a:rPr lang="en-US" baseline="30000" dirty="0">
                <a:solidFill>
                  <a:schemeClr val="bg1"/>
                </a:solidFill>
              </a:rPr>
              <a:t>th</a:t>
            </a:r>
            <a:r>
              <a:rPr lang="en-US" dirty="0">
                <a:solidFill>
                  <a:schemeClr val="bg1"/>
                </a:solidFill>
              </a:rPr>
              <a:t> Mile Post</a:t>
            </a:r>
          </a:p>
        </p:txBody>
      </p:sp>
      <p:sp>
        <p:nvSpPr>
          <p:cNvPr id="5" name="TextBox 4">
            <a:extLst>
              <a:ext uri="{FF2B5EF4-FFF2-40B4-BE49-F238E27FC236}">
                <a16:creationId xmlns:a16="http://schemas.microsoft.com/office/drawing/2014/main" xmlns="" id="{DECDF954-0DEF-4DB6-A144-39EF9FF88F67}"/>
              </a:ext>
            </a:extLst>
          </p:cNvPr>
          <p:cNvSpPr txBox="1"/>
          <p:nvPr/>
        </p:nvSpPr>
        <p:spPr>
          <a:xfrm>
            <a:off x="10643510" y="314339"/>
            <a:ext cx="495650" cy="461665"/>
          </a:xfrm>
          <a:prstGeom prst="rect">
            <a:avLst/>
          </a:prstGeom>
          <a:noFill/>
        </p:spPr>
        <p:txBody>
          <a:bodyPr wrap="none" rtlCol="0">
            <a:spAutoFit/>
          </a:bodyPr>
          <a:lstStyle/>
          <a:p>
            <a:pPr algn="ctr"/>
            <a:r>
              <a:rPr lang="en-US" sz="2400" b="1" dirty="0"/>
              <a:t>05</a:t>
            </a:r>
          </a:p>
        </p:txBody>
      </p:sp>
      <p:pic>
        <p:nvPicPr>
          <p:cNvPr id="6" name="Picture 5">
            <a:extLst>
              <a:ext uri="{FF2B5EF4-FFF2-40B4-BE49-F238E27FC236}">
                <a16:creationId xmlns:a16="http://schemas.microsoft.com/office/drawing/2014/main" xmlns="" id="{D961E28F-DD76-4103-A0C2-E4111D38D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738" y="1003040"/>
            <a:ext cx="7558062" cy="2756030"/>
          </a:xfrm>
          <a:prstGeom prst="rect">
            <a:avLst/>
          </a:prstGeom>
        </p:spPr>
      </p:pic>
      <p:pic>
        <p:nvPicPr>
          <p:cNvPr id="7" name="Picture 6">
            <a:extLst>
              <a:ext uri="{FF2B5EF4-FFF2-40B4-BE49-F238E27FC236}">
                <a16:creationId xmlns:a16="http://schemas.microsoft.com/office/drawing/2014/main" xmlns="" id="{816CEEFB-015A-4DF1-84A4-574CCFE80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8" name="TextBox 7">
            <a:extLst>
              <a:ext uri="{FF2B5EF4-FFF2-40B4-BE49-F238E27FC236}">
                <a16:creationId xmlns:a16="http://schemas.microsoft.com/office/drawing/2014/main" xmlns="" id="{1102FCAE-EDE9-4D25-8AE4-F7BA9BF19384}"/>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9" name="TextBox 8">
            <a:extLst>
              <a:ext uri="{FF2B5EF4-FFF2-40B4-BE49-F238E27FC236}">
                <a16:creationId xmlns:a16="http://schemas.microsoft.com/office/drawing/2014/main" xmlns="" id="{3BCB1B6B-2D0A-4F68-B635-FD2C9C770B7C}"/>
              </a:ext>
            </a:extLst>
          </p:cNvPr>
          <p:cNvSpPr txBox="1"/>
          <p:nvPr/>
        </p:nvSpPr>
        <p:spPr>
          <a:xfrm>
            <a:off x="9707116" y="1617263"/>
            <a:ext cx="2484884" cy="646331"/>
          </a:xfrm>
          <a:prstGeom prst="rect">
            <a:avLst/>
          </a:prstGeom>
          <a:noFill/>
        </p:spPr>
        <p:txBody>
          <a:bodyPr wrap="square" rtlCol="0">
            <a:spAutoFit/>
          </a:bodyPr>
          <a:lstStyle/>
          <a:p>
            <a:pPr algn="ctr"/>
            <a:r>
              <a:rPr lang="en-US" b="1" dirty="0"/>
              <a:t>7.156167N</a:t>
            </a:r>
          </a:p>
          <a:p>
            <a:pPr algn="ctr"/>
            <a:r>
              <a:rPr lang="en-US" b="1" dirty="0"/>
              <a:t>79.872694E</a:t>
            </a:r>
          </a:p>
        </p:txBody>
      </p:sp>
      <p:sp>
        <p:nvSpPr>
          <p:cNvPr id="10" name="Rectangle 9">
            <a:extLst>
              <a:ext uri="{FF2B5EF4-FFF2-40B4-BE49-F238E27FC236}">
                <a16:creationId xmlns:a16="http://schemas.microsoft.com/office/drawing/2014/main" xmlns="" id="{C8B55D2D-1CE3-4E69-88BD-E2454B304101}"/>
              </a:ext>
            </a:extLst>
          </p:cNvPr>
          <p:cNvSpPr/>
          <p:nvPr/>
        </p:nvSpPr>
        <p:spPr>
          <a:xfrm>
            <a:off x="152400" y="3836868"/>
            <a:ext cx="2100511" cy="369332"/>
          </a:xfrm>
          <a:prstGeom prst="rect">
            <a:avLst/>
          </a:prstGeom>
        </p:spPr>
        <p:txBody>
          <a:bodyPr wrap="none">
            <a:spAutoFit/>
          </a:bodyPr>
          <a:lstStyle/>
          <a:p>
            <a:r>
              <a:rPr lang="en-US" b="1" dirty="0"/>
              <a:t>Strategic framework</a:t>
            </a:r>
          </a:p>
        </p:txBody>
      </p:sp>
      <p:sp>
        <p:nvSpPr>
          <p:cNvPr id="11" name="TextBox 10">
            <a:extLst>
              <a:ext uri="{FF2B5EF4-FFF2-40B4-BE49-F238E27FC236}">
                <a16:creationId xmlns:a16="http://schemas.microsoft.com/office/drawing/2014/main" xmlns="" id="{A4AFE6D2-007F-45D5-8A46-EDC7B21CE9D2}"/>
              </a:ext>
            </a:extLst>
          </p:cNvPr>
          <p:cNvSpPr txBox="1"/>
          <p:nvPr/>
        </p:nvSpPr>
        <p:spPr>
          <a:xfrm>
            <a:off x="345233" y="4108188"/>
            <a:ext cx="11718096" cy="646331"/>
          </a:xfrm>
          <a:prstGeom prst="rect">
            <a:avLst/>
          </a:prstGeom>
          <a:noFill/>
        </p:spPr>
        <p:txBody>
          <a:bodyPr wrap="square" rtlCol="0">
            <a:spAutoFit/>
          </a:bodyPr>
          <a:lstStyle/>
          <a:p>
            <a:pPr marL="285750" indent="-285750" algn="just">
              <a:buFont typeface="Arial" panose="020B0604020202020204" pitchFamily="34" charset="0"/>
              <a:buChar char="•"/>
            </a:pPr>
            <a:r>
              <a:rPr lang="en-US" sz="1200" dirty="0"/>
              <a:t>Facilitate the activities of Bandaranaike International Airport (BIA)</a:t>
            </a:r>
          </a:p>
          <a:p>
            <a:pPr marL="285750" indent="-285750" algn="just">
              <a:buFont typeface="Arial" panose="020B0604020202020204" pitchFamily="34" charset="0"/>
              <a:buChar char="•"/>
            </a:pPr>
            <a:r>
              <a:rPr lang="en-US" sz="1200" dirty="0"/>
              <a:t>Facilitate Inter and Intra Regional Movement </a:t>
            </a:r>
          </a:p>
          <a:p>
            <a:pPr marL="285750" indent="-285750" algn="just">
              <a:buFont typeface="Arial" panose="020B0604020202020204" pitchFamily="34" charset="0"/>
              <a:buChar char="•"/>
            </a:pPr>
            <a:r>
              <a:rPr lang="en-US" sz="1200" dirty="0"/>
              <a:t>Improve the Socio Economic Condition of the Community in the area</a:t>
            </a:r>
          </a:p>
        </p:txBody>
      </p:sp>
      <p:sp>
        <p:nvSpPr>
          <p:cNvPr id="12" name="Rectangle 11">
            <a:extLst>
              <a:ext uri="{FF2B5EF4-FFF2-40B4-BE49-F238E27FC236}">
                <a16:creationId xmlns:a16="http://schemas.microsoft.com/office/drawing/2014/main" xmlns="" id="{5DA35B08-3BC9-42CD-869E-ED2C8BCEF6F9}"/>
              </a:ext>
            </a:extLst>
          </p:cNvPr>
          <p:cNvSpPr/>
          <p:nvPr/>
        </p:nvSpPr>
        <p:spPr>
          <a:xfrm>
            <a:off x="152400" y="4705277"/>
            <a:ext cx="2114938" cy="369332"/>
          </a:xfrm>
          <a:prstGeom prst="rect">
            <a:avLst/>
          </a:prstGeom>
        </p:spPr>
        <p:txBody>
          <a:bodyPr wrap="none">
            <a:spAutoFit/>
          </a:bodyPr>
          <a:lstStyle/>
          <a:p>
            <a:r>
              <a:rPr lang="en-US" b="1" dirty="0"/>
              <a:t>Options analyzed by</a:t>
            </a:r>
          </a:p>
        </p:txBody>
      </p:sp>
      <p:sp>
        <p:nvSpPr>
          <p:cNvPr id="13" name="TextBox 12">
            <a:extLst>
              <a:ext uri="{FF2B5EF4-FFF2-40B4-BE49-F238E27FC236}">
                <a16:creationId xmlns:a16="http://schemas.microsoft.com/office/drawing/2014/main" xmlns="" id="{C4EDE0E8-6D4A-4EE0-AE8F-93576D3FBC8A}"/>
              </a:ext>
            </a:extLst>
          </p:cNvPr>
          <p:cNvSpPr txBox="1"/>
          <p:nvPr/>
        </p:nvSpPr>
        <p:spPr>
          <a:xfrm>
            <a:off x="345233" y="4995259"/>
            <a:ext cx="3140089" cy="830997"/>
          </a:xfrm>
          <a:prstGeom prst="rect">
            <a:avLst/>
          </a:prstGeom>
          <a:noFill/>
        </p:spPr>
        <p:txBody>
          <a:bodyPr wrap="square" rtlCol="0">
            <a:spAutoFit/>
          </a:bodyPr>
          <a:lstStyle/>
          <a:p>
            <a:r>
              <a:rPr lang="en-US" sz="1200" dirty="0"/>
              <a:t>Traffic &amp; Transportation aspects</a:t>
            </a:r>
          </a:p>
          <a:p>
            <a:r>
              <a:rPr lang="en-US" sz="1200" dirty="0"/>
              <a:t>Environmental and Aesthetic aspects</a:t>
            </a:r>
          </a:p>
          <a:p>
            <a:r>
              <a:rPr lang="en-US" sz="1200" dirty="0"/>
              <a:t>Socio - Economic aspects</a:t>
            </a:r>
          </a:p>
          <a:p>
            <a:r>
              <a:rPr lang="en-US" sz="1200" dirty="0"/>
              <a:t>Technical aspects</a:t>
            </a:r>
          </a:p>
        </p:txBody>
      </p:sp>
      <p:sp>
        <p:nvSpPr>
          <p:cNvPr id="14" name="Rectangle 13">
            <a:extLst>
              <a:ext uri="{FF2B5EF4-FFF2-40B4-BE49-F238E27FC236}">
                <a16:creationId xmlns:a16="http://schemas.microsoft.com/office/drawing/2014/main" xmlns="" id="{2736D2DC-D951-4428-A606-AE3583D5E2FA}"/>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304D518-F332-43AD-84DE-DA50AF488EA9}"/>
              </a:ext>
            </a:extLst>
          </p:cNvPr>
          <p:cNvSpPr/>
          <p:nvPr/>
        </p:nvSpPr>
        <p:spPr>
          <a:xfrm>
            <a:off x="8278582" y="2604848"/>
            <a:ext cx="3913418" cy="461665"/>
          </a:xfrm>
          <a:prstGeom prst="rect">
            <a:avLst/>
          </a:prstGeom>
        </p:spPr>
        <p:txBody>
          <a:bodyPr wrap="square">
            <a:spAutoFit/>
          </a:bodyPr>
          <a:lstStyle/>
          <a:p>
            <a:pPr algn="ctr"/>
            <a:r>
              <a:rPr lang="en-US" sz="2400" b="1" dirty="0"/>
              <a:t>Land Extent :- 05Acres</a:t>
            </a:r>
          </a:p>
        </p:txBody>
      </p:sp>
      <p:sp>
        <p:nvSpPr>
          <p:cNvPr id="16" name="Rectangle 15">
            <a:extLst>
              <a:ext uri="{FF2B5EF4-FFF2-40B4-BE49-F238E27FC236}">
                <a16:creationId xmlns:a16="http://schemas.microsoft.com/office/drawing/2014/main" xmlns="" id="{B0AAED48-98D5-424C-89F1-1FCAC7F2178B}"/>
              </a:ext>
            </a:extLst>
          </p:cNvPr>
          <p:cNvSpPr/>
          <p:nvPr/>
        </p:nvSpPr>
        <p:spPr>
          <a:xfrm>
            <a:off x="8278583" y="3266406"/>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xmlns="" id="{2AAF89D9-0893-47BE-B057-85CD7EDF4B96}"/>
              </a:ext>
            </a:extLst>
          </p:cNvPr>
          <p:cNvSpPr/>
          <p:nvPr/>
        </p:nvSpPr>
        <p:spPr>
          <a:xfrm>
            <a:off x="8278582" y="3330200"/>
            <a:ext cx="3913418" cy="353943"/>
          </a:xfrm>
          <a:prstGeom prst="rect">
            <a:avLst/>
          </a:prstGeom>
        </p:spPr>
        <p:txBody>
          <a:bodyPr wrap="square">
            <a:spAutoFit/>
          </a:bodyPr>
          <a:lstStyle/>
          <a:p>
            <a:pPr algn="ctr"/>
            <a:r>
              <a:rPr lang="en-US" sz="1700" b="1" dirty="0"/>
              <a:t>Est. Value:- Rs. </a:t>
            </a:r>
            <a:r>
              <a:rPr lang="de-DE" sz="1700" b="1" dirty="0"/>
              <a:t>300 Million (1.90 USD Mn)</a:t>
            </a:r>
            <a:endParaRPr lang="en-US" sz="1700" b="1" dirty="0"/>
          </a:p>
        </p:txBody>
      </p:sp>
      <p:sp>
        <p:nvSpPr>
          <p:cNvPr id="20" name="Rectangle 19">
            <a:extLst>
              <a:ext uri="{FF2B5EF4-FFF2-40B4-BE49-F238E27FC236}">
                <a16:creationId xmlns:a16="http://schemas.microsoft.com/office/drawing/2014/main" xmlns="" id="{28A03CF4-EE23-4497-9E0A-B8BBCC22D825}"/>
              </a:ext>
            </a:extLst>
          </p:cNvPr>
          <p:cNvSpPr/>
          <p:nvPr/>
        </p:nvSpPr>
        <p:spPr>
          <a:xfrm>
            <a:off x="0" y="5826256"/>
            <a:ext cx="1062150" cy="369332"/>
          </a:xfrm>
          <a:prstGeom prst="rect">
            <a:avLst/>
          </a:prstGeom>
        </p:spPr>
        <p:txBody>
          <a:bodyPr wrap="none">
            <a:spAutoFit/>
          </a:bodyPr>
          <a:lstStyle/>
          <a:p>
            <a:r>
              <a:rPr lang="en-US" b="1" dirty="0"/>
              <a:t>Outcome</a:t>
            </a:r>
          </a:p>
        </p:txBody>
      </p:sp>
      <p:sp>
        <p:nvSpPr>
          <p:cNvPr id="21" name="TextBox 20">
            <a:extLst>
              <a:ext uri="{FF2B5EF4-FFF2-40B4-BE49-F238E27FC236}">
                <a16:creationId xmlns:a16="http://schemas.microsoft.com/office/drawing/2014/main" xmlns="" id="{349ED232-E453-4545-99AA-CB48E2576192}"/>
              </a:ext>
            </a:extLst>
          </p:cNvPr>
          <p:cNvSpPr txBox="1"/>
          <p:nvPr/>
        </p:nvSpPr>
        <p:spPr>
          <a:xfrm>
            <a:off x="192833" y="6116238"/>
            <a:ext cx="6499515" cy="646331"/>
          </a:xfrm>
          <a:prstGeom prst="rect">
            <a:avLst/>
          </a:prstGeom>
          <a:noFill/>
        </p:spPr>
        <p:txBody>
          <a:bodyPr wrap="square" rtlCol="0">
            <a:spAutoFit/>
          </a:bodyPr>
          <a:lstStyle/>
          <a:p>
            <a:pPr marL="228600" indent="-228600">
              <a:buFont typeface="Arial" panose="020B0604020202020204" pitchFamily="34" charset="0"/>
              <a:buChar char="•"/>
            </a:pPr>
            <a:r>
              <a:rPr lang="en-US" sz="1200" dirty="0"/>
              <a:t>Multi modal Transport Terminal (Inter Provincial Bus, Taxi, Railway Station, Park &amp; Ride)</a:t>
            </a:r>
          </a:p>
          <a:p>
            <a:pPr marL="228600" indent="-228600">
              <a:buFont typeface="Arial" panose="020B0604020202020204" pitchFamily="34" charset="0"/>
              <a:buChar char="•"/>
            </a:pPr>
            <a:r>
              <a:rPr lang="en-US" sz="1200" dirty="0"/>
              <a:t>Destination Mall (Shopping Plaza, Supermarket, Open Market, Banking Services)</a:t>
            </a:r>
          </a:p>
          <a:p>
            <a:pPr marL="228600" indent="-228600">
              <a:buFont typeface="Arial" panose="020B0604020202020204" pitchFamily="34" charset="0"/>
              <a:buChar char="•"/>
            </a:pPr>
            <a:r>
              <a:rPr lang="en-US" sz="1200" dirty="0"/>
              <a:t>Public Recreation Park (Waterfront Development, Pedestrian Underpass, Restaurants, Play Area)</a:t>
            </a:r>
          </a:p>
        </p:txBody>
      </p:sp>
      <p:pic>
        <p:nvPicPr>
          <p:cNvPr id="22" name="Picture 21">
            <a:extLst>
              <a:ext uri="{FF2B5EF4-FFF2-40B4-BE49-F238E27FC236}">
                <a16:creationId xmlns:a16="http://schemas.microsoft.com/office/drawing/2014/main" xmlns="" id="{E02758CA-D1FF-4EA4-9E9C-6070C9B36D48}"/>
              </a:ext>
            </a:extLst>
          </p:cNvPr>
          <p:cNvPicPr/>
          <p:nvPr/>
        </p:nvPicPr>
        <p:blipFill>
          <a:blip r:embed="rId4" cstate="screen">
            <a:extLst>
              <a:ext uri="{28A0092B-C50C-407E-A947-70E740481C1C}">
                <a14:useLocalDpi xmlns:a14="http://schemas.microsoft.com/office/drawing/2010/main"/>
              </a:ext>
            </a:extLst>
          </a:blip>
          <a:stretch>
            <a:fillRect/>
          </a:stretch>
        </p:blipFill>
        <p:spPr>
          <a:xfrm>
            <a:off x="8148888" y="3994979"/>
            <a:ext cx="3917401" cy="2200609"/>
          </a:xfrm>
          <a:prstGeom prst="rect">
            <a:avLst/>
          </a:prstGeom>
        </p:spPr>
      </p:pic>
      <p:pic>
        <p:nvPicPr>
          <p:cNvPr id="24" name="Picture 23">
            <a:extLst>
              <a:ext uri="{FF2B5EF4-FFF2-40B4-BE49-F238E27FC236}">
                <a16:creationId xmlns:a16="http://schemas.microsoft.com/office/drawing/2014/main" xmlns="" id="{4398E769-169E-41F6-90A3-BAF2DDD4D059}"/>
              </a:ext>
            </a:extLst>
          </p:cNvPr>
          <p:cNvPicPr/>
          <p:nvPr/>
        </p:nvPicPr>
        <p:blipFill>
          <a:blip r:embed="rId5" cstate="screen">
            <a:extLst>
              <a:ext uri="{28A0092B-C50C-407E-A947-70E740481C1C}">
                <a14:useLocalDpi xmlns:a14="http://schemas.microsoft.com/office/drawing/2010/main"/>
              </a:ext>
            </a:extLst>
          </a:blip>
          <a:stretch>
            <a:fillRect/>
          </a:stretch>
        </p:blipFill>
        <p:spPr>
          <a:xfrm>
            <a:off x="5014752" y="3994224"/>
            <a:ext cx="3068061" cy="1832032"/>
          </a:xfrm>
          <a:prstGeom prst="rect">
            <a:avLst/>
          </a:prstGeom>
        </p:spPr>
      </p:pic>
    </p:spTree>
    <p:extLst>
      <p:ext uri="{BB962C8B-B14F-4D97-AF65-F5344CB8AC3E}">
        <p14:creationId xmlns:p14="http://schemas.microsoft.com/office/powerpoint/2010/main" val="523944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96AD324-3674-4932-9818-2E49F90BAA09}"/>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57451EE3-8915-420B-B9CE-40AD5B765DBF}"/>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222B7AD-7D43-4945-8208-9BC84832CFC0}"/>
              </a:ext>
            </a:extLst>
          </p:cNvPr>
          <p:cNvSpPr txBox="1"/>
          <p:nvPr/>
        </p:nvSpPr>
        <p:spPr>
          <a:xfrm>
            <a:off x="508344" y="360506"/>
            <a:ext cx="9273421" cy="369332"/>
          </a:xfrm>
          <a:prstGeom prst="rect">
            <a:avLst/>
          </a:prstGeom>
          <a:noFill/>
        </p:spPr>
        <p:txBody>
          <a:bodyPr wrap="square" rtlCol="0">
            <a:spAutoFit/>
          </a:bodyPr>
          <a:lstStyle/>
          <a:p>
            <a:r>
              <a:rPr lang="en-US" dirty="0">
                <a:solidFill>
                  <a:schemeClr val="bg1"/>
                </a:solidFill>
              </a:rPr>
              <a:t>Timber Corporation Land</a:t>
            </a:r>
          </a:p>
        </p:txBody>
      </p:sp>
      <p:sp>
        <p:nvSpPr>
          <p:cNvPr id="5" name="TextBox 4">
            <a:extLst>
              <a:ext uri="{FF2B5EF4-FFF2-40B4-BE49-F238E27FC236}">
                <a16:creationId xmlns:a16="http://schemas.microsoft.com/office/drawing/2014/main" xmlns="" id="{DECDF954-0DEF-4DB6-A144-39EF9FF88F67}"/>
              </a:ext>
            </a:extLst>
          </p:cNvPr>
          <p:cNvSpPr txBox="1"/>
          <p:nvPr/>
        </p:nvSpPr>
        <p:spPr>
          <a:xfrm>
            <a:off x="10643510" y="314339"/>
            <a:ext cx="495650" cy="461665"/>
          </a:xfrm>
          <a:prstGeom prst="rect">
            <a:avLst/>
          </a:prstGeom>
          <a:noFill/>
        </p:spPr>
        <p:txBody>
          <a:bodyPr wrap="none" rtlCol="0">
            <a:spAutoFit/>
          </a:bodyPr>
          <a:lstStyle/>
          <a:p>
            <a:pPr algn="ctr"/>
            <a:r>
              <a:rPr lang="en-US" sz="2400" b="1" dirty="0"/>
              <a:t>06</a:t>
            </a:r>
          </a:p>
        </p:txBody>
      </p:sp>
      <p:pic>
        <p:nvPicPr>
          <p:cNvPr id="6" name="Picture 5">
            <a:extLst>
              <a:ext uri="{FF2B5EF4-FFF2-40B4-BE49-F238E27FC236}">
                <a16:creationId xmlns:a16="http://schemas.microsoft.com/office/drawing/2014/main" xmlns="" id="{D961E28F-DD76-4103-A0C2-E4111D38D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738" y="1003040"/>
            <a:ext cx="7558062" cy="2756029"/>
          </a:xfrm>
          <a:prstGeom prst="rect">
            <a:avLst/>
          </a:prstGeom>
        </p:spPr>
      </p:pic>
      <p:pic>
        <p:nvPicPr>
          <p:cNvPr id="7" name="Picture 6">
            <a:extLst>
              <a:ext uri="{FF2B5EF4-FFF2-40B4-BE49-F238E27FC236}">
                <a16:creationId xmlns:a16="http://schemas.microsoft.com/office/drawing/2014/main" xmlns="" id="{816CEEFB-015A-4DF1-84A4-574CCFE80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8" name="TextBox 7">
            <a:extLst>
              <a:ext uri="{FF2B5EF4-FFF2-40B4-BE49-F238E27FC236}">
                <a16:creationId xmlns:a16="http://schemas.microsoft.com/office/drawing/2014/main" xmlns="" id="{1102FCAE-EDE9-4D25-8AE4-F7BA9BF19384}"/>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9" name="TextBox 8">
            <a:extLst>
              <a:ext uri="{FF2B5EF4-FFF2-40B4-BE49-F238E27FC236}">
                <a16:creationId xmlns:a16="http://schemas.microsoft.com/office/drawing/2014/main" xmlns="" id="{3BCB1B6B-2D0A-4F68-B635-FD2C9C770B7C}"/>
              </a:ext>
            </a:extLst>
          </p:cNvPr>
          <p:cNvSpPr txBox="1"/>
          <p:nvPr/>
        </p:nvSpPr>
        <p:spPr>
          <a:xfrm>
            <a:off x="9707116" y="1617263"/>
            <a:ext cx="2484884" cy="646331"/>
          </a:xfrm>
          <a:prstGeom prst="rect">
            <a:avLst/>
          </a:prstGeom>
          <a:noFill/>
        </p:spPr>
        <p:txBody>
          <a:bodyPr wrap="square" rtlCol="0">
            <a:spAutoFit/>
          </a:bodyPr>
          <a:lstStyle/>
          <a:p>
            <a:pPr algn="ctr"/>
            <a:r>
              <a:rPr lang="en-US" b="1" dirty="0"/>
              <a:t>6.947524N</a:t>
            </a:r>
          </a:p>
          <a:p>
            <a:pPr algn="ctr"/>
            <a:r>
              <a:rPr lang="en-US" b="1" dirty="0"/>
              <a:t>79.879456E</a:t>
            </a:r>
          </a:p>
        </p:txBody>
      </p:sp>
      <p:sp>
        <p:nvSpPr>
          <p:cNvPr id="14" name="Rectangle 13">
            <a:extLst>
              <a:ext uri="{FF2B5EF4-FFF2-40B4-BE49-F238E27FC236}">
                <a16:creationId xmlns:a16="http://schemas.microsoft.com/office/drawing/2014/main" xmlns="" id="{2736D2DC-D951-4428-A606-AE3583D5E2FA}"/>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304D518-F332-43AD-84DE-DA50AF488EA9}"/>
              </a:ext>
            </a:extLst>
          </p:cNvPr>
          <p:cNvSpPr/>
          <p:nvPr/>
        </p:nvSpPr>
        <p:spPr>
          <a:xfrm>
            <a:off x="8278582" y="2604848"/>
            <a:ext cx="3913418" cy="461665"/>
          </a:xfrm>
          <a:prstGeom prst="rect">
            <a:avLst/>
          </a:prstGeom>
        </p:spPr>
        <p:txBody>
          <a:bodyPr wrap="square">
            <a:spAutoFit/>
          </a:bodyPr>
          <a:lstStyle/>
          <a:p>
            <a:pPr algn="ctr"/>
            <a:r>
              <a:rPr lang="en-US" sz="2400" b="1" dirty="0"/>
              <a:t>Land Extent :- 05Acres</a:t>
            </a:r>
          </a:p>
        </p:txBody>
      </p:sp>
      <p:pic>
        <p:nvPicPr>
          <p:cNvPr id="22" name="Picture 21">
            <a:extLst>
              <a:ext uri="{FF2B5EF4-FFF2-40B4-BE49-F238E27FC236}">
                <a16:creationId xmlns:a16="http://schemas.microsoft.com/office/drawing/2014/main" xmlns="" id="{E02758CA-D1FF-4EA4-9E9C-6070C9B36D48}"/>
              </a:ext>
            </a:extLst>
          </p:cNvPr>
          <p:cNvPicPr/>
          <p:nvPr/>
        </p:nvPicPr>
        <p:blipFill>
          <a:blip r:embed="rId4">
            <a:extLst>
              <a:ext uri="{28A0092B-C50C-407E-A947-70E740481C1C}">
                <a14:useLocalDpi xmlns:a14="http://schemas.microsoft.com/office/drawing/2010/main" val="0"/>
              </a:ext>
            </a:extLst>
          </a:blip>
          <a:stretch>
            <a:fillRect/>
          </a:stretch>
        </p:blipFill>
        <p:spPr>
          <a:xfrm>
            <a:off x="7023652" y="4005756"/>
            <a:ext cx="5042637" cy="2804966"/>
          </a:xfrm>
          <a:prstGeom prst="rect">
            <a:avLst/>
          </a:prstGeom>
        </p:spPr>
      </p:pic>
      <p:sp>
        <p:nvSpPr>
          <p:cNvPr id="23" name="Rectangle 22">
            <a:extLst>
              <a:ext uri="{FF2B5EF4-FFF2-40B4-BE49-F238E27FC236}">
                <a16:creationId xmlns:a16="http://schemas.microsoft.com/office/drawing/2014/main" xmlns="" id="{D3033867-E17F-4987-B8FD-0C346FAEDA07}"/>
              </a:ext>
            </a:extLst>
          </p:cNvPr>
          <p:cNvSpPr/>
          <p:nvPr/>
        </p:nvSpPr>
        <p:spPr>
          <a:xfrm>
            <a:off x="152400" y="3836868"/>
            <a:ext cx="995529" cy="369332"/>
          </a:xfrm>
          <a:prstGeom prst="rect">
            <a:avLst/>
          </a:prstGeom>
        </p:spPr>
        <p:txBody>
          <a:bodyPr wrap="none">
            <a:spAutoFit/>
          </a:bodyPr>
          <a:lstStyle/>
          <a:p>
            <a:r>
              <a:rPr lang="en-US" b="1" dirty="0"/>
              <a:t>Location</a:t>
            </a:r>
          </a:p>
        </p:txBody>
      </p:sp>
      <p:sp>
        <p:nvSpPr>
          <p:cNvPr id="25" name="TextBox 24">
            <a:extLst>
              <a:ext uri="{FF2B5EF4-FFF2-40B4-BE49-F238E27FC236}">
                <a16:creationId xmlns:a16="http://schemas.microsoft.com/office/drawing/2014/main" xmlns="" id="{56FD688C-28C6-49F5-AD4C-854F200867C2}"/>
              </a:ext>
            </a:extLst>
          </p:cNvPr>
          <p:cNvSpPr txBox="1"/>
          <p:nvPr/>
        </p:nvSpPr>
        <p:spPr>
          <a:xfrm>
            <a:off x="345233" y="4108188"/>
            <a:ext cx="11718096" cy="646331"/>
          </a:xfrm>
          <a:prstGeom prst="rect">
            <a:avLst/>
          </a:prstGeom>
          <a:noFill/>
        </p:spPr>
        <p:txBody>
          <a:bodyPr wrap="square" rtlCol="0">
            <a:spAutoFit/>
          </a:bodyPr>
          <a:lstStyle/>
          <a:p>
            <a:pPr marL="285750" indent="-285750" algn="just">
              <a:buFont typeface="Arial" panose="020B0604020202020204" pitchFamily="34" charset="0"/>
              <a:buChar char="•"/>
            </a:pPr>
            <a:r>
              <a:rPr lang="en-US" sz="1200" dirty="0"/>
              <a:t>Locate in the Northern part of the City of Colombo</a:t>
            </a:r>
          </a:p>
          <a:p>
            <a:pPr marL="285750" indent="-285750" algn="just">
              <a:buFont typeface="Arial" panose="020B0604020202020204" pitchFamily="34" charset="0"/>
              <a:buChar char="•"/>
            </a:pPr>
            <a:r>
              <a:rPr lang="en-US" sz="1200" dirty="0"/>
              <a:t>Main Access from Colombo - Kandy Road (A1)</a:t>
            </a:r>
          </a:p>
          <a:p>
            <a:pPr marL="285750" indent="-285750" algn="just">
              <a:buFont typeface="Arial" panose="020B0604020202020204" pitchFamily="34" charset="0"/>
              <a:buChar char="•"/>
            </a:pPr>
            <a:r>
              <a:rPr lang="en-US" sz="1200" dirty="0"/>
              <a:t>Close proximity to the Katunayake Expressway</a:t>
            </a:r>
          </a:p>
        </p:txBody>
      </p:sp>
      <p:sp>
        <p:nvSpPr>
          <p:cNvPr id="26" name="Rectangle 25">
            <a:extLst>
              <a:ext uri="{FF2B5EF4-FFF2-40B4-BE49-F238E27FC236}">
                <a16:creationId xmlns:a16="http://schemas.microsoft.com/office/drawing/2014/main" xmlns="" id="{EC632928-3588-4591-98AB-4BFF599C6D09}"/>
              </a:ext>
            </a:extLst>
          </p:cNvPr>
          <p:cNvSpPr/>
          <p:nvPr/>
        </p:nvSpPr>
        <p:spPr>
          <a:xfrm>
            <a:off x="152400" y="5647432"/>
            <a:ext cx="2430281" cy="369332"/>
          </a:xfrm>
          <a:prstGeom prst="rect">
            <a:avLst/>
          </a:prstGeom>
        </p:spPr>
        <p:txBody>
          <a:bodyPr wrap="none">
            <a:spAutoFit/>
          </a:bodyPr>
          <a:lstStyle/>
          <a:p>
            <a:r>
              <a:rPr lang="en-US" b="1" dirty="0"/>
              <a:t>Proposed Development</a:t>
            </a:r>
          </a:p>
        </p:txBody>
      </p:sp>
      <p:sp>
        <p:nvSpPr>
          <p:cNvPr id="27" name="TextBox 26">
            <a:extLst>
              <a:ext uri="{FF2B5EF4-FFF2-40B4-BE49-F238E27FC236}">
                <a16:creationId xmlns:a16="http://schemas.microsoft.com/office/drawing/2014/main" xmlns="" id="{ED404F02-0D42-449F-9413-98BDCAEE9333}"/>
              </a:ext>
            </a:extLst>
          </p:cNvPr>
          <p:cNvSpPr txBox="1"/>
          <p:nvPr/>
        </p:nvSpPr>
        <p:spPr>
          <a:xfrm>
            <a:off x="345233" y="5937414"/>
            <a:ext cx="3140089" cy="276999"/>
          </a:xfrm>
          <a:prstGeom prst="rect">
            <a:avLst/>
          </a:prstGeom>
          <a:noFill/>
        </p:spPr>
        <p:txBody>
          <a:bodyPr wrap="square" rtlCol="0">
            <a:spAutoFit/>
          </a:bodyPr>
          <a:lstStyle/>
          <a:p>
            <a:r>
              <a:rPr lang="en-US" sz="1200" dirty="0"/>
              <a:t>Middle Income &amp; High-end Residential Project</a:t>
            </a:r>
          </a:p>
        </p:txBody>
      </p:sp>
      <p:sp>
        <p:nvSpPr>
          <p:cNvPr id="28" name="Rectangle 27">
            <a:extLst>
              <a:ext uri="{FF2B5EF4-FFF2-40B4-BE49-F238E27FC236}">
                <a16:creationId xmlns:a16="http://schemas.microsoft.com/office/drawing/2014/main" xmlns="" id="{ECE5D8B8-A27F-493C-83D2-CA67F8BADEAE}"/>
              </a:ext>
            </a:extLst>
          </p:cNvPr>
          <p:cNvSpPr/>
          <p:nvPr/>
        </p:nvSpPr>
        <p:spPr>
          <a:xfrm>
            <a:off x="0" y="4838232"/>
            <a:ext cx="1827360" cy="369332"/>
          </a:xfrm>
          <a:prstGeom prst="rect">
            <a:avLst/>
          </a:prstGeom>
        </p:spPr>
        <p:txBody>
          <a:bodyPr wrap="none">
            <a:spAutoFit/>
          </a:bodyPr>
          <a:lstStyle/>
          <a:p>
            <a:r>
              <a:rPr lang="en-US" b="1" dirty="0"/>
              <a:t>Present Situation</a:t>
            </a:r>
          </a:p>
        </p:txBody>
      </p:sp>
      <p:sp>
        <p:nvSpPr>
          <p:cNvPr id="29" name="TextBox 28">
            <a:extLst>
              <a:ext uri="{FF2B5EF4-FFF2-40B4-BE49-F238E27FC236}">
                <a16:creationId xmlns:a16="http://schemas.microsoft.com/office/drawing/2014/main" xmlns="" id="{EA09DCDC-DFC9-4111-8972-AF16D84AD2FA}"/>
              </a:ext>
            </a:extLst>
          </p:cNvPr>
          <p:cNvSpPr txBox="1"/>
          <p:nvPr/>
        </p:nvSpPr>
        <p:spPr>
          <a:xfrm>
            <a:off x="192833" y="5128214"/>
            <a:ext cx="3140089" cy="461665"/>
          </a:xfrm>
          <a:prstGeom prst="rect">
            <a:avLst/>
          </a:prstGeom>
          <a:noFill/>
        </p:spPr>
        <p:txBody>
          <a:bodyPr wrap="square" rtlCol="0">
            <a:spAutoFit/>
          </a:bodyPr>
          <a:lstStyle/>
          <a:p>
            <a:r>
              <a:rPr lang="en-US" sz="1200" dirty="0"/>
              <a:t>Old Investor terminated cause of Inactivation</a:t>
            </a:r>
          </a:p>
          <a:p>
            <a:r>
              <a:rPr lang="en-US" sz="1200" dirty="0"/>
              <a:t>Piling for 2 tower buildings are done</a:t>
            </a:r>
          </a:p>
        </p:txBody>
      </p:sp>
    </p:spTree>
    <p:extLst>
      <p:ext uri="{BB962C8B-B14F-4D97-AF65-F5344CB8AC3E}">
        <p14:creationId xmlns:p14="http://schemas.microsoft.com/office/powerpoint/2010/main" val="2823753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96AD324-3674-4932-9818-2E49F90BAA09}"/>
              </a:ext>
            </a:extLst>
          </p:cNvPr>
          <p:cNvSpPr/>
          <p:nvPr/>
        </p:nvSpPr>
        <p:spPr>
          <a:xfrm>
            <a:off x="0" y="926021"/>
            <a:ext cx="12192000" cy="2918186"/>
          </a:xfrm>
          <a:prstGeom prst="rect">
            <a:avLst/>
          </a:prstGeom>
          <a:solidFill>
            <a:srgbClr val="5DE0C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xmlns="" id="{57451EE3-8915-420B-B9CE-40AD5B765DBF}"/>
              </a:ext>
            </a:extLst>
          </p:cNvPr>
          <p:cNvSpPr/>
          <p:nvPr/>
        </p:nvSpPr>
        <p:spPr>
          <a:xfrm>
            <a:off x="8353230" y="998792"/>
            <a:ext cx="3838770" cy="14285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5222B7AD-7D43-4945-8208-9BC84832CFC0}"/>
              </a:ext>
            </a:extLst>
          </p:cNvPr>
          <p:cNvSpPr txBox="1"/>
          <p:nvPr/>
        </p:nvSpPr>
        <p:spPr>
          <a:xfrm>
            <a:off x="508344" y="360506"/>
            <a:ext cx="9273421" cy="369332"/>
          </a:xfrm>
          <a:prstGeom prst="rect">
            <a:avLst/>
          </a:prstGeom>
          <a:noFill/>
        </p:spPr>
        <p:txBody>
          <a:bodyPr wrap="square" rtlCol="0">
            <a:spAutoFit/>
          </a:bodyPr>
          <a:lstStyle/>
          <a:p>
            <a:r>
              <a:rPr lang="en-US" dirty="0">
                <a:solidFill>
                  <a:schemeClr val="bg1"/>
                </a:solidFill>
              </a:rPr>
              <a:t>Land at </a:t>
            </a:r>
            <a:r>
              <a:rPr lang="en-US" dirty="0" err="1">
                <a:solidFill>
                  <a:schemeClr val="bg1"/>
                </a:solidFill>
              </a:rPr>
              <a:t>Buthgamuwa</a:t>
            </a:r>
            <a:r>
              <a:rPr lang="en-US" dirty="0">
                <a:solidFill>
                  <a:schemeClr val="bg1"/>
                </a:solidFill>
              </a:rPr>
              <a:t> Road</a:t>
            </a:r>
          </a:p>
        </p:txBody>
      </p:sp>
      <p:sp>
        <p:nvSpPr>
          <p:cNvPr id="5" name="TextBox 4">
            <a:extLst>
              <a:ext uri="{FF2B5EF4-FFF2-40B4-BE49-F238E27FC236}">
                <a16:creationId xmlns:a16="http://schemas.microsoft.com/office/drawing/2014/main" xmlns="" id="{DECDF954-0DEF-4DB6-A144-39EF9FF88F67}"/>
              </a:ext>
            </a:extLst>
          </p:cNvPr>
          <p:cNvSpPr txBox="1"/>
          <p:nvPr/>
        </p:nvSpPr>
        <p:spPr>
          <a:xfrm>
            <a:off x="10643510" y="314339"/>
            <a:ext cx="495650" cy="461665"/>
          </a:xfrm>
          <a:prstGeom prst="rect">
            <a:avLst/>
          </a:prstGeom>
          <a:noFill/>
        </p:spPr>
        <p:txBody>
          <a:bodyPr wrap="none" rtlCol="0">
            <a:spAutoFit/>
          </a:bodyPr>
          <a:lstStyle/>
          <a:p>
            <a:pPr algn="ctr"/>
            <a:r>
              <a:rPr lang="en-US" sz="2400" b="1" dirty="0"/>
              <a:t>07</a:t>
            </a:r>
          </a:p>
        </p:txBody>
      </p:sp>
      <p:pic>
        <p:nvPicPr>
          <p:cNvPr id="6" name="Picture 5">
            <a:extLst>
              <a:ext uri="{FF2B5EF4-FFF2-40B4-BE49-F238E27FC236}">
                <a16:creationId xmlns:a16="http://schemas.microsoft.com/office/drawing/2014/main" xmlns="" id="{D961E28F-DD76-4103-A0C2-E4111D38D6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740" y="1003040"/>
            <a:ext cx="7558057" cy="2756028"/>
          </a:xfrm>
          <a:prstGeom prst="rect">
            <a:avLst/>
          </a:prstGeom>
        </p:spPr>
      </p:pic>
      <p:pic>
        <p:nvPicPr>
          <p:cNvPr id="7" name="Picture 6">
            <a:extLst>
              <a:ext uri="{FF2B5EF4-FFF2-40B4-BE49-F238E27FC236}">
                <a16:creationId xmlns:a16="http://schemas.microsoft.com/office/drawing/2014/main" xmlns="" id="{816CEEFB-015A-4DF1-84A4-574CCFE802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8582" y="998792"/>
            <a:ext cx="1428535" cy="1428535"/>
          </a:xfrm>
          <a:prstGeom prst="rect">
            <a:avLst/>
          </a:prstGeom>
        </p:spPr>
      </p:pic>
      <p:sp>
        <p:nvSpPr>
          <p:cNvPr id="8" name="TextBox 7">
            <a:extLst>
              <a:ext uri="{FF2B5EF4-FFF2-40B4-BE49-F238E27FC236}">
                <a16:creationId xmlns:a16="http://schemas.microsoft.com/office/drawing/2014/main" xmlns="" id="{1102FCAE-EDE9-4D25-8AE4-F7BA9BF19384}"/>
              </a:ext>
            </a:extLst>
          </p:cNvPr>
          <p:cNvSpPr txBox="1"/>
          <p:nvPr/>
        </p:nvSpPr>
        <p:spPr>
          <a:xfrm>
            <a:off x="9707117" y="1054778"/>
            <a:ext cx="2484883" cy="523220"/>
          </a:xfrm>
          <a:prstGeom prst="rect">
            <a:avLst/>
          </a:prstGeom>
          <a:noFill/>
        </p:spPr>
        <p:txBody>
          <a:bodyPr wrap="square" rtlCol="0">
            <a:spAutoFit/>
          </a:bodyPr>
          <a:lstStyle/>
          <a:p>
            <a:pPr algn="ctr"/>
            <a:r>
              <a:rPr lang="en-US" sz="2800" b="1" dirty="0"/>
              <a:t>Location</a:t>
            </a:r>
          </a:p>
        </p:txBody>
      </p:sp>
      <p:sp>
        <p:nvSpPr>
          <p:cNvPr id="9" name="TextBox 8">
            <a:extLst>
              <a:ext uri="{FF2B5EF4-FFF2-40B4-BE49-F238E27FC236}">
                <a16:creationId xmlns:a16="http://schemas.microsoft.com/office/drawing/2014/main" xmlns="" id="{3BCB1B6B-2D0A-4F68-B635-FD2C9C770B7C}"/>
              </a:ext>
            </a:extLst>
          </p:cNvPr>
          <p:cNvSpPr txBox="1"/>
          <p:nvPr/>
        </p:nvSpPr>
        <p:spPr>
          <a:xfrm>
            <a:off x="9707116" y="1617263"/>
            <a:ext cx="2484884" cy="646331"/>
          </a:xfrm>
          <a:prstGeom prst="rect">
            <a:avLst/>
          </a:prstGeom>
          <a:noFill/>
        </p:spPr>
        <p:txBody>
          <a:bodyPr wrap="square" rtlCol="0">
            <a:spAutoFit/>
          </a:bodyPr>
          <a:lstStyle/>
          <a:p>
            <a:pPr algn="ctr"/>
            <a:r>
              <a:rPr lang="en-US" b="1" dirty="0"/>
              <a:t>6.909417N</a:t>
            </a:r>
          </a:p>
          <a:p>
            <a:pPr algn="ctr"/>
            <a:r>
              <a:rPr lang="en-US" b="1" dirty="0"/>
              <a:t>79.902333E</a:t>
            </a:r>
          </a:p>
        </p:txBody>
      </p:sp>
      <p:sp>
        <p:nvSpPr>
          <p:cNvPr id="14" name="Rectangle 13">
            <a:extLst>
              <a:ext uri="{FF2B5EF4-FFF2-40B4-BE49-F238E27FC236}">
                <a16:creationId xmlns:a16="http://schemas.microsoft.com/office/drawing/2014/main" xmlns="" id="{2736D2DC-D951-4428-A606-AE3583D5E2FA}"/>
              </a:ext>
            </a:extLst>
          </p:cNvPr>
          <p:cNvSpPr/>
          <p:nvPr/>
        </p:nvSpPr>
        <p:spPr>
          <a:xfrm>
            <a:off x="8278583" y="2580810"/>
            <a:ext cx="3913418" cy="504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xmlns="" id="{4304D518-F332-43AD-84DE-DA50AF488EA9}"/>
              </a:ext>
            </a:extLst>
          </p:cNvPr>
          <p:cNvSpPr/>
          <p:nvPr/>
        </p:nvSpPr>
        <p:spPr>
          <a:xfrm>
            <a:off x="8278582" y="2604848"/>
            <a:ext cx="3913418" cy="461665"/>
          </a:xfrm>
          <a:prstGeom prst="rect">
            <a:avLst/>
          </a:prstGeom>
        </p:spPr>
        <p:txBody>
          <a:bodyPr wrap="square">
            <a:spAutoFit/>
          </a:bodyPr>
          <a:lstStyle/>
          <a:p>
            <a:pPr algn="ctr"/>
            <a:r>
              <a:rPr lang="en-US" sz="2400" b="1" dirty="0"/>
              <a:t>Land Extent :- 2A. 3R. 0P.</a:t>
            </a:r>
          </a:p>
        </p:txBody>
      </p:sp>
      <p:sp>
        <p:nvSpPr>
          <p:cNvPr id="19" name="Rectangle 18">
            <a:extLst>
              <a:ext uri="{FF2B5EF4-FFF2-40B4-BE49-F238E27FC236}">
                <a16:creationId xmlns:a16="http://schemas.microsoft.com/office/drawing/2014/main" xmlns="" id="{507B5906-ED00-467A-B517-8A156FFE5503}"/>
              </a:ext>
            </a:extLst>
          </p:cNvPr>
          <p:cNvSpPr/>
          <p:nvPr/>
        </p:nvSpPr>
        <p:spPr>
          <a:xfrm>
            <a:off x="152400" y="3836868"/>
            <a:ext cx="995529" cy="369332"/>
          </a:xfrm>
          <a:prstGeom prst="rect">
            <a:avLst/>
          </a:prstGeom>
        </p:spPr>
        <p:txBody>
          <a:bodyPr wrap="none">
            <a:spAutoFit/>
          </a:bodyPr>
          <a:lstStyle/>
          <a:p>
            <a:r>
              <a:rPr lang="en-US" b="1" dirty="0"/>
              <a:t>Location</a:t>
            </a:r>
          </a:p>
        </p:txBody>
      </p:sp>
      <p:sp>
        <p:nvSpPr>
          <p:cNvPr id="20" name="TextBox 19">
            <a:extLst>
              <a:ext uri="{FF2B5EF4-FFF2-40B4-BE49-F238E27FC236}">
                <a16:creationId xmlns:a16="http://schemas.microsoft.com/office/drawing/2014/main" xmlns="" id="{915E56BD-5ECA-4CA2-A383-132A1FFFC196}"/>
              </a:ext>
            </a:extLst>
          </p:cNvPr>
          <p:cNvSpPr txBox="1"/>
          <p:nvPr/>
        </p:nvSpPr>
        <p:spPr>
          <a:xfrm>
            <a:off x="345233" y="4108188"/>
            <a:ext cx="11718096" cy="461665"/>
          </a:xfrm>
          <a:prstGeom prst="rect">
            <a:avLst/>
          </a:prstGeom>
          <a:noFill/>
        </p:spPr>
        <p:txBody>
          <a:bodyPr wrap="square" rtlCol="0">
            <a:spAutoFit/>
          </a:bodyPr>
          <a:lstStyle/>
          <a:p>
            <a:pPr algn="just"/>
            <a:r>
              <a:rPr lang="en-US" sz="1200" dirty="0"/>
              <a:t>Site Locate in </a:t>
            </a:r>
            <a:r>
              <a:rPr lang="en-US" sz="1200" dirty="0" err="1"/>
              <a:t>Rajagiriya</a:t>
            </a:r>
            <a:r>
              <a:rPr lang="en-US" sz="1200" dirty="0"/>
              <a:t> Area</a:t>
            </a:r>
          </a:p>
          <a:p>
            <a:pPr algn="just"/>
            <a:r>
              <a:rPr lang="en-US" sz="1200" dirty="0"/>
              <a:t>Close Proximity to </a:t>
            </a:r>
            <a:r>
              <a:rPr lang="en-US" sz="1200" dirty="0" err="1"/>
              <a:t>Diyatha</a:t>
            </a:r>
            <a:r>
              <a:rPr lang="en-US" sz="1200" dirty="0"/>
              <a:t> </a:t>
            </a:r>
            <a:r>
              <a:rPr lang="en-US" sz="1200" dirty="0" err="1"/>
              <a:t>Uyana</a:t>
            </a:r>
            <a:r>
              <a:rPr lang="en-US" sz="1200" dirty="0"/>
              <a:t> Public Park, </a:t>
            </a:r>
          </a:p>
        </p:txBody>
      </p:sp>
      <p:sp>
        <p:nvSpPr>
          <p:cNvPr id="21" name="Rectangle 20">
            <a:extLst>
              <a:ext uri="{FF2B5EF4-FFF2-40B4-BE49-F238E27FC236}">
                <a16:creationId xmlns:a16="http://schemas.microsoft.com/office/drawing/2014/main" xmlns="" id="{A4A2799A-F890-467A-9952-8CC97C18AA6E}"/>
              </a:ext>
            </a:extLst>
          </p:cNvPr>
          <p:cNvSpPr/>
          <p:nvPr/>
        </p:nvSpPr>
        <p:spPr>
          <a:xfrm>
            <a:off x="152400" y="4833834"/>
            <a:ext cx="2430281" cy="369332"/>
          </a:xfrm>
          <a:prstGeom prst="rect">
            <a:avLst/>
          </a:prstGeom>
        </p:spPr>
        <p:txBody>
          <a:bodyPr wrap="none">
            <a:spAutoFit/>
          </a:bodyPr>
          <a:lstStyle/>
          <a:p>
            <a:r>
              <a:rPr lang="en-US" b="1" dirty="0"/>
              <a:t>Proposed Development</a:t>
            </a:r>
          </a:p>
        </p:txBody>
      </p:sp>
      <p:sp>
        <p:nvSpPr>
          <p:cNvPr id="24" name="TextBox 23">
            <a:extLst>
              <a:ext uri="{FF2B5EF4-FFF2-40B4-BE49-F238E27FC236}">
                <a16:creationId xmlns:a16="http://schemas.microsoft.com/office/drawing/2014/main" xmlns="" id="{5D2BE270-7DCF-4640-A291-0DA0407590D3}"/>
              </a:ext>
            </a:extLst>
          </p:cNvPr>
          <p:cNvSpPr txBox="1"/>
          <p:nvPr/>
        </p:nvSpPr>
        <p:spPr>
          <a:xfrm>
            <a:off x="345233" y="5123816"/>
            <a:ext cx="11718096" cy="276999"/>
          </a:xfrm>
          <a:prstGeom prst="rect">
            <a:avLst/>
          </a:prstGeom>
          <a:noFill/>
        </p:spPr>
        <p:txBody>
          <a:bodyPr wrap="square" rtlCol="0">
            <a:spAutoFit/>
          </a:bodyPr>
          <a:lstStyle/>
          <a:p>
            <a:pPr algn="just"/>
            <a:r>
              <a:rPr lang="en-US" sz="1200" dirty="0">
                <a:solidFill>
                  <a:srgbClr val="44484B"/>
                </a:solidFill>
              </a:rPr>
              <a:t>Mixed Development</a:t>
            </a:r>
          </a:p>
        </p:txBody>
      </p:sp>
      <p:pic>
        <p:nvPicPr>
          <p:cNvPr id="12" name="Picture 11">
            <a:extLst>
              <a:ext uri="{FF2B5EF4-FFF2-40B4-BE49-F238E27FC236}">
                <a16:creationId xmlns:a16="http://schemas.microsoft.com/office/drawing/2014/main" xmlns="" id="{5C3898CD-91D5-421A-A8EE-764E08A69E1C}"/>
              </a:ext>
            </a:extLst>
          </p:cNvPr>
          <p:cNvPicPr>
            <a:picLocks noChangeAspect="1"/>
          </p:cNvPicPr>
          <p:nvPr/>
        </p:nvPicPr>
        <p:blipFill rotWithShape="1">
          <a:blip r:embed="rId4">
            <a:extLst>
              <a:ext uri="{28A0092B-C50C-407E-A947-70E740481C1C}">
                <a14:useLocalDpi xmlns:a14="http://schemas.microsoft.com/office/drawing/2010/main" val="0"/>
              </a:ext>
            </a:extLst>
          </a:blip>
          <a:srcRect r="6565"/>
          <a:stretch/>
        </p:blipFill>
        <p:spPr>
          <a:xfrm>
            <a:off x="5572539" y="4001158"/>
            <a:ext cx="6467061" cy="2769469"/>
          </a:xfrm>
          <a:prstGeom prst="rect">
            <a:avLst/>
          </a:prstGeom>
        </p:spPr>
      </p:pic>
    </p:spTree>
    <p:extLst>
      <p:ext uri="{BB962C8B-B14F-4D97-AF65-F5344CB8AC3E}">
        <p14:creationId xmlns:p14="http://schemas.microsoft.com/office/powerpoint/2010/main" val="12167762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TotalTime>
  <Words>1293</Words>
  <Application>Microsoft Office PowerPoint</Application>
  <PresentationFormat>Widescreen</PresentationFormat>
  <Paragraphs>225</Paragraphs>
  <Slides>21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Kapila R Jayasooriya</dc:creator>
  <cp:lastModifiedBy>User</cp:lastModifiedBy>
  <cp:revision>37</cp:revision>
  <dcterms:created xsi:type="dcterms:W3CDTF">2018-06-09T03:09:11Z</dcterms:created>
  <dcterms:modified xsi:type="dcterms:W3CDTF">2018-06-29T06:36:28Z</dcterms:modified>
</cp:coreProperties>
</file>