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86" r:id="rId3"/>
    <p:sldId id="605" r:id="rId4"/>
    <p:sldId id="614" r:id="rId5"/>
    <p:sldId id="606" r:id="rId6"/>
    <p:sldId id="548" r:id="rId7"/>
    <p:sldId id="613" r:id="rId8"/>
    <p:sldId id="602" r:id="rId9"/>
    <p:sldId id="600" r:id="rId10"/>
    <p:sldId id="593" r:id="rId11"/>
    <p:sldId id="592" r:id="rId12"/>
    <p:sldId id="551" r:id="rId13"/>
    <p:sldId id="558" r:id="rId14"/>
    <p:sldId id="607" r:id="rId15"/>
    <p:sldId id="608" r:id="rId16"/>
    <p:sldId id="609" r:id="rId17"/>
    <p:sldId id="610" r:id="rId18"/>
    <p:sldId id="611" r:id="rId19"/>
    <p:sldId id="612" r:id="rId20"/>
    <p:sldId id="560" r:id="rId21"/>
    <p:sldId id="562" r:id="rId22"/>
    <p:sldId id="563" r:id="rId23"/>
    <p:sldId id="564" r:id="rId24"/>
    <p:sldId id="587" r:id="rId25"/>
    <p:sldId id="599" r:id="rId26"/>
    <p:sldId id="565" r:id="rId27"/>
    <p:sldId id="596" r:id="rId28"/>
    <p:sldId id="258" r:id="rId29"/>
  </p:sldIdLst>
  <p:sldSz cx="9144000" cy="6858000" type="screen4x3"/>
  <p:notesSz cx="6669088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FATTI David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857" autoAdjust="0"/>
    <p:restoredTop sz="95535" autoAdjust="0"/>
  </p:normalViewPr>
  <p:slideViewPr>
    <p:cSldViewPr>
      <p:cViewPr varScale="1">
        <p:scale>
          <a:sx n="88" d="100"/>
          <a:sy n="88" d="100"/>
        </p:scale>
        <p:origin x="65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22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EF811-6B0A-42DE-9BFA-A345972D06F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6F72FA-E9FF-4DFE-8F50-D612D1F777B2}">
      <dgm:prSet phldrT="[Texte]" custT="1"/>
      <dgm:spPr/>
      <dgm:t>
        <a:bodyPr/>
        <a:lstStyle/>
        <a:p>
          <a:r>
            <a:rPr lang="en-US" sz="1600" noProof="0" dirty="0"/>
            <a:t>Consultation</a:t>
          </a:r>
        </a:p>
        <a:p>
          <a:r>
            <a:rPr lang="en-US" sz="1600" noProof="0" dirty="0"/>
            <a:t>Timetable Information</a:t>
          </a:r>
        </a:p>
      </dgm:t>
    </dgm:pt>
    <dgm:pt modelId="{025B159B-0D51-4419-B664-D732A9758E24}" type="parTrans" cxnId="{E0BE607F-9585-4E8A-BB1C-F11BE59E8886}">
      <dgm:prSet/>
      <dgm:spPr/>
      <dgm:t>
        <a:bodyPr/>
        <a:lstStyle/>
        <a:p>
          <a:endParaRPr lang="fr-FR" sz="2400"/>
        </a:p>
      </dgm:t>
    </dgm:pt>
    <dgm:pt modelId="{947ACC48-006E-42CF-9403-F6414BE71671}" type="sibTrans" cxnId="{E0BE607F-9585-4E8A-BB1C-F11BE59E8886}">
      <dgm:prSet/>
      <dgm:spPr/>
      <dgm:t>
        <a:bodyPr/>
        <a:lstStyle/>
        <a:p>
          <a:endParaRPr lang="fr-FR" sz="2400"/>
        </a:p>
      </dgm:t>
    </dgm:pt>
    <dgm:pt modelId="{09DAE9A0-50A4-402A-9BDB-2F3AAFA31ACC}">
      <dgm:prSet phldrT="[Texte]" custT="1"/>
      <dgm:spPr/>
      <dgm:t>
        <a:bodyPr/>
        <a:lstStyle/>
        <a:p>
          <a:r>
            <a:rPr lang="en-US" sz="1600" noProof="0" dirty="0"/>
            <a:t>Consultation of Pricing and Tariffs</a:t>
          </a:r>
        </a:p>
      </dgm:t>
    </dgm:pt>
    <dgm:pt modelId="{8B8F872E-D423-428F-B75E-5EFBB24BFACD}" type="parTrans" cxnId="{7A27AF40-D14E-44ED-8C73-BEB09CECE58C}">
      <dgm:prSet/>
      <dgm:spPr/>
      <dgm:t>
        <a:bodyPr/>
        <a:lstStyle/>
        <a:p>
          <a:endParaRPr lang="fr-FR" sz="2400"/>
        </a:p>
      </dgm:t>
    </dgm:pt>
    <dgm:pt modelId="{84F710B6-A450-4CFF-A596-1B16BAC21921}" type="sibTrans" cxnId="{7A27AF40-D14E-44ED-8C73-BEB09CECE58C}">
      <dgm:prSet/>
      <dgm:spPr/>
      <dgm:t>
        <a:bodyPr/>
        <a:lstStyle/>
        <a:p>
          <a:endParaRPr lang="fr-FR" sz="2400"/>
        </a:p>
      </dgm:t>
    </dgm:pt>
    <dgm:pt modelId="{8F6FF384-E47B-4CD7-966F-526A8E812FAB}">
      <dgm:prSet phldrT="[Texte]" custT="1"/>
      <dgm:spPr/>
      <dgm:t>
        <a:bodyPr/>
        <a:lstStyle/>
        <a:p>
          <a:r>
            <a:rPr lang="en-US" sz="1600" noProof="0" dirty="0"/>
            <a:t>Ticketing</a:t>
          </a:r>
        </a:p>
        <a:p>
          <a:r>
            <a:rPr lang="en-US" sz="1600" noProof="0" dirty="0"/>
            <a:t>(Home Print, Mobile, ATB)</a:t>
          </a:r>
        </a:p>
      </dgm:t>
    </dgm:pt>
    <dgm:pt modelId="{F3E0D9C7-89A6-429F-B553-A58062F5EE92}" type="parTrans" cxnId="{ACFB104A-4F3A-4462-9DD6-6FDBA1DFC92B}">
      <dgm:prSet/>
      <dgm:spPr/>
      <dgm:t>
        <a:bodyPr/>
        <a:lstStyle/>
        <a:p>
          <a:endParaRPr lang="fr-FR" sz="2400"/>
        </a:p>
      </dgm:t>
    </dgm:pt>
    <dgm:pt modelId="{5C708D33-AE0B-4F63-A953-B253E91D2AF4}" type="sibTrans" cxnId="{ACFB104A-4F3A-4462-9DD6-6FDBA1DFC92B}">
      <dgm:prSet/>
      <dgm:spPr/>
      <dgm:t>
        <a:bodyPr/>
        <a:lstStyle/>
        <a:p>
          <a:endParaRPr lang="fr-FR" sz="2400"/>
        </a:p>
      </dgm:t>
    </dgm:pt>
    <dgm:pt modelId="{863B1969-1E8C-47D3-A008-8DAB7BA01A45}">
      <dgm:prSet phldrT="[Texte]" custT="1"/>
      <dgm:spPr/>
      <dgm:t>
        <a:bodyPr/>
        <a:lstStyle/>
        <a:p>
          <a:r>
            <a:rPr lang="en-US" sz="1400" noProof="0" dirty="0"/>
            <a:t>Post-Trip</a:t>
          </a:r>
        </a:p>
        <a:p>
          <a:r>
            <a:rPr lang="en-US" sz="1400" noProof="0" dirty="0"/>
            <a:t>(Compensation Refunds)</a:t>
          </a:r>
        </a:p>
      </dgm:t>
    </dgm:pt>
    <dgm:pt modelId="{CAB05B37-525D-4963-9529-C352E682A0EA}" type="parTrans" cxnId="{288912A4-6757-47F3-9A83-A057198DE048}">
      <dgm:prSet/>
      <dgm:spPr/>
      <dgm:t>
        <a:bodyPr/>
        <a:lstStyle/>
        <a:p>
          <a:endParaRPr lang="fr-FR" sz="2400"/>
        </a:p>
      </dgm:t>
    </dgm:pt>
    <dgm:pt modelId="{F59F87B2-F4B3-47C1-973D-84C478F40736}" type="sibTrans" cxnId="{288912A4-6757-47F3-9A83-A057198DE048}">
      <dgm:prSet/>
      <dgm:spPr/>
      <dgm:t>
        <a:bodyPr/>
        <a:lstStyle/>
        <a:p>
          <a:endParaRPr lang="fr-FR" sz="2400"/>
        </a:p>
      </dgm:t>
    </dgm:pt>
    <dgm:pt modelId="{7D73B3B1-BD18-4AA3-A4EC-89F7B5529DC1}">
      <dgm:prSet phldrT="[Texte]" custT="1"/>
      <dgm:spPr/>
      <dgm:t>
        <a:bodyPr/>
        <a:lstStyle/>
        <a:p>
          <a:r>
            <a:rPr lang="en-US" sz="1400" noProof="0" dirty="0"/>
            <a:t>Booking and Availability</a:t>
          </a:r>
        </a:p>
      </dgm:t>
    </dgm:pt>
    <dgm:pt modelId="{314EF8AA-4EAA-4FE2-919B-EDA71628A39B}" type="parTrans" cxnId="{E51FEB58-45AF-41BE-AC24-EE1E1F95366B}">
      <dgm:prSet/>
      <dgm:spPr/>
      <dgm:t>
        <a:bodyPr/>
        <a:lstStyle/>
        <a:p>
          <a:endParaRPr lang="fr-FR" sz="2400"/>
        </a:p>
      </dgm:t>
    </dgm:pt>
    <dgm:pt modelId="{FEE1F184-165E-4F14-9FE8-D0BBE2F639BA}" type="sibTrans" cxnId="{E51FEB58-45AF-41BE-AC24-EE1E1F95366B}">
      <dgm:prSet/>
      <dgm:spPr/>
      <dgm:t>
        <a:bodyPr/>
        <a:lstStyle/>
        <a:p>
          <a:endParaRPr lang="fr-FR" sz="2400"/>
        </a:p>
      </dgm:t>
    </dgm:pt>
    <dgm:pt modelId="{7F19FA0C-4E71-4D94-B3F5-CE7901F24C8D}">
      <dgm:prSet phldrT="[Texte]" custT="1"/>
      <dgm:spPr/>
      <dgm:t>
        <a:bodyPr/>
        <a:lstStyle/>
        <a:p>
          <a:r>
            <a:rPr lang="en-US" sz="1400" noProof="0" dirty="0"/>
            <a:t>Trip</a:t>
          </a:r>
        </a:p>
        <a:p>
          <a:r>
            <a:rPr lang="en-US" sz="1400" noProof="0" dirty="0"/>
            <a:t>Information</a:t>
          </a:r>
        </a:p>
        <a:p>
          <a:r>
            <a:rPr lang="en-US" sz="1400" noProof="0" dirty="0"/>
            <a:t>Services</a:t>
          </a:r>
        </a:p>
        <a:p>
          <a:r>
            <a:rPr lang="en-US" sz="1400" noProof="0" dirty="0"/>
            <a:t>Control</a:t>
          </a:r>
        </a:p>
      </dgm:t>
    </dgm:pt>
    <dgm:pt modelId="{D3583CB5-09F2-4C0C-A8D6-BA568A9C617B}" type="parTrans" cxnId="{2C4FCA61-001C-4157-AD72-2C2F3B98DD2D}">
      <dgm:prSet/>
      <dgm:spPr/>
      <dgm:t>
        <a:bodyPr/>
        <a:lstStyle/>
        <a:p>
          <a:endParaRPr lang="fr-FR" sz="2400"/>
        </a:p>
      </dgm:t>
    </dgm:pt>
    <dgm:pt modelId="{6B58967D-9E92-4BC1-85FB-CD80972A612B}" type="sibTrans" cxnId="{2C4FCA61-001C-4157-AD72-2C2F3B98DD2D}">
      <dgm:prSet/>
      <dgm:spPr/>
      <dgm:t>
        <a:bodyPr/>
        <a:lstStyle/>
        <a:p>
          <a:endParaRPr lang="fr-FR" sz="2400"/>
        </a:p>
      </dgm:t>
    </dgm:pt>
    <dgm:pt modelId="{8A0A169A-C2AC-41E9-85BF-F665F99DD157}" type="pres">
      <dgm:prSet presAssocID="{951EF811-6B0A-42DE-9BFA-A345972D06FD}" presName="CompostProcess" presStyleCnt="0">
        <dgm:presLayoutVars>
          <dgm:dir/>
          <dgm:resizeHandles val="exact"/>
        </dgm:presLayoutVars>
      </dgm:prSet>
      <dgm:spPr/>
    </dgm:pt>
    <dgm:pt modelId="{D15E48CE-5BBB-4438-AACC-78939C33E48B}" type="pres">
      <dgm:prSet presAssocID="{951EF811-6B0A-42DE-9BFA-A345972D06FD}" presName="arrow" presStyleLbl="bgShp" presStyleIdx="0" presStyleCnt="1" custLinFactNeighborX="589" custLinFactNeighborY="-959"/>
      <dgm:spPr/>
    </dgm:pt>
    <dgm:pt modelId="{54E67E6E-3CAA-44F6-BAE4-8628F89A3133}" type="pres">
      <dgm:prSet presAssocID="{951EF811-6B0A-42DE-9BFA-A345972D06FD}" presName="linearProcess" presStyleCnt="0"/>
      <dgm:spPr/>
    </dgm:pt>
    <dgm:pt modelId="{762280DD-14C4-4197-AC49-67F5D4A4EB73}" type="pres">
      <dgm:prSet presAssocID="{036F72FA-E9FF-4DFE-8F50-D612D1F777B2}" presName="textNode" presStyleLbl="node1" presStyleIdx="0" presStyleCnt="6" custScaleX="58782" custScaleY="63875">
        <dgm:presLayoutVars>
          <dgm:bulletEnabled val="1"/>
        </dgm:presLayoutVars>
      </dgm:prSet>
      <dgm:spPr/>
    </dgm:pt>
    <dgm:pt modelId="{6D7BBA47-902E-46B1-9BE7-2629EA023721}" type="pres">
      <dgm:prSet presAssocID="{947ACC48-006E-42CF-9403-F6414BE71671}" presName="sibTrans" presStyleCnt="0"/>
      <dgm:spPr/>
    </dgm:pt>
    <dgm:pt modelId="{70559C17-FFAF-4E96-94A5-302438EDA628}" type="pres">
      <dgm:prSet presAssocID="{09DAE9A0-50A4-402A-9BDB-2F3AAFA31ACC}" presName="textNode" presStyleLbl="node1" presStyleIdx="1" presStyleCnt="6" custScaleX="49151" custScaleY="71830">
        <dgm:presLayoutVars>
          <dgm:bulletEnabled val="1"/>
        </dgm:presLayoutVars>
      </dgm:prSet>
      <dgm:spPr/>
    </dgm:pt>
    <dgm:pt modelId="{F80173F7-8082-4A3C-ADD1-9EA71BD844D4}" type="pres">
      <dgm:prSet presAssocID="{84F710B6-A450-4CFF-A596-1B16BAC21921}" presName="sibTrans" presStyleCnt="0"/>
      <dgm:spPr/>
    </dgm:pt>
    <dgm:pt modelId="{F6D2C808-CF0B-4474-8A45-D675A00ADB25}" type="pres">
      <dgm:prSet presAssocID="{7D73B3B1-BD18-4AA3-A4EC-89F7B5529DC1}" presName="textNode" presStyleLbl="node1" presStyleIdx="2" presStyleCnt="6" custScaleX="38462" custScaleY="71830">
        <dgm:presLayoutVars>
          <dgm:bulletEnabled val="1"/>
        </dgm:presLayoutVars>
      </dgm:prSet>
      <dgm:spPr/>
    </dgm:pt>
    <dgm:pt modelId="{1CA92E80-D131-4646-A105-FA52DCBFFDD5}" type="pres">
      <dgm:prSet presAssocID="{FEE1F184-165E-4F14-9FE8-D0BBE2F639BA}" presName="sibTrans" presStyleCnt="0"/>
      <dgm:spPr/>
    </dgm:pt>
    <dgm:pt modelId="{CDF11D61-FF89-4BB1-AC2E-32747AF658A2}" type="pres">
      <dgm:prSet presAssocID="{8F6FF384-E47B-4CD7-966F-526A8E812FAB}" presName="textNode" presStyleLbl="node1" presStyleIdx="3" presStyleCnt="6" custScaleX="36904" custScaleY="71830">
        <dgm:presLayoutVars>
          <dgm:bulletEnabled val="1"/>
        </dgm:presLayoutVars>
      </dgm:prSet>
      <dgm:spPr/>
    </dgm:pt>
    <dgm:pt modelId="{0CF6CEA9-D356-46C2-90FD-731415422FC4}" type="pres">
      <dgm:prSet presAssocID="{5C708D33-AE0B-4F63-A953-B253E91D2AF4}" presName="sibTrans" presStyleCnt="0"/>
      <dgm:spPr/>
    </dgm:pt>
    <dgm:pt modelId="{F8A5CF7D-F21C-43AE-BD64-BA000467F9C4}" type="pres">
      <dgm:prSet presAssocID="{7F19FA0C-4E71-4D94-B3F5-CE7901F24C8D}" presName="textNode" presStyleLbl="node1" presStyleIdx="4" presStyleCnt="6" custScaleX="41639" custScaleY="63875">
        <dgm:presLayoutVars>
          <dgm:bulletEnabled val="1"/>
        </dgm:presLayoutVars>
      </dgm:prSet>
      <dgm:spPr/>
    </dgm:pt>
    <dgm:pt modelId="{0DD8690C-CF27-4B5B-A303-90D99E3BDC01}" type="pres">
      <dgm:prSet presAssocID="{6B58967D-9E92-4BC1-85FB-CD80972A612B}" presName="sibTrans" presStyleCnt="0"/>
      <dgm:spPr/>
    </dgm:pt>
    <dgm:pt modelId="{2D7DA7F3-D774-4714-A210-1B5AB7B002DF}" type="pres">
      <dgm:prSet presAssocID="{863B1969-1E8C-47D3-A008-8DAB7BA01A45}" presName="textNode" presStyleLbl="node1" presStyleIdx="5" presStyleCnt="6" custScaleX="49890" custScaleY="55920">
        <dgm:presLayoutVars>
          <dgm:bulletEnabled val="1"/>
        </dgm:presLayoutVars>
      </dgm:prSet>
      <dgm:spPr/>
    </dgm:pt>
  </dgm:ptLst>
  <dgm:cxnLst>
    <dgm:cxn modelId="{EB3E2308-9823-4DD3-BF47-808B35DC55F0}" type="presOf" srcId="{863B1969-1E8C-47D3-A008-8DAB7BA01A45}" destId="{2D7DA7F3-D774-4714-A210-1B5AB7B002DF}" srcOrd="0" destOrd="0" presId="urn:microsoft.com/office/officeart/2005/8/layout/hProcess9"/>
    <dgm:cxn modelId="{5A52A21F-16F5-4BA8-AAA0-90862634CD65}" type="presOf" srcId="{951EF811-6B0A-42DE-9BFA-A345972D06FD}" destId="{8A0A169A-C2AC-41E9-85BF-F665F99DD157}" srcOrd="0" destOrd="0" presId="urn:microsoft.com/office/officeart/2005/8/layout/hProcess9"/>
    <dgm:cxn modelId="{08A4582B-0DCA-43A7-9A51-0828506827A2}" type="presOf" srcId="{7D73B3B1-BD18-4AA3-A4EC-89F7B5529DC1}" destId="{F6D2C808-CF0B-4474-8A45-D675A00ADB25}" srcOrd="0" destOrd="0" presId="urn:microsoft.com/office/officeart/2005/8/layout/hProcess9"/>
    <dgm:cxn modelId="{ED69C533-FB88-4D1B-A49D-5ECB3CEB18FF}" type="presOf" srcId="{036F72FA-E9FF-4DFE-8F50-D612D1F777B2}" destId="{762280DD-14C4-4197-AC49-67F5D4A4EB73}" srcOrd="0" destOrd="0" presId="urn:microsoft.com/office/officeart/2005/8/layout/hProcess9"/>
    <dgm:cxn modelId="{7A27AF40-D14E-44ED-8C73-BEB09CECE58C}" srcId="{951EF811-6B0A-42DE-9BFA-A345972D06FD}" destId="{09DAE9A0-50A4-402A-9BDB-2F3AAFA31ACC}" srcOrd="1" destOrd="0" parTransId="{8B8F872E-D423-428F-B75E-5EFBB24BFACD}" sibTransId="{84F710B6-A450-4CFF-A596-1B16BAC21921}"/>
    <dgm:cxn modelId="{2C4FCA61-001C-4157-AD72-2C2F3B98DD2D}" srcId="{951EF811-6B0A-42DE-9BFA-A345972D06FD}" destId="{7F19FA0C-4E71-4D94-B3F5-CE7901F24C8D}" srcOrd="4" destOrd="0" parTransId="{D3583CB5-09F2-4C0C-A8D6-BA568A9C617B}" sibTransId="{6B58967D-9E92-4BC1-85FB-CD80972A612B}"/>
    <dgm:cxn modelId="{ACFB104A-4F3A-4462-9DD6-6FDBA1DFC92B}" srcId="{951EF811-6B0A-42DE-9BFA-A345972D06FD}" destId="{8F6FF384-E47B-4CD7-966F-526A8E812FAB}" srcOrd="3" destOrd="0" parTransId="{F3E0D9C7-89A6-429F-B553-A58062F5EE92}" sibTransId="{5C708D33-AE0B-4F63-A953-B253E91D2AF4}"/>
    <dgm:cxn modelId="{E51FEB58-45AF-41BE-AC24-EE1E1F95366B}" srcId="{951EF811-6B0A-42DE-9BFA-A345972D06FD}" destId="{7D73B3B1-BD18-4AA3-A4EC-89F7B5529DC1}" srcOrd="2" destOrd="0" parTransId="{314EF8AA-4EAA-4FE2-919B-EDA71628A39B}" sibTransId="{FEE1F184-165E-4F14-9FE8-D0BBE2F639BA}"/>
    <dgm:cxn modelId="{E0BE607F-9585-4E8A-BB1C-F11BE59E8886}" srcId="{951EF811-6B0A-42DE-9BFA-A345972D06FD}" destId="{036F72FA-E9FF-4DFE-8F50-D612D1F777B2}" srcOrd="0" destOrd="0" parTransId="{025B159B-0D51-4419-B664-D732A9758E24}" sibTransId="{947ACC48-006E-42CF-9403-F6414BE71671}"/>
    <dgm:cxn modelId="{219FAC85-B5BB-4DBB-A69A-802E838945AD}" type="presOf" srcId="{09DAE9A0-50A4-402A-9BDB-2F3AAFA31ACC}" destId="{70559C17-FFAF-4E96-94A5-302438EDA628}" srcOrd="0" destOrd="0" presId="urn:microsoft.com/office/officeart/2005/8/layout/hProcess9"/>
    <dgm:cxn modelId="{288912A4-6757-47F3-9A83-A057198DE048}" srcId="{951EF811-6B0A-42DE-9BFA-A345972D06FD}" destId="{863B1969-1E8C-47D3-A008-8DAB7BA01A45}" srcOrd="5" destOrd="0" parTransId="{CAB05B37-525D-4963-9529-C352E682A0EA}" sibTransId="{F59F87B2-F4B3-47C1-973D-84C478F40736}"/>
    <dgm:cxn modelId="{01B6D0B6-C0BE-4B8D-BEC5-65AD64F501DB}" type="presOf" srcId="{7F19FA0C-4E71-4D94-B3F5-CE7901F24C8D}" destId="{F8A5CF7D-F21C-43AE-BD64-BA000467F9C4}" srcOrd="0" destOrd="0" presId="urn:microsoft.com/office/officeart/2005/8/layout/hProcess9"/>
    <dgm:cxn modelId="{CEC861E6-FE37-43B9-8976-B5D1CB89FA74}" type="presOf" srcId="{8F6FF384-E47B-4CD7-966F-526A8E812FAB}" destId="{CDF11D61-FF89-4BB1-AC2E-32747AF658A2}" srcOrd="0" destOrd="0" presId="urn:microsoft.com/office/officeart/2005/8/layout/hProcess9"/>
    <dgm:cxn modelId="{ECC7387C-363A-406F-A969-80E6C9A53289}" type="presParOf" srcId="{8A0A169A-C2AC-41E9-85BF-F665F99DD157}" destId="{D15E48CE-5BBB-4438-AACC-78939C33E48B}" srcOrd="0" destOrd="0" presId="urn:microsoft.com/office/officeart/2005/8/layout/hProcess9"/>
    <dgm:cxn modelId="{B8C4BD20-89CE-4264-82F9-AD70778A4B47}" type="presParOf" srcId="{8A0A169A-C2AC-41E9-85BF-F665F99DD157}" destId="{54E67E6E-3CAA-44F6-BAE4-8628F89A3133}" srcOrd="1" destOrd="0" presId="urn:microsoft.com/office/officeart/2005/8/layout/hProcess9"/>
    <dgm:cxn modelId="{57BE2EFD-AB64-44D1-A1CA-D59EEA4CF95A}" type="presParOf" srcId="{54E67E6E-3CAA-44F6-BAE4-8628F89A3133}" destId="{762280DD-14C4-4197-AC49-67F5D4A4EB73}" srcOrd="0" destOrd="0" presId="urn:microsoft.com/office/officeart/2005/8/layout/hProcess9"/>
    <dgm:cxn modelId="{BAB4ED3A-8DD4-4145-93A8-83FDB45D1E70}" type="presParOf" srcId="{54E67E6E-3CAA-44F6-BAE4-8628F89A3133}" destId="{6D7BBA47-902E-46B1-9BE7-2629EA023721}" srcOrd="1" destOrd="0" presId="urn:microsoft.com/office/officeart/2005/8/layout/hProcess9"/>
    <dgm:cxn modelId="{3432896E-8C38-450E-A074-1D49C1285069}" type="presParOf" srcId="{54E67E6E-3CAA-44F6-BAE4-8628F89A3133}" destId="{70559C17-FFAF-4E96-94A5-302438EDA628}" srcOrd="2" destOrd="0" presId="urn:microsoft.com/office/officeart/2005/8/layout/hProcess9"/>
    <dgm:cxn modelId="{3B7275B7-041E-4077-B8F8-09FE6361C834}" type="presParOf" srcId="{54E67E6E-3CAA-44F6-BAE4-8628F89A3133}" destId="{F80173F7-8082-4A3C-ADD1-9EA71BD844D4}" srcOrd="3" destOrd="0" presId="urn:microsoft.com/office/officeart/2005/8/layout/hProcess9"/>
    <dgm:cxn modelId="{3A98EB29-D3F7-4F7B-AEBC-D3C8F146CC8B}" type="presParOf" srcId="{54E67E6E-3CAA-44F6-BAE4-8628F89A3133}" destId="{F6D2C808-CF0B-4474-8A45-D675A00ADB25}" srcOrd="4" destOrd="0" presId="urn:microsoft.com/office/officeart/2005/8/layout/hProcess9"/>
    <dgm:cxn modelId="{6C4A3D3A-B514-4D9B-81EE-A97614D27132}" type="presParOf" srcId="{54E67E6E-3CAA-44F6-BAE4-8628F89A3133}" destId="{1CA92E80-D131-4646-A105-FA52DCBFFDD5}" srcOrd="5" destOrd="0" presId="urn:microsoft.com/office/officeart/2005/8/layout/hProcess9"/>
    <dgm:cxn modelId="{D583E443-004E-4EDC-9E3B-0E578369D6DF}" type="presParOf" srcId="{54E67E6E-3CAA-44F6-BAE4-8628F89A3133}" destId="{CDF11D61-FF89-4BB1-AC2E-32747AF658A2}" srcOrd="6" destOrd="0" presId="urn:microsoft.com/office/officeart/2005/8/layout/hProcess9"/>
    <dgm:cxn modelId="{182E6B12-61DD-4F7F-9797-DF82268EA901}" type="presParOf" srcId="{54E67E6E-3CAA-44F6-BAE4-8628F89A3133}" destId="{0CF6CEA9-D356-46C2-90FD-731415422FC4}" srcOrd="7" destOrd="0" presId="urn:microsoft.com/office/officeart/2005/8/layout/hProcess9"/>
    <dgm:cxn modelId="{01791FDE-F585-4332-A46A-CA004188E356}" type="presParOf" srcId="{54E67E6E-3CAA-44F6-BAE4-8628F89A3133}" destId="{F8A5CF7D-F21C-43AE-BD64-BA000467F9C4}" srcOrd="8" destOrd="0" presId="urn:microsoft.com/office/officeart/2005/8/layout/hProcess9"/>
    <dgm:cxn modelId="{21F060AB-C1A8-4E34-B62F-48837D438D76}" type="presParOf" srcId="{54E67E6E-3CAA-44F6-BAE4-8628F89A3133}" destId="{0DD8690C-CF27-4B5B-A303-90D99E3BDC01}" srcOrd="9" destOrd="0" presId="urn:microsoft.com/office/officeart/2005/8/layout/hProcess9"/>
    <dgm:cxn modelId="{CB2C2502-AF70-4030-A6B6-F79BCE5CFF43}" type="presParOf" srcId="{54E67E6E-3CAA-44F6-BAE4-8628F89A3133}" destId="{2D7DA7F3-D774-4714-A210-1B5AB7B002D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EF811-6B0A-42DE-9BFA-A345972D06F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6F72FA-E9FF-4DFE-8F50-D612D1F777B2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noProof="0" dirty="0"/>
            <a:t>Elaboration of time table  by each RU  (production commercial data) in MERITS format </a:t>
          </a:r>
        </a:p>
      </dgm:t>
    </dgm:pt>
    <dgm:pt modelId="{025B159B-0D51-4419-B664-D732A9758E24}" type="parTrans" cxnId="{E0BE607F-9585-4E8A-BB1C-F11BE59E8886}">
      <dgm:prSet/>
      <dgm:spPr/>
      <dgm:t>
        <a:bodyPr/>
        <a:lstStyle/>
        <a:p>
          <a:endParaRPr lang="fr-FR" sz="2000"/>
        </a:p>
      </dgm:t>
    </dgm:pt>
    <dgm:pt modelId="{947ACC48-006E-42CF-9403-F6414BE71671}" type="sibTrans" cxnId="{E0BE607F-9585-4E8A-BB1C-F11BE59E8886}">
      <dgm:prSet/>
      <dgm:spPr/>
      <dgm:t>
        <a:bodyPr/>
        <a:lstStyle/>
        <a:p>
          <a:endParaRPr lang="fr-FR" sz="2000"/>
        </a:p>
      </dgm:t>
    </dgm:pt>
    <dgm:pt modelId="{09DAE9A0-50A4-402A-9BDB-2F3AAFA31ACC}">
      <dgm:prSet phldrT="[Texte]" custT="1"/>
      <dgm:spPr/>
      <dgm:t>
        <a:bodyPr/>
        <a:lstStyle/>
        <a:p>
          <a:r>
            <a:rPr lang="en-US" sz="1400" noProof="0" dirty="0"/>
            <a:t>Validation and integration in MERITS  tool</a:t>
          </a:r>
        </a:p>
      </dgm:t>
    </dgm:pt>
    <dgm:pt modelId="{8B8F872E-D423-428F-B75E-5EFBB24BFACD}" type="parTrans" cxnId="{7A27AF40-D14E-44ED-8C73-BEB09CECE58C}">
      <dgm:prSet/>
      <dgm:spPr/>
      <dgm:t>
        <a:bodyPr/>
        <a:lstStyle/>
        <a:p>
          <a:endParaRPr lang="fr-FR" sz="2000"/>
        </a:p>
      </dgm:t>
    </dgm:pt>
    <dgm:pt modelId="{84F710B6-A450-4CFF-A596-1B16BAC21921}" type="sibTrans" cxnId="{7A27AF40-D14E-44ED-8C73-BEB09CECE58C}">
      <dgm:prSet/>
      <dgm:spPr/>
      <dgm:t>
        <a:bodyPr/>
        <a:lstStyle/>
        <a:p>
          <a:endParaRPr lang="fr-FR" sz="2000"/>
        </a:p>
      </dgm:t>
    </dgm:pt>
    <dgm:pt modelId="{8F6FF384-E47B-4CD7-966F-526A8E812FAB}">
      <dgm:prSet phldrT="[Texte]" custT="1"/>
      <dgm:spPr/>
      <dgm:t>
        <a:bodyPr/>
        <a:lstStyle/>
        <a:p>
          <a:r>
            <a:rPr lang="en-US" sz="1400" noProof="0" dirty="0"/>
            <a:t>Data redistribution to the RUs,  member of MERITS</a:t>
          </a:r>
        </a:p>
      </dgm:t>
    </dgm:pt>
    <dgm:pt modelId="{F3E0D9C7-89A6-429F-B553-A58062F5EE92}" type="parTrans" cxnId="{ACFB104A-4F3A-4462-9DD6-6FDBA1DFC92B}">
      <dgm:prSet/>
      <dgm:spPr/>
      <dgm:t>
        <a:bodyPr/>
        <a:lstStyle/>
        <a:p>
          <a:endParaRPr lang="fr-FR" sz="2000"/>
        </a:p>
      </dgm:t>
    </dgm:pt>
    <dgm:pt modelId="{5C708D33-AE0B-4F63-A953-B253E91D2AF4}" type="sibTrans" cxnId="{ACFB104A-4F3A-4462-9DD6-6FDBA1DFC92B}">
      <dgm:prSet/>
      <dgm:spPr/>
      <dgm:t>
        <a:bodyPr/>
        <a:lstStyle/>
        <a:p>
          <a:endParaRPr lang="fr-FR" sz="2000"/>
        </a:p>
      </dgm:t>
    </dgm:pt>
    <dgm:pt modelId="{863B1969-1E8C-47D3-A008-8DAB7BA01A45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noProof="0" dirty="0"/>
            <a:t>Timetable  Data operated in railways IT systems and web sites for reservation, information, journey planning,  mobile apps …</a:t>
          </a:r>
        </a:p>
      </dgm:t>
    </dgm:pt>
    <dgm:pt modelId="{CAB05B37-525D-4963-9529-C352E682A0EA}" type="parTrans" cxnId="{288912A4-6757-47F3-9A83-A057198DE048}">
      <dgm:prSet/>
      <dgm:spPr/>
      <dgm:t>
        <a:bodyPr/>
        <a:lstStyle/>
        <a:p>
          <a:endParaRPr lang="fr-FR" sz="2000"/>
        </a:p>
      </dgm:t>
    </dgm:pt>
    <dgm:pt modelId="{F59F87B2-F4B3-47C1-973D-84C478F40736}" type="sibTrans" cxnId="{288912A4-6757-47F3-9A83-A057198DE048}">
      <dgm:prSet/>
      <dgm:spPr/>
      <dgm:t>
        <a:bodyPr/>
        <a:lstStyle/>
        <a:p>
          <a:endParaRPr lang="fr-FR" sz="2000"/>
        </a:p>
      </dgm:t>
    </dgm:pt>
    <dgm:pt modelId="{7D73B3B1-BD18-4AA3-A4EC-89F7B5529DC1}">
      <dgm:prSet phldrT="[Texte]" custT="1"/>
      <dgm:spPr/>
      <dgm:t>
        <a:bodyPr/>
        <a:lstStyle/>
        <a:p>
          <a:r>
            <a:rPr lang="en-US" sz="1400" noProof="0" dirty="0"/>
            <a:t>Integration  of the MERITS consolidated package with the set of members data deliveries</a:t>
          </a:r>
        </a:p>
      </dgm:t>
    </dgm:pt>
    <dgm:pt modelId="{314EF8AA-4EAA-4FE2-919B-EDA71628A39B}" type="parTrans" cxnId="{E51FEB58-45AF-41BE-AC24-EE1E1F95366B}">
      <dgm:prSet/>
      <dgm:spPr/>
      <dgm:t>
        <a:bodyPr/>
        <a:lstStyle/>
        <a:p>
          <a:endParaRPr lang="fr-FR" sz="2000"/>
        </a:p>
      </dgm:t>
    </dgm:pt>
    <dgm:pt modelId="{FEE1F184-165E-4F14-9FE8-D0BBE2F639BA}" type="sibTrans" cxnId="{E51FEB58-45AF-41BE-AC24-EE1E1F95366B}">
      <dgm:prSet/>
      <dgm:spPr/>
      <dgm:t>
        <a:bodyPr/>
        <a:lstStyle/>
        <a:p>
          <a:endParaRPr lang="fr-FR" sz="2000"/>
        </a:p>
      </dgm:t>
    </dgm:pt>
    <dgm:pt modelId="{7F19FA0C-4E71-4D94-B3F5-CE7901F24C8D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noProof="0" dirty="0"/>
            <a:t>Preparation and optimization of the timetable data for IT operation (EVA, </a:t>
          </a:r>
          <a:r>
            <a:rPr lang="en-US" sz="1400" noProof="0" dirty="0" err="1"/>
            <a:t>Hafas</a:t>
          </a:r>
          <a:r>
            <a:rPr lang="en-US" sz="1400" noProof="0" dirty="0"/>
            <a:t>,…)</a:t>
          </a:r>
        </a:p>
      </dgm:t>
    </dgm:pt>
    <dgm:pt modelId="{D3583CB5-09F2-4C0C-A8D6-BA568A9C617B}" type="parTrans" cxnId="{2C4FCA61-001C-4157-AD72-2C2F3B98DD2D}">
      <dgm:prSet/>
      <dgm:spPr/>
      <dgm:t>
        <a:bodyPr/>
        <a:lstStyle/>
        <a:p>
          <a:endParaRPr lang="fr-FR" sz="2000"/>
        </a:p>
      </dgm:t>
    </dgm:pt>
    <dgm:pt modelId="{6B58967D-9E92-4BC1-85FB-CD80972A612B}" type="sibTrans" cxnId="{2C4FCA61-001C-4157-AD72-2C2F3B98DD2D}">
      <dgm:prSet/>
      <dgm:spPr/>
      <dgm:t>
        <a:bodyPr/>
        <a:lstStyle/>
        <a:p>
          <a:endParaRPr lang="fr-FR" sz="2000"/>
        </a:p>
      </dgm:t>
    </dgm:pt>
    <dgm:pt modelId="{8A0A169A-C2AC-41E9-85BF-F665F99DD157}" type="pres">
      <dgm:prSet presAssocID="{951EF811-6B0A-42DE-9BFA-A345972D06FD}" presName="CompostProcess" presStyleCnt="0">
        <dgm:presLayoutVars>
          <dgm:dir/>
          <dgm:resizeHandles val="exact"/>
        </dgm:presLayoutVars>
      </dgm:prSet>
      <dgm:spPr/>
    </dgm:pt>
    <dgm:pt modelId="{D15E48CE-5BBB-4438-AACC-78939C33E48B}" type="pres">
      <dgm:prSet presAssocID="{951EF811-6B0A-42DE-9BFA-A345972D06FD}" presName="arrow" presStyleLbl="bgShp" presStyleIdx="0" presStyleCnt="1" custLinFactNeighborX="-32"/>
      <dgm:spPr/>
    </dgm:pt>
    <dgm:pt modelId="{54E67E6E-3CAA-44F6-BAE4-8628F89A3133}" type="pres">
      <dgm:prSet presAssocID="{951EF811-6B0A-42DE-9BFA-A345972D06FD}" presName="linearProcess" presStyleCnt="0"/>
      <dgm:spPr/>
    </dgm:pt>
    <dgm:pt modelId="{762280DD-14C4-4197-AC49-67F5D4A4EB73}" type="pres">
      <dgm:prSet presAssocID="{036F72FA-E9FF-4DFE-8F50-D612D1F777B2}" presName="textNode" presStyleLbl="node1" presStyleIdx="0" presStyleCnt="6" custScaleX="109409" custScaleY="111606" custLinFactNeighborX="-3434">
        <dgm:presLayoutVars>
          <dgm:bulletEnabled val="1"/>
        </dgm:presLayoutVars>
      </dgm:prSet>
      <dgm:spPr/>
    </dgm:pt>
    <dgm:pt modelId="{6D7BBA47-902E-46B1-9BE7-2629EA023721}" type="pres">
      <dgm:prSet presAssocID="{947ACC48-006E-42CF-9403-F6414BE71671}" presName="sibTrans" presStyleCnt="0"/>
      <dgm:spPr/>
    </dgm:pt>
    <dgm:pt modelId="{70559C17-FFAF-4E96-94A5-302438EDA628}" type="pres">
      <dgm:prSet presAssocID="{09DAE9A0-50A4-402A-9BDB-2F3AAFA31ACC}" presName="textNode" presStyleLbl="node1" presStyleIdx="1" presStyleCnt="6" custLinFactNeighborX="-3434">
        <dgm:presLayoutVars>
          <dgm:bulletEnabled val="1"/>
        </dgm:presLayoutVars>
      </dgm:prSet>
      <dgm:spPr/>
    </dgm:pt>
    <dgm:pt modelId="{F80173F7-8082-4A3C-ADD1-9EA71BD844D4}" type="pres">
      <dgm:prSet presAssocID="{84F710B6-A450-4CFF-A596-1B16BAC21921}" presName="sibTrans" presStyleCnt="0"/>
      <dgm:spPr/>
    </dgm:pt>
    <dgm:pt modelId="{F6D2C808-CF0B-4474-8A45-D675A00ADB25}" type="pres">
      <dgm:prSet presAssocID="{7D73B3B1-BD18-4AA3-A4EC-89F7B5529DC1}" presName="textNode" presStyleLbl="node1" presStyleIdx="2" presStyleCnt="6" custScaleX="122856" custLinFactNeighborX="-3434">
        <dgm:presLayoutVars>
          <dgm:bulletEnabled val="1"/>
        </dgm:presLayoutVars>
      </dgm:prSet>
      <dgm:spPr/>
    </dgm:pt>
    <dgm:pt modelId="{1CA92E80-D131-4646-A105-FA52DCBFFDD5}" type="pres">
      <dgm:prSet presAssocID="{FEE1F184-165E-4F14-9FE8-D0BBE2F639BA}" presName="sibTrans" presStyleCnt="0"/>
      <dgm:spPr/>
    </dgm:pt>
    <dgm:pt modelId="{CDF11D61-FF89-4BB1-AC2E-32747AF658A2}" type="pres">
      <dgm:prSet presAssocID="{8F6FF384-E47B-4CD7-966F-526A8E812FAB}" presName="textNode" presStyleLbl="node1" presStyleIdx="3" presStyleCnt="6" custScaleX="117553" custLinFactNeighborX="-3434">
        <dgm:presLayoutVars>
          <dgm:bulletEnabled val="1"/>
        </dgm:presLayoutVars>
      </dgm:prSet>
      <dgm:spPr/>
    </dgm:pt>
    <dgm:pt modelId="{0CF6CEA9-D356-46C2-90FD-731415422FC4}" type="pres">
      <dgm:prSet presAssocID="{5C708D33-AE0B-4F63-A953-B253E91D2AF4}" presName="sibTrans" presStyleCnt="0"/>
      <dgm:spPr/>
    </dgm:pt>
    <dgm:pt modelId="{F8A5CF7D-F21C-43AE-BD64-BA000467F9C4}" type="pres">
      <dgm:prSet presAssocID="{7F19FA0C-4E71-4D94-B3F5-CE7901F24C8D}" presName="textNode" presStyleLbl="node1" presStyleIdx="4" presStyleCnt="6" custScaleX="113659" custLinFactNeighborX="-3434" custLinFactNeighborY="439">
        <dgm:presLayoutVars>
          <dgm:bulletEnabled val="1"/>
        </dgm:presLayoutVars>
      </dgm:prSet>
      <dgm:spPr/>
    </dgm:pt>
    <dgm:pt modelId="{0DD8690C-CF27-4B5B-A303-90D99E3BDC01}" type="pres">
      <dgm:prSet presAssocID="{6B58967D-9E92-4BC1-85FB-CD80972A612B}" presName="sibTrans" presStyleCnt="0"/>
      <dgm:spPr/>
    </dgm:pt>
    <dgm:pt modelId="{2D7DA7F3-D774-4714-A210-1B5AB7B002DF}" type="pres">
      <dgm:prSet presAssocID="{863B1969-1E8C-47D3-A008-8DAB7BA01A45}" presName="textNode" presStyleLbl="node1" presStyleIdx="5" presStyleCnt="6" custScaleX="116551" custScaleY="143426">
        <dgm:presLayoutVars>
          <dgm:bulletEnabled val="1"/>
        </dgm:presLayoutVars>
      </dgm:prSet>
      <dgm:spPr/>
    </dgm:pt>
  </dgm:ptLst>
  <dgm:cxnLst>
    <dgm:cxn modelId="{C71DBE07-101F-43FB-A9D9-4BA9779D0917}" type="presOf" srcId="{863B1969-1E8C-47D3-A008-8DAB7BA01A45}" destId="{2D7DA7F3-D774-4714-A210-1B5AB7B002DF}" srcOrd="0" destOrd="0" presId="urn:microsoft.com/office/officeart/2005/8/layout/hProcess9"/>
    <dgm:cxn modelId="{6F628E0F-0847-4484-8182-AADA31026ED8}" type="presOf" srcId="{7D73B3B1-BD18-4AA3-A4EC-89F7B5529DC1}" destId="{F6D2C808-CF0B-4474-8A45-D675A00ADB25}" srcOrd="0" destOrd="0" presId="urn:microsoft.com/office/officeart/2005/8/layout/hProcess9"/>
    <dgm:cxn modelId="{7A27AF40-D14E-44ED-8C73-BEB09CECE58C}" srcId="{951EF811-6B0A-42DE-9BFA-A345972D06FD}" destId="{09DAE9A0-50A4-402A-9BDB-2F3AAFA31ACC}" srcOrd="1" destOrd="0" parTransId="{8B8F872E-D423-428F-B75E-5EFBB24BFACD}" sibTransId="{84F710B6-A450-4CFF-A596-1B16BAC21921}"/>
    <dgm:cxn modelId="{FBCF3141-A675-4D04-B424-DD24A8CB9173}" type="presOf" srcId="{8F6FF384-E47B-4CD7-966F-526A8E812FAB}" destId="{CDF11D61-FF89-4BB1-AC2E-32747AF658A2}" srcOrd="0" destOrd="0" presId="urn:microsoft.com/office/officeart/2005/8/layout/hProcess9"/>
    <dgm:cxn modelId="{2C4FCA61-001C-4157-AD72-2C2F3B98DD2D}" srcId="{951EF811-6B0A-42DE-9BFA-A345972D06FD}" destId="{7F19FA0C-4E71-4D94-B3F5-CE7901F24C8D}" srcOrd="4" destOrd="0" parTransId="{D3583CB5-09F2-4C0C-A8D6-BA568A9C617B}" sibTransId="{6B58967D-9E92-4BC1-85FB-CD80972A612B}"/>
    <dgm:cxn modelId="{ACFB104A-4F3A-4462-9DD6-6FDBA1DFC92B}" srcId="{951EF811-6B0A-42DE-9BFA-A345972D06FD}" destId="{8F6FF384-E47B-4CD7-966F-526A8E812FAB}" srcOrd="3" destOrd="0" parTransId="{F3E0D9C7-89A6-429F-B553-A58062F5EE92}" sibTransId="{5C708D33-AE0B-4F63-A953-B253E91D2AF4}"/>
    <dgm:cxn modelId="{E51FEB58-45AF-41BE-AC24-EE1E1F95366B}" srcId="{951EF811-6B0A-42DE-9BFA-A345972D06FD}" destId="{7D73B3B1-BD18-4AA3-A4EC-89F7B5529DC1}" srcOrd="2" destOrd="0" parTransId="{314EF8AA-4EAA-4FE2-919B-EDA71628A39B}" sibTransId="{FEE1F184-165E-4F14-9FE8-D0BBE2F639BA}"/>
    <dgm:cxn modelId="{E0BE607F-9585-4E8A-BB1C-F11BE59E8886}" srcId="{951EF811-6B0A-42DE-9BFA-A345972D06FD}" destId="{036F72FA-E9FF-4DFE-8F50-D612D1F777B2}" srcOrd="0" destOrd="0" parTransId="{025B159B-0D51-4419-B664-D732A9758E24}" sibTransId="{947ACC48-006E-42CF-9403-F6414BE71671}"/>
    <dgm:cxn modelId="{E8DF0C82-7398-49AD-912F-4991AC8AC549}" type="presOf" srcId="{951EF811-6B0A-42DE-9BFA-A345972D06FD}" destId="{8A0A169A-C2AC-41E9-85BF-F665F99DD157}" srcOrd="0" destOrd="0" presId="urn:microsoft.com/office/officeart/2005/8/layout/hProcess9"/>
    <dgm:cxn modelId="{26710C87-A03C-4CD7-B899-0CB42111CF02}" type="presOf" srcId="{7F19FA0C-4E71-4D94-B3F5-CE7901F24C8D}" destId="{F8A5CF7D-F21C-43AE-BD64-BA000467F9C4}" srcOrd="0" destOrd="0" presId="urn:microsoft.com/office/officeart/2005/8/layout/hProcess9"/>
    <dgm:cxn modelId="{288912A4-6757-47F3-9A83-A057198DE048}" srcId="{951EF811-6B0A-42DE-9BFA-A345972D06FD}" destId="{863B1969-1E8C-47D3-A008-8DAB7BA01A45}" srcOrd="5" destOrd="0" parTransId="{CAB05B37-525D-4963-9529-C352E682A0EA}" sibTransId="{F59F87B2-F4B3-47C1-973D-84C478F40736}"/>
    <dgm:cxn modelId="{191C54AD-719C-4788-BEC6-F8B09827FAC0}" type="presOf" srcId="{036F72FA-E9FF-4DFE-8F50-D612D1F777B2}" destId="{762280DD-14C4-4197-AC49-67F5D4A4EB73}" srcOrd="0" destOrd="0" presId="urn:microsoft.com/office/officeart/2005/8/layout/hProcess9"/>
    <dgm:cxn modelId="{99182BD5-D02A-49CE-9BFB-68A9DEDDFCCC}" type="presOf" srcId="{09DAE9A0-50A4-402A-9BDB-2F3AAFA31ACC}" destId="{70559C17-FFAF-4E96-94A5-302438EDA628}" srcOrd="0" destOrd="0" presId="urn:microsoft.com/office/officeart/2005/8/layout/hProcess9"/>
    <dgm:cxn modelId="{9A8C4AB8-37C7-4993-90B8-6A16E3888AE5}" type="presParOf" srcId="{8A0A169A-C2AC-41E9-85BF-F665F99DD157}" destId="{D15E48CE-5BBB-4438-AACC-78939C33E48B}" srcOrd="0" destOrd="0" presId="urn:microsoft.com/office/officeart/2005/8/layout/hProcess9"/>
    <dgm:cxn modelId="{E6EF2829-4FD2-4654-894D-608601C50307}" type="presParOf" srcId="{8A0A169A-C2AC-41E9-85BF-F665F99DD157}" destId="{54E67E6E-3CAA-44F6-BAE4-8628F89A3133}" srcOrd="1" destOrd="0" presId="urn:microsoft.com/office/officeart/2005/8/layout/hProcess9"/>
    <dgm:cxn modelId="{E9F30943-4857-4FEA-9D64-F2968E14DA4F}" type="presParOf" srcId="{54E67E6E-3CAA-44F6-BAE4-8628F89A3133}" destId="{762280DD-14C4-4197-AC49-67F5D4A4EB73}" srcOrd="0" destOrd="0" presId="urn:microsoft.com/office/officeart/2005/8/layout/hProcess9"/>
    <dgm:cxn modelId="{0F375939-59B5-49BF-B411-3B09268CC6CF}" type="presParOf" srcId="{54E67E6E-3CAA-44F6-BAE4-8628F89A3133}" destId="{6D7BBA47-902E-46B1-9BE7-2629EA023721}" srcOrd="1" destOrd="0" presId="urn:microsoft.com/office/officeart/2005/8/layout/hProcess9"/>
    <dgm:cxn modelId="{2172C93F-2E3E-4A8B-B2A8-9F5B67AB6E26}" type="presParOf" srcId="{54E67E6E-3CAA-44F6-BAE4-8628F89A3133}" destId="{70559C17-FFAF-4E96-94A5-302438EDA628}" srcOrd="2" destOrd="0" presId="urn:microsoft.com/office/officeart/2005/8/layout/hProcess9"/>
    <dgm:cxn modelId="{9E98BDE7-5B8C-4AA5-A99F-671D61AEDA51}" type="presParOf" srcId="{54E67E6E-3CAA-44F6-BAE4-8628F89A3133}" destId="{F80173F7-8082-4A3C-ADD1-9EA71BD844D4}" srcOrd="3" destOrd="0" presId="urn:microsoft.com/office/officeart/2005/8/layout/hProcess9"/>
    <dgm:cxn modelId="{4A448DAB-D429-4537-AD30-724839195DC7}" type="presParOf" srcId="{54E67E6E-3CAA-44F6-BAE4-8628F89A3133}" destId="{F6D2C808-CF0B-4474-8A45-D675A00ADB25}" srcOrd="4" destOrd="0" presId="urn:microsoft.com/office/officeart/2005/8/layout/hProcess9"/>
    <dgm:cxn modelId="{0FA5E684-978E-4554-BC79-4C87E65B0F8C}" type="presParOf" srcId="{54E67E6E-3CAA-44F6-BAE4-8628F89A3133}" destId="{1CA92E80-D131-4646-A105-FA52DCBFFDD5}" srcOrd="5" destOrd="0" presId="urn:microsoft.com/office/officeart/2005/8/layout/hProcess9"/>
    <dgm:cxn modelId="{035DD59A-B149-4054-A61C-D7EE1FA7EEFC}" type="presParOf" srcId="{54E67E6E-3CAA-44F6-BAE4-8628F89A3133}" destId="{CDF11D61-FF89-4BB1-AC2E-32747AF658A2}" srcOrd="6" destOrd="0" presId="urn:microsoft.com/office/officeart/2005/8/layout/hProcess9"/>
    <dgm:cxn modelId="{695413B6-63C4-4224-B05A-B6AD8E2ECE38}" type="presParOf" srcId="{54E67E6E-3CAA-44F6-BAE4-8628F89A3133}" destId="{0CF6CEA9-D356-46C2-90FD-731415422FC4}" srcOrd="7" destOrd="0" presId="urn:microsoft.com/office/officeart/2005/8/layout/hProcess9"/>
    <dgm:cxn modelId="{E3D6EA5F-E937-4B28-870A-08EB63D986CB}" type="presParOf" srcId="{54E67E6E-3CAA-44F6-BAE4-8628F89A3133}" destId="{F8A5CF7D-F21C-43AE-BD64-BA000467F9C4}" srcOrd="8" destOrd="0" presId="urn:microsoft.com/office/officeart/2005/8/layout/hProcess9"/>
    <dgm:cxn modelId="{A195ECE4-BA38-4FCC-AE2C-83B16EF95289}" type="presParOf" srcId="{54E67E6E-3CAA-44F6-BAE4-8628F89A3133}" destId="{0DD8690C-CF27-4B5B-A303-90D99E3BDC01}" srcOrd="9" destOrd="0" presId="urn:microsoft.com/office/officeart/2005/8/layout/hProcess9"/>
    <dgm:cxn modelId="{C9E026FD-DE58-4B15-90A5-8565DD2015E8}" type="presParOf" srcId="{54E67E6E-3CAA-44F6-BAE4-8628F89A3133}" destId="{2D7DA7F3-D774-4714-A210-1B5AB7B002D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48CE-5BBB-4438-AACC-78939C33E48B}">
      <dsp:nvSpPr>
        <dsp:cNvPr id="0" name=""/>
        <dsp:cNvSpPr/>
      </dsp:nvSpPr>
      <dsp:spPr>
        <a:xfrm>
          <a:off x="731579" y="0"/>
          <a:ext cx="7772400" cy="49294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280DD-14C4-4197-AC49-67F5D4A4EB73}">
      <dsp:nvSpPr>
        <dsp:cNvPr id="0" name=""/>
        <dsp:cNvSpPr/>
      </dsp:nvSpPr>
      <dsp:spPr>
        <a:xfrm>
          <a:off x="1117" y="1834973"/>
          <a:ext cx="1716821" cy="1259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Consultation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Timetable Information</a:t>
          </a:r>
        </a:p>
      </dsp:txBody>
      <dsp:txXfrm>
        <a:off x="62599" y="1896455"/>
        <a:ext cx="1593857" cy="1136500"/>
      </dsp:txXfrm>
    </dsp:sp>
    <dsp:sp modelId="{70559C17-FFAF-4E96-94A5-302438EDA628}">
      <dsp:nvSpPr>
        <dsp:cNvPr id="0" name=""/>
        <dsp:cNvSpPr/>
      </dsp:nvSpPr>
      <dsp:spPr>
        <a:xfrm>
          <a:off x="1940934" y="1756546"/>
          <a:ext cx="1435532" cy="1416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Consultation of Pricing and Tariffs</a:t>
          </a:r>
        </a:p>
      </dsp:txBody>
      <dsp:txXfrm>
        <a:off x="2010073" y="1825685"/>
        <a:ext cx="1297254" cy="1278040"/>
      </dsp:txXfrm>
    </dsp:sp>
    <dsp:sp modelId="{F6D2C808-CF0B-4474-8A45-D675A00ADB25}">
      <dsp:nvSpPr>
        <dsp:cNvPr id="0" name=""/>
        <dsp:cNvSpPr/>
      </dsp:nvSpPr>
      <dsp:spPr>
        <a:xfrm>
          <a:off x="3599462" y="1756546"/>
          <a:ext cx="1123343" cy="1416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Booking and Availability</a:t>
          </a:r>
        </a:p>
      </dsp:txBody>
      <dsp:txXfrm>
        <a:off x="3654299" y="1811383"/>
        <a:ext cx="1013669" cy="1306644"/>
      </dsp:txXfrm>
    </dsp:sp>
    <dsp:sp modelId="{CDF11D61-FF89-4BB1-AC2E-32747AF658A2}">
      <dsp:nvSpPr>
        <dsp:cNvPr id="0" name=""/>
        <dsp:cNvSpPr/>
      </dsp:nvSpPr>
      <dsp:spPr>
        <a:xfrm>
          <a:off x="4945802" y="1756546"/>
          <a:ext cx="1077839" cy="1416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Ticketing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(Home Print, Mobile, ATB)</a:t>
          </a:r>
        </a:p>
      </dsp:txBody>
      <dsp:txXfrm>
        <a:off x="4998418" y="1809162"/>
        <a:ext cx="972607" cy="1311086"/>
      </dsp:txXfrm>
    </dsp:sp>
    <dsp:sp modelId="{F8A5CF7D-F21C-43AE-BD64-BA000467F9C4}">
      <dsp:nvSpPr>
        <dsp:cNvPr id="0" name=""/>
        <dsp:cNvSpPr/>
      </dsp:nvSpPr>
      <dsp:spPr>
        <a:xfrm>
          <a:off x="6246637" y="1834973"/>
          <a:ext cx="1216133" cy="1259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Trip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Information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Services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Control</a:t>
          </a:r>
        </a:p>
      </dsp:txBody>
      <dsp:txXfrm>
        <a:off x="6306004" y="1894340"/>
        <a:ext cx="1097399" cy="1140730"/>
      </dsp:txXfrm>
    </dsp:sp>
    <dsp:sp modelId="{2D7DA7F3-D774-4714-A210-1B5AB7B002DF}">
      <dsp:nvSpPr>
        <dsp:cNvPr id="0" name=""/>
        <dsp:cNvSpPr/>
      </dsp:nvSpPr>
      <dsp:spPr>
        <a:xfrm>
          <a:off x="7685765" y="1913400"/>
          <a:ext cx="1457116" cy="1102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Post-Trip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(Compensation Refunds)</a:t>
          </a:r>
        </a:p>
      </dsp:txBody>
      <dsp:txXfrm>
        <a:off x="7739590" y="1967225"/>
        <a:ext cx="1349466" cy="99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E48CE-5BBB-4438-AACC-78939C33E48B}">
      <dsp:nvSpPr>
        <dsp:cNvPr id="0" name=""/>
        <dsp:cNvSpPr/>
      </dsp:nvSpPr>
      <dsp:spPr>
        <a:xfrm>
          <a:off x="624970" y="0"/>
          <a:ext cx="7108781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280DD-14C4-4197-AC49-67F5D4A4EB73}">
      <dsp:nvSpPr>
        <dsp:cNvPr id="0" name=""/>
        <dsp:cNvSpPr/>
      </dsp:nvSpPr>
      <dsp:spPr>
        <a:xfrm>
          <a:off x="0" y="1252732"/>
          <a:ext cx="1198279" cy="202049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Elaboration of time table  by each RU  (production commercial data) in MERITS format </a:t>
          </a:r>
        </a:p>
      </dsp:txBody>
      <dsp:txXfrm>
        <a:off x="58495" y="1311227"/>
        <a:ext cx="1081289" cy="1903508"/>
      </dsp:txXfrm>
    </dsp:sp>
    <dsp:sp modelId="{70559C17-FFAF-4E96-94A5-302438EDA628}">
      <dsp:nvSpPr>
        <dsp:cNvPr id="0" name=""/>
        <dsp:cNvSpPr/>
      </dsp:nvSpPr>
      <dsp:spPr>
        <a:xfrm>
          <a:off x="1375906" y="1357788"/>
          <a:ext cx="1095229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Validation and integration in MERITS  tool</a:t>
          </a:r>
        </a:p>
      </dsp:txBody>
      <dsp:txXfrm>
        <a:off x="1429371" y="1411253"/>
        <a:ext cx="988299" cy="1703455"/>
      </dsp:txXfrm>
    </dsp:sp>
    <dsp:sp modelId="{F6D2C808-CF0B-4474-8A45-D675A00ADB25}">
      <dsp:nvSpPr>
        <dsp:cNvPr id="0" name=""/>
        <dsp:cNvSpPr/>
      </dsp:nvSpPr>
      <dsp:spPr>
        <a:xfrm>
          <a:off x="2653674" y="1357788"/>
          <a:ext cx="134555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Integration  of the MERITS consolidated package with the set of members data deliveries</a:t>
          </a:r>
        </a:p>
      </dsp:txBody>
      <dsp:txXfrm>
        <a:off x="2719359" y="1423473"/>
        <a:ext cx="1214184" cy="1679015"/>
      </dsp:txXfrm>
    </dsp:sp>
    <dsp:sp modelId="{CDF11D61-FF89-4BB1-AC2E-32747AF658A2}">
      <dsp:nvSpPr>
        <dsp:cNvPr id="0" name=""/>
        <dsp:cNvSpPr/>
      </dsp:nvSpPr>
      <dsp:spPr>
        <a:xfrm>
          <a:off x="4181767" y="1357788"/>
          <a:ext cx="128747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Data redistribution to the RUs,  member of MERITS</a:t>
          </a:r>
        </a:p>
      </dsp:txBody>
      <dsp:txXfrm>
        <a:off x="4244616" y="1420637"/>
        <a:ext cx="1161776" cy="1684687"/>
      </dsp:txXfrm>
    </dsp:sp>
    <dsp:sp modelId="{F8A5CF7D-F21C-43AE-BD64-BA000467F9C4}">
      <dsp:nvSpPr>
        <dsp:cNvPr id="0" name=""/>
        <dsp:cNvSpPr/>
      </dsp:nvSpPr>
      <dsp:spPr>
        <a:xfrm>
          <a:off x="5651780" y="1365736"/>
          <a:ext cx="1244826" cy="181038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Preparation and optimization of the timetable data for IT operation (EVA, </a:t>
          </a:r>
          <a:r>
            <a:rPr lang="en-US" sz="1400" kern="1200" noProof="0" dirty="0" err="1"/>
            <a:t>Hafas</a:t>
          </a:r>
          <a:r>
            <a:rPr lang="en-US" sz="1400" kern="1200" noProof="0" dirty="0"/>
            <a:t>,…)</a:t>
          </a:r>
        </a:p>
      </dsp:txBody>
      <dsp:txXfrm>
        <a:off x="5712547" y="1426503"/>
        <a:ext cx="1123292" cy="1688851"/>
      </dsp:txXfrm>
    </dsp:sp>
    <dsp:sp modelId="{2D7DA7F3-D774-4714-A210-1B5AB7B002DF}">
      <dsp:nvSpPr>
        <dsp:cNvPr id="0" name=""/>
        <dsp:cNvSpPr/>
      </dsp:nvSpPr>
      <dsp:spPr>
        <a:xfrm>
          <a:off x="7085413" y="964699"/>
          <a:ext cx="1276500" cy="259656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Timetable  Data operated in railways IT systems and web sites for reservation, information, journey planning,  mobile apps …</a:t>
          </a:r>
        </a:p>
      </dsp:txBody>
      <dsp:txXfrm>
        <a:off x="7147727" y="1027013"/>
        <a:ext cx="1151872" cy="247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11E5FE-8D6E-435F-A2EE-9FF850A9D6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80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8E6A94-E6F9-4C2A-BBA2-835A3E3F88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20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en-US" dirty="0"/>
              <a:t>Customer </a:t>
            </a:r>
            <a:r>
              <a:rPr lang="fr-FR" altLang="en-US" dirty="0" err="1"/>
              <a:t>consults</a:t>
            </a:r>
            <a:r>
              <a:rPr lang="fr-FR" altLang="en-US" dirty="0"/>
              <a:t> the </a:t>
            </a:r>
            <a:r>
              <a:rPr lang="fr-FR" altLang="en-US" dirty="0" err="1"/>
              <a:t>timetable</a:t>
            </a:r>
            <a:r>
              <a:rPr lang="fr-FR" altLang="en-US" dirty="0"/>
              <a:t> for the Origin/destination</a:t>
            </a:r>
          </a:p>
          <a:p>
            <a:r>
              <a:rPr lang="fr-FR" altLang="en-US" dirty="0"/>
              <a:t>Customer </a:t>
            </a:r>
            <a:r>
              <a:rPr lang="fr-FR" altLang="en-US" dirty="0" err="1"/>
              <a:t>wants</a:t>
            </a:r>
            <a:r>
              <a:rPr lang="fr-FR" altLang="en-US" dirty="0"/>
              <a:t> to know how </a:t>
            </a:r>
            <a:r>
              <a:rPr lang="fr-FR" altLang="en-US" dirty="0" err="1"/>
              <a:t>much</a:t>
            </a:r>
            <a:r>
              <a:rPr lang="fr-FR" altLang="en-US" dirty="0"/>
              <a:t> </a:t>
            </a:r>
            <a:r>
              <a:rPr lang="fr-FR" altLang="en-US" dirty="0" err="1"/>
              <a:t>it</a:t>
            </a:r>
            <a:r>
              <a:rPr lang="fr-FR" altLang="en-US" dirty="0"/>
              <a:t> </a:t>
            </a:r>
            <a:r>
              <a:rPr lang="fr-FR" altLang="en-US" dirty="0" err="1"/>
              <a:t>will</a:t>
            </a:r>
            <a:r>
              <a:rPr lang="fr-FR" altLang="en-US" dirty="0"/>
              <a:t> </a:t>
            </a:r>
            <a:r>
              <a:rPr lang="fr-FR" altLang="en-US" dirty="0" err="1"/>
              <a:t>cost</a:t>
            </a:r>
            <a:r>
              <a:rPr lang="fr-FR" altLang="en-US" dirty="0"/>
              <a:t>?</a:t>
            </a:r>
          </a:p>
          <a:p>
            <a:r>
              <a:rPr lang="fr-FR" altLang="en-US" dirty="0"/>
              <a:t>Customer </a:t>
            </a:r>
            <a:r>
              <a:rPr lang="fr-FR" altLang="en-US" dirty="0" err="1"/>
              <a:t>wants</a:t>
            </a:r>
            <a:r>
              <a:rPr lang="fr-FR" altLang="en-US" dirty="0"/>
              <a:t> to know if </a:t>
            </a:r>
            <a:r>
              <a:rPr lang="fr-FR" altLang="en-US" dirty="0" err="1"/>
              <a:t>there</a:t>
            </a:r>
            <a:r>
              <a:rPr lang="fr-FR" altLang="en-US" dirty="0"/>
              <a:t> </a:t>
            </a:r>
            <a:r>
              <a:rPr lang="fr-FR" altLang="en-US" dirty="0" err="1"/>
              <a:t>is</a:t>
            </a:r>
            <a:r>
              <a:rPr lang="fr-FR" altLang="en-US" dirty="0"/>
              <a:t> </a:t>
            </a:r>
            <a:r>
              <a:rPr lang="fr-FR" altLang="en-US" dirty="0" err="1"/>
              <a:t>space</a:t>
            </a:r>
            <a:r>
              <a:rPr lang="fr-FR" altLang="en-US" dirty="0"/>
              <a:t> </a:t>
            </a:r>
            <a:r>
              <a:rPr lang="fr-FR" altLang="en-US" dirty="0" err="1"/>
              <a:t>available</a:t>
            </a:r>
            <a:r>
              <a:rPr lang="fr-FR" altLang="en-US" dirty="0"/>
              <a:t> and the </a:t>
            </a:r>
            <a:r>
              <a:rPr lang="fr-FR" altLang="en-US" dirty="0" err="1"/>
              <a:t>price</a:t>
            </a:r>
            <a:r>
              <a:rPr lang="fr-FR" altLang="en-US" dirty="0"/>
              <a:t> of the </a:t>
            </a:r>
            <a:r>
              <a:rPr lang="fr-FR" altLang="en-US" dirty="0" err="1"/>
              <a:t>journey</a:t>
            </a:r>
            <a:endParaRPr lang="fr-FR" altLang="en-US" dirty="0"/>
          </a:p>
          <a:p>
            <a:r>
              <a:rPr lang="fr-FR" altLang="en-US" dirty="0"/>
              <a:t>Customer </a:t>
            </a:r>
            <a:r>
              <a:rPr lang="fr-FR" altLang="en-US" dirty="0" err="1"/>
              <a:t>needs</a:t>
            </a:r>
            <a:r>
              <a:rPr lang="fr-FR" altLang="en-US" dirty="0"/>
              <a:t> to </a:t>
            </a:r>
            <a:r>
              <a:rPr lang="fr-FR" altLang="en-US" dirty="0" err="1"/>
              <a:t>receive</a:t>
            </a:r>
            <a:r>
              <a:rPr lang="fr-FR" altLang="en-US" dirty="0"/>
              <a:t> the ticket</a:t>
            </a:r>
          </a:p>
          <a:p>
            <a:r>
              <a:rPr lang="fr-FR" altLang="en-US" dirty="0"/>
              <a:t>Customer </a:t>
            </a:r>
            <a:r>
              <a:rPr lang="fr-FR" altLang="en-US" dirty="0" err="1"/>
              <a:t>will</a:t>
            </a:r>
            <a:r>
              <a:rPr lang="fr-FR" altLang="en-US" dirty="0"/>
              <a:t> </a:t>
            </a:r>
            <a:r>
              <a:rPr lang="fr-FR" altLang="en-US" dirty="0" err="1"/>
              <a:t>need</a:t>
            </a:r>
            <a:r>
              <a:rPr lang="fr-FR" altLang="en-US" dirty="0"/>
              <a:t> to know if </a:t>
            </a:r>
            <a:r>
              <a:rPr lang="fr-FR" altLang="en-US" dirty="0" err="1"/>
              <a:t>there</a:t>
            </a:r>
            <a:r>
              <a:rPr lang="fr-FR" altLang="en-US" dirty="0"/>
              <a:t> are </a:t>
            </a:r>
            <a:r>
              <a:rPr lang="fr-FR" altLang="en-US" dirty="0" err="1"/>
              <a:t>any</a:t>
            </a:r>
            <a:r>
              <a:rPr lang="fr-FR" altLang="en-US" dirty="0"/>
              <a:t> </a:t>
            </a:r>
            <a:r>
              <a:rPr lang="fr-FR" altLang="en-US" dirty="0" err="1"/>
              <a:t>delays</a:t>
            </a:r>
            <a:r>
              <a:rPr lang="fr-FR" altLang="en-US" dirty="0"/>
              <a:t>, location of </a:t>
            </a:r>
            <a:r>
              <a:rPr lang="fr-FR" altLang="en-US" dirty="0" err="1"/>
              <a:t>track</a:t>
            </a:r>
            <a:r>
              <a:rPr lang="fr-FR" altLang="en-US" dirty="0"/>
              <a:t>, etc.</a:t>
            </a:r>
          </a:p>
          <a:p>
            <a:r>
              <a:rPr lang="fr-FR" altLang="en-US" dirty="0"/>
              <a:t>For the post-trip, the </a:t>
            </a:r>
            <a:r>
              <a:rPr lang="fr-FR" altLang="en-US" dirty="0" err="1"/>
              <a:t>customer</a:t>
            </a:r>
            <a:r>
              <a:rPr lang="fr-FR" altLang="en-US" dirty="0"/>
              <a:t> </a:t>
            </a:r>
            <a:r>
              <a:rPr lang="fr-FR" altLang="en-US" dirty="0" err="1"/>
              <a:t>may</a:t>
            </a:r>
            <a:r>
              <a:rPr lang="fr-FR" altLang="en-US" dirty="0"/>
              <a:t> </a:t>
            </a:r>
            <a:r>
              <a:rPr lang="fr-FR" altLang="en-US" dirty="0" err="1"/>
              <a:t>need</a:t>
            </a:r>
            <a:r>
              <a:rPr lang="fr-FR" altLang="en-US" dirty="0"/>
              <a:t> information about compensation for </a:t>
            </a:r>
            <a:r>
              <a:rPr lang="fr-FR" altLang="en-US" dirty="0" err="1"/>
              <a:t>late</a:t>
            </a:r>
            <a:r>
              <a:rPr lang="fr-FR" altLang="en-US" dirty="0"/>
              <a:t> trains, </a:t>
            </a:r>
            <a:r>
              <a:rPr lang="fr-FR" altLang="en-US" dirty="0" err="1"/>
              <a:t>refunds</a:t>
            </a:r>
            <a:r>
              <a:rPr lang="fr-FR" altLang="en-US" dirty="0"/>
              <a:t>, etc.</a:t>
            </a: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97DB84-5585-4485-A332-F30415CD982C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31E476-79E8-4692-9BB1-180D586FC378}" type="slidenum">
              <a:rPr lang="de-DE" altLang="en-US" smtClean="0"/>
              <a:pPr/>
              <a:t>6</a:t>
            </a:fld>
            <a:endParaRPr lang="de-DE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39775"/>
            <a:ext cx="4938712" cy="3703638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89" y="4687987"/>
            <a:ext cx="4892512" cy="444512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811A9373-AE9C-4700-B299-CFB397629283}" type="slidenum">
              <a:rPr lang="de-DE"/>
              <a:pPr/>
              <a:t>11</a:t>
            </a:fld>
            <a:endParaRPr lang="de-DE"/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7125" cy="3703638"/>
          </a:xfrm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7669" y="4688337"/>
            <a:ext cx="4893752" cy="444440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BEBEAF-004E-4D48-BFBC-AF706E50B095}" type="slidenum">
              <a:rPr lang="de-DE" altLang="en-US" smtClean="0"/>
              <a:pPr/>
              <a:t>12</a:t>
            </a:fld>
            <a:endParaRPr lang="de-DE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39775"/>
            <a:ext cx="4938712" cy="3703638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289" y="4687987"/>
            <a:ext cx="4892512" cy="444512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>
            <a:extLst>
              <a:ext uri="{FF2B5EF4-FFF2-40B4-BE49-F238E27FC236}">
                <a16:creationId xmlns:a16="http://schemas.microsoft.com/office/drawing/2014/main" id="{8045CB6B-91CF-4D1E-9ADC-ADF7A17DB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notes 2">
            <a:extLst>
              <a:ext uri="{FF2B5EF4-FFF2-40B4-BE49-F238E27FC236}">
                <a16:creationId xmlns:a16="http://schemas.microsoft.com/office/drawing/2014/main" id="{56D0A6F8-52C5-40D4-B46F-E1F33A374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36F9F6-778F-47B3-8876-9C0DAD922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eaLnBrk="0" hangingPunct="0">
              <a:defRPr/>
            </a:pPr>
            <a:fld id="{8C4C48F7-20EE-4BFC-BE72-B013F0013611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+mn-ea"/>
              </a:rPr>
              <a:pPr defTabSz="914400" eaLnBrk="0" hangingPunct="0">
                <a:defRPr/>
              </a:pPr>
              <a:t>14</a:t>
            </a:fld>
            <a:endParaRPr lang="de-DE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32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3C6065-908A-486A-B48A-8AB783C7CB8A}" type="slidenum">
              <a:rPr lang="fr-FR" altLang="en-US" smtClean="0"/>
              <a:pPr/>
              <a:t>24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CH">
              <a:latin typeface="Arial" pitchFamily="34" charset="0"/>
            </a:endParaRPr>
          </a:p>
        </p:txBody>
      </p:sp>
      <p:pic>
        <p:nvPicPr>
          <p:cNvPr id="5" name="Image 5" descr="couv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7175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878138"/>
            <a:ext cx="6516688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52963"/>
            <a:ext cx="6516688" cy="865187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F014-CFDD-40EB-8E62-42DDD9C41F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037D852-8321-4686-8C89-E03949D047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2713" y="371475"/>
            <a:ext cx="2033587" cy="57213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371475"/>
            <a:ext cx="5951538" cy="57213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6952-E243-49BF-B346-FA6505534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6EF04D-A1DA-4858-9737-81835AA3DE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F472-9793-43A9-804F-6F8138B215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A8C1F5B-EC79-47E5-A339-FA26EC69A1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CE44C-4E7E-4223-B4FC-86F754FCEE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EB42DDB-C89C-4B21-B50D-FFDF6833DC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633538"/>
            <a:ext cx="399256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3738" y="1633538"/>
            <a:ext cx="3992562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DE57-36A4-453C-A1FC-DD3522D5EB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397DAC9-4175-4A1D-90BA-3450C5C21B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3453-C24C-47ED-B41C-42943E81C5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90FE2-237E-4E57-AE51-209FB4FB3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71D3-0B38-49F5-B610-C2F9D98A96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03A3CC-EE5E-4916-8DD5-F3D1BA5B60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11A6-2F16-45E2-95E7-0ADD41CCED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962E13-8C60-4278-900F-D86901F33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09AF-EBF9-470E-A597-BEAA50141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0A8BEEB-C02F-4AD1-AC61-76E3F93F8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916CA-68D4-489B-A81B-5D2ACC1C95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9A957EB-E24C-427B-9906-EB3ED018B7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PIED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6261100"/>
            <a:ext cx="7848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71475"/>
            <a:ext cx="7848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33538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91275"/>
            <a:ext cx="719137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F69DC7B-7A8F-4279-96A7-9E3BCF2B3C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TTEG Novembre 2017 - Shanghai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93688" indent="-293688" algn="l" rtl="0" eaLnBrk="0" fontAlgn="base" hangingPunct="0">
        <a:spcBef>
          <a:spcPct val="65000"/>
        </a:spcBef>
        <a:spcAft>
          <a:spcPct val="0"/>
        </a:spcAft>
        <a:buFont typeface="Arial Black" pitchFamily="34" charset="0"/>
        <a:buChar char="&gt;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295275" indent="161925" algn="l" rtl="0" eaLnBrk="0" fontAlgn="base" hangingPunct="0">
        <a:spcBef>
          <a:spcPct val="10000"/>
        </a:spcBef>
        <a:spcAft>
          <a:spcPct val="0"/>
        </a:spcAft>
        <a:buFont typeface="Symbol" pitchFamily="18" charset="2"/>
        <a:defRPr>
          <a:solidFill>
            <a:schemeClr val="tx1"/>
          </a:solidFill>
          <a:latin typeface="+mn-lt"/>
        </a:defRPr>
      </a:lvl2pPr>
      <a:lvl3pPr marL="466725" indent="-169863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3pPr>
      <a:lvl4pPr marL="658813" indent="-190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guigon@uic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564905"/>
            <a:ext cx="6516688" cy="1152128"/>
          </a:xfrm>
        </p:spPr>
        <p:txBody>
          <a:bodyPr/>
          <a:lstStyle/>
          <a:p>
            <a:pPr algn="ctr" eaLnBrk="1" hangingPunct="1"/>
            <a:r>
              <a:rPr lang="en-GB" dirty="0"/>
              <a:t>impact of timetable data on railway business In Europe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Shanghai, 18 November 2017</a:t>
            </a:r>
          </a:p>
          <a:p>
            <a:pPr eaLnBrk="1" hangingPunct="1"/>
            <a:r>
              <a:rPr lang="en-US" dirty="0"/>
              <a:t>THNS 2017</a:t>
            </a:r>
          </a:p>
          <a:p>
            <a:pPr eaLnBrk="1" hangingPunct="1"/>
            <a:endParaRPr lang="en-US" dirty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95400" y="5924550"/>
            <a:ext cx="802912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>
                <a:solidFill>
                  <a:srgbClr val="FFFFFF"/>
                </a:solidFill>
                <a:cs typeface="Arial" charset="0"/>
              </a:rPr>
              <a:t>Marc GUIGON – UIC – Director Passenger Department</a:t>
            </a:r>
            <a:endParaRPr lang="fr-FR" i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07A6-C89A-43E8-BEFC-892DECFBD14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en-US"/>
              <a:t>CG &amp; TG meeting September 17th, 2014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B695BE-C588-4E9B-8D45-02B691935A4A}" type="slidenum">
              <a:rPr lang="fr-FR"/>
              <a:pPr/>
              <a:t>11</a:t>
            </a:fld>
            <a:endParaRPr lang="fr-FR"/>
          </a:p>
        </p:txBody>
      </p:sp>
      <p:sp>
        <p:nvSpPr>
          <p:cNvPr id="773122" name="Oval 1026"/>
          <p:cNvSpPr>
            <a:spLocks noChangeArrowheads="1"/>
          </p:cNvSpPr>
          <p:nvPr/>
        </p:nvSpPr>
        <p:spPr bwMode="auto">
          <a:xfrm>
            <a:off x="3426070" y="5372100"/>
            <a:ext cx="2085243" cy="8255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GB" b="1"/>
              <a:t>UIC </a:t>
            </a:r>
          </a:p>
          <a:p>
            <a:pPr algn="ctr" defTabSz="762000"/>
            <a:r>
              <a:rPr lang="en-GB" b="1"/>
              <a:t>MERITS/PRIFIS</a:t>
            </a:r>
          </a:p>
          <a:p>
            <a:pPr algn="ctr" defTabSz="762000"/>
            <a:r>
              <a:rPr lang="en-GB" b="1"/>
              <a:t>code list</a:t>
            </a:r>
          </a:p>
        </p:txBody>
      </p:sp>
      <p:sp>
        <p:nvSpPr>
          <p:cNvPr id="773150" name="Text Box 1054"/>
          <p:cNvSpPr txBox="1">
            <a:spLocks noChangeArrowheads="1"/>
          </p:cNvSpPr>
          <p:nvPr/>
        </p:nvSpPr>
        <p:spPr bwMode="auto">
          <a:xfrm>
            <a:off x="6372200" y="4797152"/>
            <a:ext cx="209544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GB" b="1" dirty="0"/>
              <a:t>Memorandum</a:t>
            </a:r>
          </a:p>
          <a:p>
            <a:pPr algn="ctr" defTabSz="762000"/>
            <a:r>
              <a:rPr lang="en-GB" b="1" dirty="0"/>
              <a:t>of Understanding</a:t>
            </a:r>
          </a:p>
          <a:p>
            <a:pPr algn="ctr" defTabSz="762000"/>
            <a:r>
              <a:rPr lang="en-GB" b="1" dirty="0"/>
              <a:t>13 Nov 2012</a:t>
            </a:r>
          </a:p>
        </p:txBody>
      </p:sp>
      <p:sp>
        <p:nvSpPr>
          <p:cNvPr id="773151" name="Oval 1055"/>
          <p:cNvSpPr>
            <a:spLocks noChangeArrowheads="1"/>
          </p:cNvSpPr>
          <p:nvPr/>
        </p:nvSpPr>
        <p:spPr bwMode="auto">
          <a:xfrm>
            <a:off x="0" y="5085184"/>
            <a:ext cx="2860431" cy="1224136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/>
            <a:r>
              <a:rPr lang="en-GB" b="1" dirty="0"/>
              <a:t>UIC leaflet</a:t>
            </a:r>
          </a:p>
          <a:p>
            <a:pPr algn="ctr" defTabSz="762000"/>
            <a:r>
              <a:rPr lang="en-GB" b="1" dirty="0"/>
              <a:t>916-1 EDIFACT messages</a:t>
            </a:r>
          </a:p>
        </p:txBody>
      </p:sp>
      <p:sp>
        <p:nvSpPr>
          <p:cNvPr id="10247" name="Rectangle 1057"/>
          <p:cNvSpPr>
            <a:spLocks noChangeArrowheads="1"/>
          </p:cNvSpPr>
          <p:nvPr/>
        </p:nvSpPr>
        <p:spPr bwMode="auto">
          <a:xfrm>
            <a:off x="2627784" y="1628800"/>
            <a:ext cx="1494692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762000"/>
            <a:endParaRPr lang="en-GB" b="1"/>
          </a:p>
        </p:txBody>
      </p:sp>
      <p:sp>
        <p:nvSpPr>
          <p:cNvPr id="10248" name="Text Box 1058"/>
          <p:cNvSpPr txBox="1">
            <a:spLocks noChangeArrowheads="1"/>
          </p:cNvSpPr>
          <p:nvPr/>
        </p:nvSpPr>
        <p:spPr bwMode="auto">
          <a:xfrm>
            <a:off x="2601407" y="1755800"/>
            <a:ext cx="149469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HaCon</a:t>
            </a:r>
            <a:endParaRPr lang="fr-FR" sz="1800" b="1" dirty="0"/>
          </a:p>
        </p:txBody>
      </p:sp>
      <p:sp>
        <p:nvSpPr>
          <p:cNvPr id="10249" name="Rectangle 1059"/>
          <p:cNvSpPr>
            <a:spLocks noChangeArrowheads="1"/>
          </p:cNvSpPr>
          <p:nvPr/>
        </p:nvSpPr>
        <p:spPr bwMode="auto">
          <a:xfrm>
            <a:off x="2532185" y="4686300"/>
            <a:ext cx="1494692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762000"/>
            <a:endParaRPr lang="en-GB" b="1"/>
          </a:p>
        </p:txBody>
      </p:sp>
      <p:sp>
        <p:nvSpPr>
          <p:cNvPr id="10250" name="Text Box 1060"/>
          <p:cNvSpPr txBox="1">
            <a:spLocks noChangeArrowheads="1"/>
          </p:cNvSpPr>
          <p:nvPr/>
        </p:nvSpPr>
        <p:spPr bwMode="auto">
          <a:xfrm>
            <a:off x="2540977" y="4864101"/>
            <a:ext cx="1494692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UIC</a:t>
            </a:r>
            <a:endParaRPr lang="fr-FR" sz="1800" b="1" dirty="0"/>
          </a:p>
        </p:txBody>
      </p:sp>
      <p:sp>
        <p:nvSpPr>
          <p:cNvPr id="10251" name="Rectangle 1061"/>
          <p:cNvSpPr>
            <a:spLocks noChangeArrowheads="1"/>
          </p:cNvSpPr>
          <p:nvPr/>
        </p:nvSpPr>
        <p:spPr bwMode="auto">
          <a:xfrm>
            <a:off x="6732240" y="188640"/>
            <a:ext cx="2162908" cy="71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762000"/>
            <a:endParaRPr lang="en-GB" b="1"/>
          </a:p>
        </p:txBody>
      </p:sp>
      <p:sp>
        <p:nvSpPr>
          <p:cNvPr id="10252" name="Text Box 1062"/>
          <p:cNvSpPr txBox="1">
            <a:spLocks noChangeArrowheads="1"/>
          </p:cNvSpPr>
          <p:nvPr/>
        </p:nvSpPr>
        <p:spPr bwMode="auto">
          <a:xfrm>
            <a:off x="6804248" y="260648"/>
            <a:ext cx="209256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 err="1">
                <a:solidFill>
                  <a:srgbClr val="FF0000"/>
                </a:solidFill>
              </a:rPr>
              <a:t>participating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members</a:t>
            </a:r>
            <a:endParaRPr lang="fr-FR" sz="1800" b="1" dirty="0"/>
          </a:p>
        </p:txBody>
      </p:sp>
      <p:sp>
        <p:nvSpPr>
          <p:cNvPr id="10253" name="Line 1063"/>
          <p:cNvSpPr>
            <a:spLocks noChangeShapeType="1"/>
          </p:cNvSpPr>
          <p:nvPr/>
        </p:nvSpPr>
        <p:spPr bwMode="auto">
          <a:xfrm>
            <a:off x="3419872" y="2420888"/>
            <a:ext cx="97050" cy="222731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4" name="Line 1064"/>
          <p:cNvSpPr>
            <a:spLocks noChangeShapeType="1"/>
          </p:cNvSpPr>
          <p:nvPr/>
        </p:nvSpPr>
        <p:spPr bwMode="auto">
          <a:xfrm flipV="1">
            <a:off x="4067944" y="4437112"/>
            <a:ext cx="3168352" cy="64807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5" name="Rectangle 1065"/>
          <p:cNvSpPr>
            <a:spLocks noChangeArrowheads="1"/>
          </p:cNvSpPr>
          <p:nvPr/>
        </p:nvSpPr>
        <p:spPr bwMode="auto">
          <a:xfrm>
            <a:off x="683568" y="1628800"/>
            <a:ext cx="1494692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defTabSz="762000"/>
            <a:endParaRPr lang="en-GB" b="1"/>
          </a:p>
        </p:txBody>
      </p:sp>
      <p:sp>
        <p:nvSpPr>
          <p:cNvPr id="10256" name="Text Box 1066"/>
          <p:cNvSpPr txBox="1">
            <a:spLocks noChangeArrowheads="1"/>
          </p:cNvSpPr>
          <p:nvPr/>
        </p:nvSpPr>
        <p:spPr bwMode="auto">
          <a:xfrm>
            <a:off x="769292" y="1788343"/>
            <a:ext cx="149615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DB Vertrieb</a:t>
            </a:r>
            <a:endParaRPr lang="fr-FR" sz="1800" b="1" dirty="0"/>
          </a:p>
        </p:txBody>
      </p:sp>
      <p:sp>
        <p:nvSpPr>
          <p:cNvPr id="10257" name="Line 1067"/>
          <p:cNvSpPr>
            <a:spLocks noChangeShapeType="1"/>
          </p:cNvSpPr>
          <p:nvPr/>
        </p:nvSpPr>
        <p:spPr bwMode="auto">
          <a:xfrm>
            <a:off x="1691680" y="2420888"/>
            <a:ext cx="1508720" cy="2214612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73164" name="Text Box 1068"/>
          <p:cNvSpPr txBox="1">
            <a:spLocks noChangeArrowheads="1"/>
          </p:cNvSpPr>
          <p:nvPr/>
        </p:nvSpPr>
        <p:spPr bwMode="auto">
          <a:xfrm>
            <a:off x="395536" y="2708920"/>
            <a:ext cx="1728192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762000"/>
            <a:r>
              <a:rPr lang="en-GB" b="1" dirty="0"/>
              <a:t>data management</a:t>
            </a:r>
          </a:p>
        </p:txBody>
      </p:sp>
      <p:sp>
        <p:nvSpPr>
          <p:cNvPr id="773149" name="Text Box 1053"/>
          <p:cNvSpPr txBox="1">
            <a:spLocks noChangeArrowheads="1"/>
          </p:cNvSpPr>
          <p:nvPr/>
        </p:nvSpPr>
        <p:spPr bwMode="auto">
          <a:xfrm>
            <a:off x="2699792" y="2996952"/>
            <a:ext cx="1512168" cy="64633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762000"/>
            <a:r>
              <a:rPr lang="en-GB" b="1" dirty="0"/>
              <a:t>database operator</a:t>
            </a:r>
          </a:p>
        </p:txBody>
      </p:sp>
      <p:sp>
        <p:nvSpPr>
          <p:cNvPr id="10261" name="Rectangle 16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244862" cy="476250"/>
          </a:xfrm>
          <a:noFill/>
        </p:spPr>
        <p:txBody>
          <a:bodyPr/>
          <a:lstStyle/>
          <a:p>
            <a:pPr algn="ctr" eaLnBrk="1" hangingPunct="1"/>
            <a:r>
              <a:rPr lang="en-US" dirty="0"/>
              <a:t>MERITS: different actors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644008" cy="346283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 rot="-660000">
            <a:off x="4876165" y="47156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Data – Fee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6DE6FCAB-70F8-4F85-A528-B8BB6B960C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7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animBg="1" autoUpdateAnimBg="0"/>
      <p:bldP spid="773150" grpId="0" autoUpdateAnimBg="0"/>
      <p:bldP spid="773151" grpId="0" animBg="1" autoUpdateAnimBg="0"/>
      <p:bldP spid="773164" grpId="0" animBg="1" autoUpdateAnimBg="0"/>
      <p:bldP spid="77314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490C32-08BD-40DC-AF6C-6F19521D405F}" type="slidenum">
              <a:rPr lang="fr-FR" altLang="en-US" smtClean="0"/>
              <a:pPr/>
              <a:t>12</a:t>
            </a:fld>
            <a:endParaRPr lang="fr-FR" alt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23528" y="1340768"/>
            <a:ext cx="8820472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33400" indent="-266700">
              <a:buFont typeface="Arial" charset="0"/>
              <a:buChar char="•"/>
            </a:pPr>
            <a:r>
              <a:rPr lang="en-US" altLang="en-US" sz="2400" b="1" dirty="0"/>
              <a:t>To provide </a:t>
            </a:r>
            <a:r>
              <a:rPr lang="en-US" altLang="en-US" sz="2400" b="1" u="sng" dirty="0"/>
              <a:t>weekly* or more</a:t>
            </a:r>
            <a:r>
              <a:rPr lang="en-US" altLang="en-US" sz="2400" b="1" dirty="0"/>
              <a:t> its own timetables to the community in order to be known and/or sold by other railway undertakings</a:t>
            </a:r>
          </a:p>
          <a:p>
            <a:pPr marL="533400" indent="-266700">
              <a:buFont typeface="Arial" charset="0"/>
              <a:buChar char="•"/>
            </a:pPr>
            <a:endParaRPr lang="en-US" altLang="en-US" sz="2400" b="1" dirty="0"/>
          </a:p>
          <a:p>
            <a:pPr marL="533400" indent="-266700">
              <a:buFont typeface="Arial" charset="0"/>
              <a:buChar char="•"/>
            </a:pPr>
            <a:r>
              <a:rPr lang="en-US" altLang="en-US" sz="2400" b="1" dirty="0"/>
              <a:t>To get </a:t>
            </a:r>
            <a:r>
              <a:rPr lang="en-US" altLang="en-US" sz="2400" b="1" u="sng" dirty="0"/>
              <a:t>bi-weekly</a:t>
            </a:r>
            <a:r>
              <a:rPr lang="en-US" altLang="en-US" sz="2400" b="1" dirty="0"/>
              <a:t> integrated timetable data of all railway undertakings to develop the international rail business and sell tickets of other railway undertakings</a:t>
            </a:r>
          </a:p>
          <a:p>
            <a:pPr marL="533400" indent="-266700">
              <a:buFont typeface="Arial" charset="0"/>
              <a:buChar char="•"/>
            </a:pPr>
            <a:endParaRPr lang="en-US" altLang="en-US" sz="2400" b="1" dirty="0"/>
          </a:p>
          <a:p>
            <a:pPr marL="533400" indent="-266700">
              <a:buFont typeface="Arial" charset="0"/>
              <a:buChar char="•"/>
            </a:pPr>
            <a:r>
              <a:rPr lang="en-US" altLang="en-US" sz="2400" b="1" dirty="0"/>
              <a:t>To have timetables to be able to be positioned as supplier of </a:t>
            </a:r>
            <a:r>
              <a:rPr lang="en-US" altLang="en-US" sz="2400" b="1" u="sng" dirty="0"/>
              <a:t>IT software solution</a:t>
            </a:r>
            <a:r>
              <a:rPr lang="en-US" altLang="en-US" sz="2400" b="1" dirty="0"/>
              <a:t>, journey planner, APPs (bahn.com, voyages-sncf.com, others...)</a:t>
            </a:r>
          </a:p>
          <a:p>
            <a:pPr marL="533400" indent="-266700">
              <a:buFont typeface="Arial" charset="0"/>
              <a:buChar char="•"/>
            </a:pPr>
            <a:endParaRPr lang="en-US" altLang="en-US" sz="2400" b="1" dirty="0"/>
          </a:p>
          <a:p>
            <a:pPr marL="533400" indent="-266700"/>
            <a:r>
              <a:rPr lang="en-US" altLang="en-US" sz="1600" dirty="0"/>
              <a:t>* Monthly or edited directly is also possible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97877" y="190501"/>
            <a:ext cx="82999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1" hangingPunct="1">
              <a:lnSpc>
                <a:spcPct val="90000"/>
              </a:lnSpc>
            </a:pPr>
            <a:r>
              <a:rPr lang="en-AU" altLang="de-DE" sz="3000" b="1" dirty="0">
                <a:solidFill>
                  <a:schemeClr val="tx2"/>
                </a:solidFill>
              </a:rPr>
              <a:t>Stakes of MERITS for the member</a:t>
            </a:r>
            <a:endParaRPr lang="en-AU" altLang="en-US" sz="3000" b="1" dirty="0">
              <a:solidFill>
                <a:schemeClr val="tx2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82C0246-3CE6-41BF-8B64-FBBE14FE18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Use of MERITS </a:t>
            </a:r>
            <a:br>
              <a:rPr lang="en-US" altLang="en-US" dirty="0"/>
            </a:br>
            <a:r>
              <a:rPr lang="en-US" altLang="en-US" dirty="0"/>
              <a:t>within the railway undertakings</a:t>
            </a:r>
            <a:endParaRPr lang="fr-FR" altLang="en-US" dirty="0"/>
          </a:p>
        </p:txBody>
      </p:sp>
      <p:sp>
        <p:nvSpPr>
          <p:cNvPr id="24579" name="Espace réservé du contenu 6"/>
          <p:cNvSpPr>
            <a:spLocks noGrp="1"/>
          </p:cNvSpPr>
          <p:nvPr>
            <p:ph idx="1"/>
          </p:nvPr>
        </p:nvSpPr>
        <p:spPr>
          <a:xfrm>
            <a:off x="395536" y="1556791"/>
            <a:ext cx="8604448" cy="4834483"/>
          </a:xfrm>
        </p:spPr>
        <p:txBody>
          <a:bodyPr/>
          <a:lstStyle/>
          <a:p>
            <a:r>
              <a:rPr lang="en-US" altLang="en-US" sz="2400" dirty="0"/>
              <a:t>MERITS data are mandatory to run the IT systems and apps of the European railway undertakings (bahn.com, voyages-sncf.com, </a:t>
            </a:r>
            <a:r>
              <a:rPr lang="en-US" altLang="en-US" sz="2400" dirty="0" err="1"/>
              <a:t>Eurail</a:t>
            </a:r>
            <a:r>
              <a:rPr lang="en-US" altLang="en-US" sz="2400" dirty="0"/>
              <a:t> app…) in order to have a large coverage of railway undertakings data (Domestic and international trains including regional trains, ferries, busses)</a:t>
            </a:r>
            <a:endParaRPr lang="fr-FR" altLang="en-US" sz="2400" dirty="0"/>
          </a:p>
          <a:p>
            <a:pPr marL="982663" indent="-176213"/>
            <a:r>
              <a:rPr lang="en-US" altLang="en-US" sz="2400" dirty="0"/>
              <a:t> For customer information</a:t>
            </a:r>
          </a:p>
          <a:p>
            <a:pPr marL="982663" indent="-176213"/>
            <a:r>
              <a:rPr lang="en-US" altLang="en-US" sz="2400" dirty="0"/>
              <a:t> For journey planning  </a:t>
            </a:r>
          </a:p>
          <a:p>
            <a:pPr marL="982663" indent="-176213"/>
            <a:r>
              <a:rPr lang="en-US" altLang="en-US" sz="2400" dirty="0"/>
              <a:t> For booking</a:t>
            </a:r>
          </a:p>
          <a:p>
            <a:pPr marL="982663" indent="-176213"/>
            <a:r>
              <a:rPr lang="en-US" altLang="en-US" sz="2400" dirty="0"/>
              <a:t>For mobile apps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E71B0-A916-4082-87BE-5AA6525891E2}" type="slidenum">
              <a:rPr lang="fr-FR" altLang="en-US" smtClean="0"/>
              <a:pPr/>
              <a:t>13</a:t>
            </a:fld>
            <a:endParaRPr lang="fr-FR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36C4941-0CCD-440E-95E5-1A2584A94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>
            <a:extLst>
              <a:ext uri="{FF2B5EF4-FFF2-40B4-BE49-F238E27FC236}">
                <a16:creationId xmlns:a16="http://schemas.microsoft.com/office/drawing/2014/main" id="{6288A37B-6905-49C3-8E51-BC20B400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490538"/>
            <a:ext cx="8229600" cy="890587"/>
          </a:xfrm>
        </p:spPr>
        <p:txBody>
          <a:bodyPr/>
          <a:lstStyle/>
          <a:p>
            <a:pPr algn="ctr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Give Third Parties Access to MERITS Integrated Data</a:t>
            </a:r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0B562A-6BCF-43D8-9809-A2B6E35F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2163"/>
            <a:ext cx="8229600" cy="3671093"/>
          </a:xfrm>
        </p:spPr>
        <p:txBody>
          <a:bodyPr/>
          <a:lstStyle/>
          <a:p>
            <a:pPr>
              <a:defRPr/>
            </a:pPr>
            <a:r>
              <a:rPr lang="fr-FR" sz="2400" dirty="0" err="1"/>
              <a:t>Decision</a:t>
            </a:r>
            <a:r>
              <a:rPr lang="fr-FR" sz="2400" dirty="0"/>
              <a:t> of UIC </a:t>
            </a:r>
            <a:r>
              <a:rPr lang="fr-FR" sz="2400" dirty="0" err="1"/>
              <a:t>members</a:t>
            </a:r>
            <a:r>
              <a:rPr lang="fr-FR" sz="2400" dirty="0"/>
              <a:t> on 4 April 2017 to </a:t>
            </a:r>
            <a:r>
              <a:rPr lang="fr-FR" sz="2400" dirty="0" err="1"/>
              <a:t>give</a:t>
            </a:r>
            <a:r>
              <a:rPr lang="fr-FR" sz="2400" dirty="0"/>
              <a:t> </a:t>
            </a:r>
            <a:r>
              <a:rPr lang="fr-FR" sz="2400" dirty="0" err="1"/>
              <a:t>third</a:t>
            </a:r>
            <a:r>
              <a:rPr lang="fr-FR" sz="2400" dirty="0"/>
              <a:t> parties </a:t>
            </a:r>
            <a:r>
              <a:rPr lang="fr-FR" sz="2400" dirty="0" err="1"/>
              <a:t>access</a:t>
            </a:r>
            <a:r>
              <a:rPr lang="fr-FR" sz="2400" dirty="0"/>
              <a:t> to MERITS Integrated Data</a:t>
            </a:r>
          </a:p>
          <a:p>
            <a:pPr>
              <a:defRPr/>
            </a:pPr>
            <a:r>
              <a:rPr lang="fr-FR" sz="2400" dirty="0"/>
              <a:t>A </a:t>
            </a:r>
            <a:r>
              <a:rPr lang="fr-FR" sz="2400" dirty="0" err="1"/>
              <a:t>task</a:t>
            </a:r>
            <a:r>
              <a:rPr lang="fr-FR" sz="2400" dirty="0"/>
              <a:t> force has been set up for:</a:t>
            </a:r>
          </a:p>
          <a:p>
            <a:pPr marL="581025" lvl="1" indent="-285750">
              <a:buFont typeface="Arial" panose="020B0604020202020204" pitchFamily="34" charset="0"/>
              <a:buChar char="•"/>
              <a:defRPr/>
            </a:pPr>
            <a:r>
              <a:rPr lang="fr-FR" dirty="0" err="1"/>
              <a:t>Define</a:t>
            </a:r>
            <a:r>
              <a:rPr lang="fr-FR" dirty="0"/>
              <a:t> a business model, </a:t>
            </a:r>
          </a:p>
          <a:p>
            <a:pPr marL="581025" lvl="1" indent="-285750"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Negociate</a:t>
            </a:r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and conditions in </a:t>
            </a:r>
            <a:r>
              <a:rPr lang="fr-FR" dirty="0" err="1"/>
              <a:t>contracts</a:t>
            </a:r>
            <a:endParaRPr lang="fr-FR" dirty="0"/>
          </a:p>
          <a:p>
            <a:pPr>
              <a:defRPr/>
            </a:pPr>
            <a:r>
              <a:rPr lang="en-US" sz="2400" dirty="0"/>
              <a:t>It is a revolution in Rail Business</a:t>
            </a:r>
          </a:p>
          <a:p>
            <a:pPr marL="581025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Today Third parties do not have access to Integrated Data</a:t>
            </a:r>
          </a:p>
          <a:p>
            <a:pPr marL="581025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They only have access to National Data</a:t>
            </a:r>
          </a:p>
          <a:p>
            <a:pPr marL="581025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It is difficult for them to inform / sell International Trains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C2C889-F424-4E72-BE4F-E2276FEF64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1275"/>
            <a:ext cx="719138" cy="179388"/>
          </a:xfrm>
          <a:prstGeom prst="rect">
            <a:avLst/>
          </a:prstGeom>
        </p:spPr>
        <p:txBody>
          <a:bodyPr/>
          <a:lstStyle/>
          <a:p>
            <a:pPr algn="l" defTabSz="844083" eaLnBrk="0" hangingPunct="0">
              <a:defRPr/>
            </a:pPr>
            <a:fld id="{1EBEBD35-7C1C-4AFA-B5D9-2318C6796B44}" type="slidenum">
              <a:rPr lang="fr-FR" sz="1800">
                <a:solidFill>
                  <a:srgbClr val="FFFFFF"/>
                </a:solidFill>
                <a:latin typeface="Arial" charset="0"/>
                <a:ea typeface="+mn-ea"/>
              </a:rPr>
              <a:pPr algn="l" defTabSz="844083" eaLnBrk="0" hangingPunct="0">
                <a:defRPr/>
              </a:pPr>
              <a:t>14</a:t>
            </a:fld>
            <a:endParaRPr lang="fr-FR" sz="180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9637C430-F3C4-47B7-A835-E671A462F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9D088-D73F-40DC-B9C5-F1A0F197B5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3091871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495" y="586738"/>
            <a:ext cx="8040166" cy="830186"/>
          </a:xfrm>
        </p:spPr>
        <p:txBody>
          <a:bodyPr/>
          <a:lstStyle/>
          <a:p>
            <a:pPr algn="ctr"/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Third</a:t>
            </a:r>
            <a:r>
              <a:rPr lang="fr-FR" dirty="0"/>
              <a:t> Parties </a:t>
            </a:r>
            <a:r>
              <a:rPr lang="fr-FR" dirty="0" err="1"/>
              <a:t>access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to </a:t>
            </a:r>
            <a:r>
              <a:rPr lang="fr-FR" dirty="0" err="1"/>
              <a:t>timetable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data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495" y="1772816"/>
            <a:ext cx="7704856" cy="3930346"/>
          </a:xfrm>
        </p:spPr>
        <p:txBody>
          <a:bodyPr/>
          <a:lstStyle/>
          <a:p>
            <a:r>
              <a:rPr lang="fr-FR" sz="2400" dirty="0" err="1"/>
              <a:t>Who</a:t>
            </a:r>
            <a:r>
              <a:rPr lang="fr-FR" sz="2400" dirty="0"/>
              <a:t> are the data </a:t>
            </a:r>
            <a:r>
              <a:rPr lang="fr-FR" sz="2400" dirty="0" err="1"/>
              <a:t>users</a:t>
            </a:r>
            <a:r>
              <a:rPr lang="fr-FR" sz="2400" dirty="0"/>
              <a:t>?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2000" dirty="0"/>
              <a:t>UIC MERITS members (Railway Undertakings)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2000" dirty="0"/>
              <a:t>Non-UIC MERITS members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Ticket vendors: On-Line Travel Agencies (OTA: Trainline,…))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Ticket Vendors: GDSs (Amadeus, Sabre, Travelport…)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Public Authorities (Europe, State, Regional, Local authorities)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RUs who are not UIC/MERITS members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Other transport modes (air industry, ferries…)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Apps developers (small and big companies)</a:t>
            </a:r>
          </a:p>
          <a:p>
            <a:pPr marL="924681" lvl="3" indent="-316531">
              <a:buFont typeface="Wingdings" panose="05000000000000000000" pitchFamily="2" charset="2"/>
              <a:buChar char="§"/>
            </a:pPr>
            <a:r>
              <a:rPr lang="en-US" sz="1800" dirty="0"/>
              <a:t>Information systems (Google…)</a:t>
            </a:r>
          </a:p>
          <a:p>
            <a:pPr marL="271103" lvl="1" indent="-271103">
              <a:spcBef>
                <a:spcPct val="65000"/>
              </a:spcBef>
              <a:buFont typeface="Arial Black" pitchFamily="34" charset="0"/>
              <a:buChar char="&gt;"/>
            </a:pPr>
            <a:r>
              <a:rPr lang="en-US" sz="2400" dirty="0">
                <a:ea typeface="+mn-ea"/>
                <a:cs typeface="+mn-cs"/>
              </a:rPr>
              <a:t>The UIC decision </a:t>
            </a:r>
            <a:r>
              <a:rPr lang="en-US" dirty="0"/>
              <a:t>is to sell data to data users</a:t>
            </a:r>
          </a:p>
          <a:p>
            <a:pPr lvl="1" indent="0"/>
            <a:endParaRPr lang="fr-FR" sz="2400" dirty="0"/>
          </a:p>
          <a:p>
            <a:pPr lvl="1"/>
            <a:endParaRPr lang="fr-FR" sz="2000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B0EE179-BAA2-4994-A159-BD39371D0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566928C-5F39-40F6-A1CC-904B09E13D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130533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600" cy="790379"/>
          </a:xfrm>
        </p:spPr>
        <p:txBody>
          <a:bodyPr/>
          <a:lstStyle/>
          <a:p>
            <a:pPr algn="ctr"/>
            <a:r>
              <a:rPr lang="en-US" sz="2215" b="0" dirty="0"/>
              <a:t>Example of distribution through third parties (OTA)</a:t>
            </a:r>
            <a:br>
              <a:rPr lang="en-US" sz="2215" b="0" dirty="0"/>
            </a:br>
            <a:r>
              <a:rPr lang="en-US" sz="2215" b="0" dirty="0"/>
              <a:t>using </a:t>
            </a:r>
            <a:r>
              <a:rPr lang="en-US" sz="2215" dirty="0"/>
              <a:t>comprehensive integrated data</a:t>
            </a:r>
            <a:endParaRPr lang="fr-FR" sz="2215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1028"/>
            <a:ext cx="8496944" cy="5340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5EE0CE1E-E81D-4095-9189-E301902B7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0247F-0399-4C77-A621-2EBA38A50C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0468B-B49B-4980-BC83-F47158606CEF}"/>
              </a:ext>
            </a:extLst>
          </p:cNvPr>
          <p:cNvSpPr/>
          <p:nvPr/>
        </p:nvSpPr>
        <p:spPr>
          <a:xfrm>
            <a:off x="5364088" y="2564904"/>
            <a:ext cx="1296144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28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727" y="377874"/>
            <a:ext cx="8040166" cy="850678"/>
          </a:xfrm>
        </p:spPr>
        <p:txBody>
          <a:bodyPr/>
          <a:lstStyle/>
          <a:p>
            <a:pPr algn="ctr"/>
            <a:r>
              <a:rPr lang="fr-FR" dirty="0"/>
              <a:t>Carrier data provider agreement</a:t>
            </a:r>
            <a:br>
              <a:rPr lang="fr-FR" dirty="0"/>
            </a:br>
            <a:r>
              <a:rPr lang="fr-FR" dirty="0" err="1"/>
              <a:t>between</a:t>
            </a:r>
            <a:r>
              <a:rPr lang="fr-FR" dirty="0"/>
              <a:t> UIC and providers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296" y="1536828"/>
            <a:ext cx="7964365" cy="4570309"/>
          </a:xfrm>
        </p:spPr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to </a:t>
            </a:r>
            <a:r>
              <a:rPr lang="fr-FR" dirty="0" err="1"/>
              <a:t>include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points: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Worldwide license to UIC to host, copy, use, reproduce… data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Not modify the content of the information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License to use trademarks and logos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Data format; leaflet 916-1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Most up to date data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Frequency, completeness…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Accurate, consistent 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Exactly to the ones loaded on its own reservation system inventory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UIC quality check, and Data Provider shall correct and adapt errors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Term and termination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Support from UIC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Limitation of liability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…</a:t>
            </a:r>
            <a:endParaRPr lang="fr-FR" sz="2215" dirty="0"/>
          </a:p>
          <a:p>
            <a:pPr lvl="1"/>
            <a:endParaRPr lang="fr-FR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221E3BBD-FD3F-4C97-B87E-48AB666DC8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1DF703C-2CBA-42BB-B7FD-3B64A8D7C2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98457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495" y="586738"/>
            <a:ext cx="8040166" cy="640455"/>
          </a:xfrm>
        </p:spPr>
        <p:txBody>
          <a:bodyPr/>
          <a:lstStyle/>
          <a:p>
            <a:pPr algn="ctr"/>
            <a:r>
              <a:rPr lang="fr-FR" dirty="0"/>
              <a:t>License </a:t>
            </a:r>
            <a:r>
              <a:rPr lang="en-GB" dirty="0"/>
              <a:t>contracts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UIC and </a:t>
            </a:r>
            <a:r>
              <a:rPr lang="fr-FR" dirty="0" err="1"/>
              <a:t>users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020" y="1593099"/>
            <a:ext cx="8137280" cy="4116265"/>
          </a:xfrm>
        </p:spPr>
        <p:txBody>
          <a:bodyPr/>
          <a:lstStyle/>
          <a:p>
            <a:r>
              <a:rPr lang="fr-FR" dirty="0"/>
              <a:t>One </a:t>
            </a:r>
            <a:r>
              <a:rPr lang="fr-FR" dirty="0" err="1"/>
              <a:t>license</a:t>
            </a:r>
            <a:r>
              <a:rPr lang="fr-FR" dirty="0"/>
              <a:t> per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entity</a:t>
            </a:r>
            <a:r>
              <a:rPr lang="fr-FR" dirty="0"/>
              <a:t>. Group </a:t>
            </a:r>
            <a:r>
              <a:rPr lang="fr-FR" dirty="0" err="1"/>
              <a:t>license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possible</a:t>
            </a:r>
          </a:p>
          <a:p>
            <a:r>
              <a:rPr lang="fr-FR" dirty="0" err="1"/>
              <a:t>Proposal</a:t>
            </a:r>
            <a:r>
              <a:rPr lang="fr-FR" dirty="0"/>
              <a:t> to </a:t>
            </a:r>
            <a:r>
              <a:rPr lang="fr-FR" dirty="0" err="1"/>
              <a:t>include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points: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Non-exclusive, revocable, worldwide license with no right to sub-license, even to one of its associated undertakings which is not the same legal entity as it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Possibility to adapt data to be compatible/compliant with the product (journey planner) under the condition that it does not change the content of the data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Data User is permitted to develop an API based on MERITS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…</a:t>
            </a:r>
            <a:endParaRPr lang="fr-FR" sz="2215" dirty="0"/>
          </a:p>
          <a:p>
            <a:pPr lvl="1"/>
            <a:endParaRPr lang="fr-FR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2BE6323F-E28D-4921-9149-0D71A1FC7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1840C20-3229-4349-9F63-A7C4E07456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327773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495" y="586738"/>
            <a:ext cx="8040166" cy="640455"/>
          </a:xfrm>
        </p:spPr>
        <p:txBody>
          <a:bodyPr/>
          <a:lstStyle/>
          <a:p>
            <a:pPr algn="ctr"/>
            <a:r>
              <a:rPr lang="fr-FR" dirty="0"/>
              <a:t>License </a:t>
            </a:r>
            <a:r>
              <a:rPr lang="en-GB" dirty="0"/>
              <a:t>contracts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UIC and </a:t>
            </a:r>
            <a:r>
              <a:rPr lang="fr-FR" dirty="0" err="1"/>
              <a:t>users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020" y="1593099"/>
            <a:ext cx="8137280" cy="4116265"/>
          </a:xfrm>
        </p:spPr>
        <p:txBody>
          <a:bodyPr/>
          <a:lstStyle/>
          <a:p>
            <a:r>
              <a:rPr lang="fr-FR" dirty="0" err="1"/>
              <a:t>Proposal</a:t>
            </a:r>
            <a:r>
              <a:rPr lang="fr-FR" dirty="0"/>
              <a:t> to </a:t>
            </a:r>
            <a:r>
              <a:rPr lang="fr-FR" dirty="0" err="1"/>
              <a:t>include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 points: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Data quality level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Frequency of delivery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Not entitled to grant sub-licenses for the rights that have been granted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Not entitled to disclose its access codes, transfer data…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May edit, make changes or derive elements…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Permitted to develop an API based on MERITS data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Disclaimer: UIC is not responsible for incorrect or missing data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Intellectual property rights</a:t>
            </a:r>
          </a:p>
          <a:p>
            <a:pPr marL="589099" lvl="1" indent="-316531">
              <a:buFont typeface="Wingdings" panose="05000000000000000000" pitchFamily="2" charset="2"/>
              <a:buChar char="§"/>
            </a:pPr>
            <a:r>
              <a:rPr lang="en-US" sz="1846" dirty="0"/>
              <a:t>…</a:t>
            </a:r>
            <a:endParaRPr lang="fr-FR" sz="2215" dirty="0"/>
          </a:p>
          <a:p>
            <a:pPr lvl="1"/>
            <a:endParaRPr lang="fr-FR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4B8049BB-4AF0-42B1-82C9-3BCE7B7B5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37DD11C-0356-496C-9041-9AC15FE2BF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302084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en-US" dirty="0"/>
              <a:t>Customer </a:t>
            </a:r>
            <a:r>
              <a:rPr lang="fr-FR" altLang="en-US" dirty="0" err="1"/>
              <a:t>Experience</a:t>
            </a:r>
            <a:r>
              <a:rPr lang="fr-FR" altLang="en-US" dirty="0"/>
              <a:t> </a:t>
            </a:r>
            <a:r>
              <a:rPr lang="fr-FR" altLang="en-US" dirty="0" err="1"/>
              <a:t>Lifecycle</a:t>
            </a:r>
            <a:endParaRPr lang="fr-FR" altLang="en-US" dirty="0"/>
          </a:p>
        </p:txBody>
      </p:sp>
      <p:sp>
        <p:nvSpPr>
          <p:cNvPr id="14339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E662B-E27E-41F4-8161-FF4C43624491}" type="slidenum">
              <a:rPr lang="fr-FR" altLang="en-US" smtClean="0"/>
              <a:pPr/>
              <a:t>2</a:t>
            </a:fld>
            <a:endParaRPr lang="fr-FR" altLang="en-US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/>
        </p:nvGraphicFramePr>
        <p:xfrm>
          <a:off x="0" y="1196754"/>
          <a:ext cx="91440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EAD7C9BC-BE70-4DB9-861D-0A60601B3E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5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848600" cy="545554"/>
          </a:xfrm>
        </p:spPr>
        <p:txBody>
          <a:bodyPr/>
          <a:lstStyle/>
          <a:p>
            <a:pPr algn="ctr"/>
            <a:r>
              <a:rPr lang="en-US" altLang="en-US" dirty="0"/>
              <a:t>EXAMPLES</a:t>
            </a:r>
            <a:endParaRPr lang="fr-FR" altLang="en-US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E71B0-A916-4082-87BE-5AA6525891E2}" type="slidenum">
              <a:rPr lang="fr-FR" altLang="en-US" smtClean="0"/>
              <a:pPr/>
              <a:t>20</a:t>
            </a:fld>
            <a:endParaRPr lang="fr-FR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0701964-012B-4258-AE05-20596798F5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57701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647700" y="260648"/>
            <a:ext cx="7848600" cy="606128"/>
          </a:xfrm>
        </p:spPr>
        <p:txBody>
          <a:bodyPr/>
          <a:lstStyle/>
          <a:p>
            <a:r>
              <a:rPr lang="fr-FR" altLang="en-US" dirty="0"/>
              <a:t>Exemples of MERITS data in </a:t>
            </a:r>
            <a:r>
              <a:rPr lang="fr-FR" altLang="en-US" dirty="0" err="1"/>
              <a:t>RUs</a:t>
            </a:r>
            <a:r>
              <a:rPr lang="fr-FR" altLang="en-US" dirty="0"/>
              <a:t> </a:t>
            </a:r>
            <a:r>
              <a:rPr lang="fr-FR" altLang="en-US" dirty="0" err="1"/>
              <a:t>systems</a:t>
            </a:r>
            <a:endParaRPr lang="fr-FR" altLang="en-US" dirty="0"/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Black" pitchFamily="34" charset="0"/>
              <a:buNone/>
            </a:pPr>
            <a:endParaRPr lang="fr-FR" altLang="en-US" dirty="0"/>
          </a:p>
          <a:p>
            <a:pPr>
              <a:buFont typeface="Arial Black" pitchFamily="34" charset="0"/>
              <a:buNone/>
            </a:pPr>
            <a:endParaRPr lang="fr-FR" altLang="en-US" dirty="0"/>
          </a:p>
          <a:p>
            <a:endParaRPr lang="fr-FR" alt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BD21C-ADF2-42DE-B119-A3FE942F4FED}" type="slidenum">
              <a:rPr lang="fr-FR" altLang="en-US" smtClean="0"/>
              <a:pPr>
                <a:defRPr/>
              </a:pPr>
              <a:t>21</a:t>
            </a:fld>
            <a:endParaRPr lang="fr-F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5" y="1268760"/>
            <a:ext cx="8890349" cy="465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2BA725B3-1245-4D19-B0E5-1C7DA540A5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647700" y="1"/>
            <a:ext cx="7848600" cy="866775"/>
          </a:xfrm>
        </p:spPr>
        <p:txBody>
          <a:bodyPr/>
          <a:lstStyle/>
          <a:p>
            <a:r>
              <a:rPr lang="en-US" altLang="en-US" sz="2400" dirty="0"/>
              <a:t>Bahn.de journey planner: </a:t>
            </a:r>
            <a:r>
              <a:rPr lang="en-US" altLang="en-US" sz="2400" dirty="0" err="1"/>
              <a:t>Bucuresti</a:t>
            </a:r>
            <a:r>
              <a:rPr lang="en-US" altLang="en-US" sz="2400" dirty="0"/>
              <a:t> Nord to Chisinau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BD21C-ADF2-42DE-B119-A3FE942F4FED}" type="slidenum">
              <a:rPr lang="fr-FR" altLang="en-US" smtClean="0"/>
              <a:pPr>
                <a:defRPr/>
              </a:pPr>
              <a:t>22</a:t>
            </a:fld>
            <a:endParaRPr lang="fr-F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3" y="1628800"/>
            <a:ext cx="8994901" cy="44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8BBAD65F-2261-4B56-A726-F4580B1D36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826477" y="1"/>
            <a:ext cx="7848600" cy="866775"/>
          </a:xfrm>
        </p:spPr>
        <p:txBody>
          <a:bodyPr/>
          <a:lstStyle/>
          <a:p>
            <a:r>
              <a:rPr lang="fr-FR" altLang="en-US" sz="2400" dirty="0"/>
              <a:t>MAV-START </a:t>
            </a:r>
            <a:r>
              <a:rPr lang="fr-FR" altLang="en-US" sz="2400" dirty="0" err="1"/>
              <a:t>journey</a:t>
            </a:r>
            <a:r>
              <a:rPr lang="fr-FR" altLang="en-US" sz="2400" dirty="0"/>
              <a:t> </a:t>
            </a:r>
            <a:r>
              <a:rPr lang="fr-FR" altLang="en-US" sz="2400" dirty="0" err="1"/>
              <a:t>planner</a:t>
            </a:r>
            <a:r>
              <a:rPr lang="fr-FR" altLang="en-US" sz="2400" dirty="0"/>
              <a:t>: Budapest  to </a:t>
            </a:r>
            <a:r>
              <a:rPr lang="fr-FR" altLang="en-US" sz="2400" dirty="0" err="1"/>
              <a:t>Ungheni</a:t>
            </a:r>
            <a:endParaRPr lang="fr-FR" alt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BD21C-ADF2-42DE-B119-A3FE942F4FED}" type="slidenum">
              <a:rPr lang="fr-FR" altLang="en-US" smtClean="0"/>
              <a:pPr>
                <a:defRPr/>
              </a:pPr>
              <a:t>23</a:t>
            </a:fld>
            <a:endParaRPr lang="fr-F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83" y="1268760"/>
            <a:ext cx="84683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0E865DB5-12FB-4D6B-ACC4-D6D3173F5E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1AB10D-0007-4301-80BD-A18A75248325}" type="slidenum">
              <a:rPr lang="fr-FR" altLang="en-US" smtClean="0"/>
              <a:pPr/>
              <a:t>24</a:t>
            </a:fld>
            <a:endParaRPr lang="fr-FR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4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99592" y="188640"/>
            <a:ext cx="752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Iranian</a:t>
            </a:r>
            <a:r>
              <a:rPr lang="de-DE" sz="2400" b="1" dirty="0"/>
              <a:t> </a:t>
            </a:r>
            <a:r>
              <a:rPr lang="de-DE" sz="2400" b="1" dirty="0" err="1"/>
              <a:t>data</a:t>
            </a:r>
            <a:r>
              <a:rPr lang="de-DE" sz="2400" b="1" dirty="0"/>
              <a:t> in MERITS </a:t>
            </a:r>
            <a:r>
              <a:rPr lang="de-DE" sz="2400" b="1" dirty="0" err="1"/>
              <a:t>system</a:t>
            </a:r>
            <a:r>
              <a:rPr lang="de-DE" sz="2400" b="1" dirty="0"/>
              <a:t> </a:t>
            </a:r>
            <a:r>
              <a:rPr lang="de-DE" sz="2400" b="1" dirty="0" err="1"/>
              <a:t>delivered</a:t>
            </a:r>
            <a:r>
              <a:rPr lang="de-DE" sz="2400" b="1" dirty="0"/>
              <a:t> </a:t>
            </a:r>
            <a:r>
              <a:rPr lang="de-DE" sz="2400" b="1" dirty="0" err="1"/>
              <a:t>by</a:t>
            </a:r>
            <a:r>
              <a:rPr lang="de-DE" sz="2400" b="1" dirty="0"/>
              <a:t> TCDD</a:t>
            </a:r>
            <a:endParaRPr lang="fr-FR" sz="2400" b="1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578950B-82B0-4AB5-912B-CB0C90B2F9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123237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5"/>
          <p:cNvSpPr>
            <a:spLocks noGrp="1"/>
          </p:cNvSpPr>
          <p:nvPr>
            <p:ph type="title"/>
          </p:nvPr>
        </p:nvSpPr>
        <p:spPr>
          <a:xfrm>
            <a:off x="647700" y="371475"/>
            <a:ext cx="7848600" cy="465237"/>
          </a:xfrm>
        </p:spPr>
        <p:txBody>
          <a:bodyPr/>
          <a:lstStyle/>
          <a:p>
            <a:pPr algn="ctr"/>
            <a:r>
              <a:rPr lang="en-US" altLang="en-US" dirty="0"/>
              <a:t>Service data in MERITS</a:t>
            </a:r>
            <a:endParaRPr lang="fr-FR" altLang="en-US" dirty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E71B0-A916-4082-87BE-5AA6525891E2}" type="slidenum">
              <a:rPr lang="fr-FR" altLang="en-US" smtClean="0"/>
              <a:pPr/>
              <a:t>25</a:t>
            </a:fld>
            <a:endParaRPr lang="fr-F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" y="908720"/>
            <a:ext cx="838805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47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4695"/>
          </a:xfrm>
        </p:spPr>
        <p:txBody>
          <a:bodyPr/>
          <a:lstStyle/>
          <a:p>
            <a:pPr algn="ctr"/>
            <a:r>
              <a:rPr lang="fr-FR" altLang="en-US" dirty="0"/>
              <a:t>Exemples of MERITS data in mobile </a:t>
            </a:r>
            <a:r>
              <a:rPr lang="fr-FR" altLang="en-US" dirty="0" err="1"/>
              <a:t>apps</a:t>
            </a:r>
            <a:endParaRPr lang="fr-FR" altLang="en-US" dirty="0"/>
          </a:p>
        </p:txBody>
      </p:sp>
      <p:sp>
        <p:nvSpPr>
          <p:cNvPr id="29699" name="Espace réservé du texte 3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4040066" cy="639762"/>
          </a:xfrm>
        </p:spPr>
        <p:txBody>
          <a:bodyPr/>
          <a:lstStyle/>
          <a:p>
            <a:r>
              <a:rPr lang="fr-FR" altLang="en-US" dirty="0" err="1"/>
              <a:t>InterRail</a:t>
            </a:r>
            <a:r>
              <a:rPr lang="fr-FR" altLang="en-US" dirty="0"/>
              <a:t> &amp; </a:t>
            </a:r>
            <a:r>
              <a:rPr lang="fr-FR" altLang="en-US" dirty="0" err="1"/>
              <a:t>EuRail</a:t>
            </a:r>
            <a:r>
              <a:rPr lang="fr-FR" altLang="en-US" dirty="0"/>
              <a:t> </a:t>
            </a:r>
            <a:r>
              <a:rPr lang="fr-FR" altLang="en-US" dirty="0" err="1"/>
              <a:t>apps</a:t>
            </a:r>
            <a:endParaRPr lang="fr-FR" altLang="en-US" dirty="0"/>
          </a:p>
        </p:txBody>
      </p:sp>
      <p:pic>
        <p:nvPicPr>
          <p:cNvPr id="29702" name="Espace réservé du contenu 9" descr="C:\Users\fabric_s\AppData\Local\Microsoft\Windows\Temporary Internet Files\Content.Word\photo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7" y="1700808"/>
            <a:ext cx="3600400" cy="4608511"/>
          </a:xfrm>
        </p:spPr>
      </p:pic>
      <p:sp>
        <p:nvSpPr>
          <p:cNvPr id="29700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102469" y="836712"/>
            <a:ext cx="4041531" cy="639762"/>
          </a:xfrm>
        </p:spPr>
        <p:txBody>
          <a:bodyPr/>
          <a:lstStyle/>
          <a:p>
            <a:r>
              <a:rPr lang="fr-FR" altLang="en-US" dirty="0"/>
              <a:t>Beograd to Chisinau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51E43C-BD4F-4E74-B406-D28143BD51B0}" type="slidenum">
              <a:rPr lang="fr-FR" altLang="en-US" smtClean="0"/>
              <a:pPr>
                <a:defRPr/>
              </a:pPr>
              <a:t>26</a:t>
            </a:fld>
            <a:endParaRPr lang="fr-F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680" y="1597648"/>
            <a:ext cx="3345752" cy="484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A07A6-C89A-43E8-BEFC-892DECFBD14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r>
              <a:rPr lang="en-US"/>
              <a:t>CG &amp; TG meeting September 17th, 2014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3"/>
            <a:ext cx="9231923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683568" y="2060848"/>
            <a:ext cx="7319963" cy="441325"/>
            <a:chOff x="408" y="1903"/>
            <a:chExt cx="4611" cy="278"/>
          </a:xfrm>
        </p:grpSpPr>
        <p:sp>
          <p:nvSpPr>
            <p:cNvPr id="25605" name="Text Box 2"/>
            <p:cNvSpPr txBox="1">
              <a:spLocks noChangeArrowheads="1"/>
            </p:cNvSpPr>
            <p:nvPr/>
          </p:nvSpPr>
          <p:spPr bwMode="auto">
            <a:xfrm>
              <a:off x="1024" y="1903"/>
              <a:ext cx="399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800" b="1" dirty="0">
                  <a:solidFill>
                    <a:srgbClr val="3B3D3C"/>
                  </a:solidFill>
                  <a:cs typeface="Arial" charset="0"/>
                </a:rPr>
                <a:t>Thank you for your kind attention</a:t>
              </a:r>
            </a:p>
            <a:p>
              <a:pPr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zh-CN" altLang="fr-FR" sz="2800" b="1" dirty="0">
                  <a:solidFill>
                    <a:srgbClr val="3B3D3C"/>
                  </a:solidFill>
                  <a:cs typeface="Arial" charset="0"/>
                </a:rPr>
                <a:t>谢谢各位</a:t>
              </a:r>
              <a:endParaRPr lang="en-US" sz="2800" b="1" dirty="0">
                <a:solidFill>
                  <a:srgbClr val="3B3D3C"/>
                </a:solidFill>
                <a:cs typeface="Arial" charset="0"/>
              </a:endParaRPr>
            </a:p>
            <a:p>
              <a:pPr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800" b="1" dirty="0">
                <a:solidFill>
                  <a:srgbClr val="3B3D3C"/>
                </a:solidFill>
                <a:cs typeface="Arial" charset="0"/>
              </a:endParaRPr>
            </a:p>
            <a:p>
              <a:pPr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800" b="1" dirty="0">
                <a:solidFill>
                  <a:srgbClr val="3B3D3C"/>
                </a:solidFill>
                <a:cs typeface="Arial" charset="0"/>
              </a:endParaRPr>
            </a:p>
            <a:p>
              <a:pPr defTabSz="449263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800" b="1" dirty="0">
                  <a:solidFill>
                    <a:srgbClr val="3B3D3C"/>
                  </a:solidFill>
                  <a:cs typeface="Arial" charset="0"/>
                  <a:hlinkClick r:id="rId2"/>
                </a:rPr>
                <a:t>guigon@uic.org</a:t>
              </a:r>
              <a:r>
                <a:rPr lang="en-US" sz="2800" b="1" dirty="0">
                  <a:solidFill>
                    <a:srgbClr val="3B3D3C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25606" name="Rectangle 8"/>
            <p:cNvSpPr>
              <a:spLocks noChangeArrowheads="1"/>
            </p:cNvSpPr>
            <p:nvPr/>
          </p:nvSpPr>
          <p:spPr bwMode="auto">
            <a:xfrm>
              <a:off x="408" y="1971"/>
              <a:ext cx="111" cy="111"/>
            </a:xfrm>
            <a:prstGeom prst="rect">
              <a:avLst/>
            </a:prstGeom>
            <a:solidFill>
              <a:srgbClr val="3B3D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sz="2400">
                <a:cs typeface="Arial" charset="0"/>
              </a:endParaRPr>
            </a:p>
          </p:txBody>
        </p:sp>
        <p:sp>
          <p:nvSpPr>
            <p:cNvPr id="25607" name="Rectangle 9"/>
            <p:cNvSpPr>
              <a:spLocks noChangeArrowheads="1"/>
            </p:cNvSpPr>
            <p:nvPr/>
          </p:nvSpPr>
          <p:spPr bwMode="auto">
            <a:xfrm>
              <a:off x="600" y="1971"/>
              <a:ext cx="111" cy="111"/>
            </a:xfrm>
            <a:prstGeom prst="rect">
              <a:avLst/>
            </a:prstGeom>
            <a:solidFill>
              <a:srgbClr val="3B3D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sz="2800" b="1">
                <a:solidFill>
                  <a:srgbClr val="3B3D3C"/>
                </a:solidFill>
                <a:cs typeface="Arial" charset="0"/>
              </a:endParaRPr>
            </a:p>
          </p:txBody>
        </p:sp>
        <p:sp>
          <p:nvSpPr>
            <p:cNvPr id="25608" name="Rectangle 10"/>
            <p:cNvSpPr>
              <a:spLocks noChangeArrowheads="1"/>
            </p:cNvSpPr>
            <p:nvPr/>
          </p:nvSpPr>
          <p:spPr bwMode="auto">
            <a:xfrm>
              <a:off x="789" y="1971"/>
              <a:ext cx="111" cy="111"/>
            </a:xfrm>
            <a:prstGeom prst="rect">
              <a:avLst/>
            </a:prstGeom>
            <a:solidFill>
              <a:srgbClr val="3B3D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449263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sz="2800" b="1">
                <a:solidFill>
                  <a:srgbClr val="3B3D3C"/>
                </a:solidFill>
                <a:cs typeface="Arial" charset="0"/>
              </a:endParaRPr>
            </a:p>
          </p:txBody>
        </p:sp>
      </p:grp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F3563D-EB9C-4332-84D4-B692E21795B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56A39E6-40ED-4A46-A1E6-4B310DF353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4">
            <a:extLst>
              <a:ext uri="{FF2B5EF4-FFF2-40B4-BE49-F238E27FC236}">
                <a16:creationId xmlns:a16="http://schemas.microsoft.com/office/drawing/2014/main" id="{1661F476-D782-40CF-A0EE-AF04F719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Consultation of Timetable Information</a:t>
            </a:r>
            <a:endParaRPr lang="fr-FR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B474318-D652-45E7-9648-70E5B51B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22320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0BC9137F-4F6C-46ED-B7F6-2EE378C6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CFD5D395-B344-4932-AAFD-42422DF4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17033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5F261847-79FC-4468-A195-01856D72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811338"/>
            <a:ext cx="207645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240AD37D-26FD-474C-8D27-90A3E214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076700"/>
            <a:ext cx="9429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>
            <a:extLst>
              <a:ext uri="{FF2B5EF4-FFF2-40B4-BE49-F238E27FC236}">
                <a16:creationId xmlns:a16="http://schemas.microsoft.com/office/drawing/2014/main" id="{53AC06FD-A8FA-41EA-AF21-57ACC99FD117}"/>
              </a:ext>
            </a:extLst>
          </p:cNvPr>
          <p:cNvSpPr/>
          <p:nvPr/>
        </p:nvSpPr>
        <p:spPr>
          <a:xfrm>
            <a:off x="3276600" y="19891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4" name="Flèche droite 13">
            <a:extLst>
              <a:ext uri="{FF2B5EF4-FFF2-40B4-BE49-F238E27FC236}">
                <a16:creationId xmlns:a16="http://schemas.microsoft.com/office/drawing/2014/main" id="{B8F34752-5629-4455-9C8B-02554587ADDF}"/>
              </a:ext>
            </a:extLst>
          </p:cNvPr>
          <p:cNvSpPr/>
          <p:nvPr/>
        </p:nvSpPr>
        <p:spPr>
          <a:xfrm rot="2685657">
            <a:off x="3276600" y="2997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" name="Flèche droite 14">
            <a:extLst>
              <a:ext uri="{FF2B5EF4-FFF2-40B4-BE49-F238E27FC236}">
                <a16:creationId xmlns:a16="http://schemas.microsoft.com/office/drawing/2014/main" id="{C39F7DBD-4F19-4DED-A275-AC14D55AEE57}"/>
              </a:ext>
            </a:extLst>
          </p:cNvPr>
          <p:cNvSpPr/>
          <p:nvPr/>
        </p:nvSpPr>
        <p:spPr>
          <a:xfrm rot="5400000">
            <a:off x="1792288" y="3127375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Flèche droite 15">
            <a:extLst>
              <a:ext uri="{FF2B5EF4-FFF2-40B4-BE49-F238E27FC236}">
                <a16:creationId xmlns:a16="http://schemas.microsoft.com/office/drawing/2014/main" id="{872E2DD5-AE77-41BF-B9A6-04FC18FF1CED}"/>
              </a:ext>
            </a:extLst>
          </p:cNvPr>
          <p:cNvSpPr/>
          <p:nvPr/>
        </p:nvSpPr>
        <p:spPr>
          <a:xfrm rot="10800000">
            <a:off x="6443663" y="4149725"/>
            <a:ext cx="9794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" name="Flèche droite 16">
            <a:extLst>
              <a:ext uri="{FF2B5EF4-FFF2-40B4-BE49-F238E27FC236}">
                <a16:creationId xmlns:a16="http://schemas.microsoft.com/office/drawing/2014/main" id="{63151D93-1F2E-4E13-BDD1-1994AF3C8686}"/>
              </a:ext>
            </a:extLst>
          </p:cNvPr>
          <p:cNvSpPr/>
          <p:nvPr/>
        </p:nvSpPr>
        <p:spPr>
          <a:xfrm rot="13656894">
            <a:off x="7471569" y="3207544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0733" name="Text Box 111">
            <a:extLst>
              <a:ext uri="{FF2B5EF4-FFF2-40B4-BE49-F238E27FC236}">
                <a16:creationId xmlns:a16="http://schemas.microsoft.com/office/drawing/2014/main" id="{F53448C4-EFA4-446A-8E03-1D4777E8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876925"/>
            <a:ext cx="1152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74F98A-3854-42D0-8A3C-E072C947DE6E}"/>
              </a:ext>
            </a:extLst>
          </p:cNvPr>
          <p:cNvSpPr txBox="1"/>
          <p:nvPr/>
        </p:nvSpPr>
        <p:spPr>
          <a:xfrm>
            <a:off x="1789113" y="1341438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fr-FR" sz="2800" dirty="0" err="1">
                <a:solidFill>
                  <a:schemeClr val="tx2">
                    <a:lumMod val="75000"/>
                  </a:schemeClr>
                </a:solidFill>
              </a:rPr>
              <a:t>RUs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72BBE539-D018-4E87-A5EA-941954CC8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BC1371BF-A90A-4438-945B-757943A7A4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73653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3"/>
          <p:cNvSpPr>
            <a:spLocks noGrp="1"/>
          </p:cNvSpPr>
          <p:nvPr>
            <p:ph type="title"/>
          </p:nvPr>
        </p:nvSpPr>
        <p:spPr>
          <a:xfrm>
            <a:off x="647700" y="371475"/>
            <a:ext cx="7848600" cy="681261"/>
          </a:xfrm>
        </p:spPr>
        <p:txBody>
          <a:bodyPr/>
          <a:lstStyle/>
          <a:p>
            <a:pPr algn="ctr"/>
            <a:r>
              <a:rPr lang="fr-FR" altLang="en-US" dirty="0"/>
              <a:t>Set up of </a:t>
            </a:r>
            <a:r>
              <a:rPr lang="fr-FR" altLang="en-US" dirty="0" err="1"/>
              <a:t>TimeTable</a:t>
            </a:r>
            <a:r>
              <a:rPr lang="fr-FR" altLang="en-US" dirty="0"/>
              <a:t> data </a:t>
            </a:r>
            <a:r>
              <a:rPr lang="fr-FR" altLang="en-US" dirty="0" err="1"/>
              <a:t>step</a:t>
            </a:r>
            <a:r>
              <a:rPr lang="fr-FR" altLang="en-US" dirty="0"/>
              <a:t> by </a:t>
            </a:r>
            <a:r>
              <a:rPr lang="fr-FR" altLang="en-US" dirty="0" err="1"/>
              <a:t>step</a:t>
            </a:r>
            <a:endParaRPr lang="fr-FR" alt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BD21C-ADF2-42DE-B119-A3FE942F4FED}" type="slidenum">
              <a:rPr lang="fr-FR" altLang="en-US" smtClean="0"/>
              <a:pPr>
                <a:defRPr/>
              </a:pPr>
              <a:t>4</a:t>
            </a:fld>
            <a:endParaRPr lang="fr-FR" altLang="en-US"/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467544" y="2060848"/>
            <a:ext cx="12961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oneTexte 9"/>
          <p:cNvSpPr txBox="1"/>
          <p:nvPr/>
        </p:nvSpPr>
        <p:spPr>
          <a:xfrm>
            <a:off x="323528" y="1628800"/>
            <a:ext cx="15779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Each RU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1691680" y="2060848"/>
            <a:ext cx="43924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027440" y="1412776"/>
            <a:ext cx="202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In MERITS System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6032311" y="2074461"/>
            <a:ext cx="2654490" cy="136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401587" y="1628800"/>
            <a:ext cx="17201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Each RU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15273C1-74E6-4580-947A-C2904A5E6A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161873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D64906B-6D6A-4452-BAD1-D72E2705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56992"/>
            <a:ext cx="7848600" cy="86677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UIC tool for exchange of timetable data</a:t>
            </a:r>
            <a:b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MERITS</a:t>
            </a:r>
            <a:b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Timetable, Services and Location Data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948BDA-81D8-4507-BE7A-EA15BE7FB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088" y="6391275"/>
            <a:ext cx="719137" cy="179388"/>
          </a:xfrm>
        </p:spPr>
        <p:txBody>
          <a:bodyPr/>
          <a:lstStyle/>
          <a:p>
            <a:fld id="{F7D8692D-0D61-4B36-A1E5-2E40E3C9B4A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66AFE1-1D4C-4E63-94CF-A333438C3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  <p:extLst>
      <p:ext uri="{BB962C8B-B14F-4D97-AF65-F5344CB8AC3E}">
        <p14:creationId xmlns:p14="http://schemas.microsoft.com/office/powerpoint/2010/main" val="37773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3C3D9C-A260-41D3-A617-3B0FB9203385}" type="slidenum">
              <a:rPr lang="fr-FR" altLang="en-US" smtClean="0"/>
              <a:pPr/>
              <a:t>6</a:t>
            </a:fld>
            <a:endParaRPr lang="fr-FR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38858" y="457200"/>
            <a:ext cx="7105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endParaRPr lang="en-GB" altLang="de-DE" sz="3000" b="1">
              <a:solidFill>
                <a:schemeClr val="tx2"/>
              </a:solidFill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51520" y="1556792"/>
            <a:ext cx="8892480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81000" indent="-381000">
              <a:lnSpc>
                <a:spcPct val="150000"/>
              </a:lnSpc>
              <a:buClr>
                <a:srgbClr val="FF0000"/>
              </a:buClr>
              <a:buFont typeface="Symbol" pitchFamily="18" charset="2"/>
              <a:buNone/>
            </a:pPr>
            <a:r>
              <a:rPr lang="en-GB" altLang="de-DE" sz="2400" b="1" dirty="0">
                <a:solidFill>
                  <a:srgbClr val="FF0000"/>
                </a:solidFill>
              </a:rPr>
              <a:t>M</a:t>
            </a:r>
            <a:r>
              <a:rPr lang="en-GB" altLang="de-DE" sz="2400" b="1" dirty="0"/>
              <a:t>ultiple </a:t>
            </a:r>
            <a:r>
              <a:rPr lang="en-GB" altLang="de-DE" sz="2400" b="1" dirty="0">
                <a:solidFill>
                  <a:srgbClr val="FF0000"/>
                </a:solidFill>
              </a:rPr>
              <a:t>E</a:t>
            </a:r>
            <a:r>
              <a:rPr lang="en-GB" altLang="de-DE" sz="2400" b="1" dirty="0"/>
              <a:t>ast-West </a:t>
            </a:r>
            <a:r>
              <a:rPr lang="en-GB" altLang="de-DE" sz="2400" b="1" dirty="0">
                <a:solidFill>
                  <a:srgbClr val="FF0000"/>
                </a:solidFill>
              </a:rPr>
              <a:t>R</a:t>
            </a:r>
            <a:r>
              <a:rPr lang="en-GB" altLang="de-DE" sz="2400" b="1" dirty="0"/>
              <a:t>ailway </a:t>
            </a:r>
            <a:r>
              <a:rPr lang="en-GB" altLang="de-DE" sz="2400" b="1" dirty="0">
                <a:solidFill>
                  <a:srgbClr val="FF0000"/>
                </a:solidFill>
              </a:rPr>
              <a:t>I</a:t>
            </a:r>
            <a:r>
              <a:rPr lang="en-GB" altLang="de-DE" sz="2400" b="1" dirty="0"/>
              <a:t>ntegrated </a:t>
            </a:r>
            <a:r>
              <a:rPr lang="en-GB" altLang="de-DE" sz="2400" b="1" dirty="0">
                <a:solidFill>
                  <a:srgbClr val="FF0000"/>
                </a:solidFill>
              </a:rPr>
              <a:t>T</a:t>
            </a:r>
            <a:r>
              <a:rPr lang="en-GB" altLang="de-DE" sz="2400" b="1" dirty="0"/>
              <a:t>imetable </a:t>
            </a:r>
            <a:r>
              <a:rPr lang="en-GB" altLang="de-DE" sz="2400" b="1" dirty="0">
                <a:solidFill>
                  <a:srgbClr val="FF0000"/>
                </a:solidFill>
              </a:rPr>
              <a:t>S</a:t>
            </a:r>
            <a:r>
              <a:rPr lang="en-GB" altLang="de-DE" sz="2400" b="1" dirty="0"/>
              <a:t>torage</a:t>
            </a:r>
          </a:p>
          <a:p>
            <a:pPr marL="381000" indent="-381000"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·"/>
            </a:pPr>
            <a:r>
              <a:rPr lang="en-GB" altLang="de-DE" sz="2400" b="1" dirty="0"/>
              <a:t>The database of UIC for</a:t>
            </a:r>
            <a:r>
              <a:rPr lang="fr-FR" altLang="de-DE" sz="2400" b="1" dirty="0"/>
              <a:t>:</a:t>
            </a:r>
            <a:endParaRPr lang="en-GB" altLang="de-DE" sz="2400" b="1" dirty="0"/>
          </a:p>
          <a:p>
            <a:pPr marL="1143000" lvl="1" indent="-381000"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·"/>
            </a:pPr>
            <a:r>
              <a:rPr lang="en-GB" altLang="de-DE" sz="2400" b="1" dirty="0"/>
              <a:t>Timetable (600 000 train services)</a:t>
            </a:r>
          </a:p>
          <a:p>
            <a:pPr marL="1143000" lvl="1" indent="-381000"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·"/>
            </a:pPr>
            <a:r>
              <a:rPr lang="en-AU" altLang="de-DE" sz="2400" b="1" dirty="0"/>
              <a:t>Stations (70 000 stations)</a:t>
            </a:r>
          </a:p>
          <a:p>
            <a:pPr marL="1143000" lvl="1" indent="-381000"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·"/>
            </a:pPr>
            <a:r>
              <a:rPr lang="en-AU" altLang="de-DE" sz="2400" b="1" dirty="0"/>
              <a:t>38 workspaces for Railway Undertakings </a:t>
            </a:r>
          </a:p>
          <a:p>
            <a:pPr lvl="0"/>
            <a:endParaRPr lang="en-GB" altLang="de-DE" sz="2400" b="1" dirty="0"/>
          </a:p>
          <a:p>
            <a:pPr lvl="0"/>
            <a:r>
              <a:rPr lang="en-GB" altLang="de-DE" sz="2400" b="1" dirty="0"/>
              <a:t>The European system for collecting, verifying, integrating and exporting timetable data for domestic, cross-boarder and international trains from Western Europe to Russia</a:t>
            </a:r>
            <a:endParaRPr lang="fr-FR" sz="2400" dirty="0"/>
          </a:p>
          <a:p>
            <a:pPr marL="381000" indent="-381000">
              <a:lnSpc>
                <a:spcPct val="150000"/>
              </a:lnSpc>
              <a:buClr>
                <a:srgbClr val="FF0000"/>
              </a:buClr>
              <a:buFont typeface="Symbol" pitchFamily="18" charset="2"/>
              <a:buChar char="·"/>
            </a:pPr>
            <a:endParaRPr lang="en-GB" altLang="de-DE" sz="2400" b="1" dirty="0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597877" y="371476"/>
            <a:ext cx="72448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chemeClr val="tx2"/>
                </a:solidFill>
              </a:rPr>
              <a:t>MERITS </a:t>
            </a:r>
            <a:endParaRPr lang="fr-FR" altLang="en-US" sz="3000" b="1" dirty="0">
              <a:solidFill>
                <a:schemeClr val="tx2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0EA530-01A2-40ED-BA29-531F872911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BACAA-1726-433C-99B6-D18D3983142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marc_g\Documents\UIC\Merits\Membres\MERITS 2016 avec KTZ_rev16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741" y="-243408"/>
            <a:ext cx="10342741" cy="6581956"/>
          </a:xfrm>
          <a:prstGeom prst="rect">
            <a:avLst/>
          </a:prstGeom>
          <a:noFill/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4078CAAC-57F9-4EEB-9DB7-5FCCED2F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/>
              <a:t>THNS Novembre 2017 - Shanghai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13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49083A4-8CE9-454F-AFB9-0D79B1FCA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211A6-2F16-45E2-95E7-0ADD41CCEDE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26A3B99-4B81-476D-9BA2-6B3E6486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174" y="154889"/>
            <a:ext cx="72448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chemeClr val="tx2"/>
                </a:solidFill>
              </a:rPr>
              <a:t>MERITS CONCEPT </a:t>
            </a:r>
            <a:endParaRPr lang="fr-FR" altLang="en-US" sz="3000" b="1" dirty="0">
              <a:solidFill>
                <a:schemeClr val="tx2"/>
              </a:solidFill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679A06A7-CBE9-4DDC-8DD9-7C4E3D97E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22" y="1138283"/>
            <a:ext cx="8603998" cy="48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614FABDC-174F-4CDF-AEE7-AA317457C7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EB3020-03C0-4F17-BF06-290DB960E5A2}"/>
              </a:ext>
            </a:extLst>
          </p:cNvPr>
          <p:cNvSpPr txBox="1"/>
          <p:nvPr/>
        </p:nvSpPr>
        <p:spPr>
          <a:xfrm>
            <a:off x="392838" y="2023442"/>
            <a:ext cx="14050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Input </a:t>
            </a:r>
          </a:p>
          <a:p>
            <a:pPr algn="ctr"/>
            <a:r>
              <a:rPr lang="fr-FR" sz="2000" b="1" dirty="0" err="1"/>
              <a:t>raw</a:t>
            </a:r>
            <a:r>
              <a:rPr lang="fr-FR" sz="2000" b="1" dirty="0"/>
              <a:t> data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C74A9-12F1-4848-9E17-9AB7D8046337}"/>
              </a:ext>
            </a:extLst>
          </p:cNvPr>
          <p:cNvSpPr txBox="1"/>
          <p:nvPr/>
        </p:nvSpPr>
        <p:spPr>
          <a:xfrm>
            <a:off x="250043" y="4509120"/>
            <a:ext cx="165766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Output Integrated data</a:t>
            </a:r>
          </a:p>
        </p:txBody>
      </p:sp>
    </p:spTree>
    <p:extLst>
      <p:ext uri="{BB962C8B-B14F-4D97-AF65-F5344CB8AC3E}">
        <p14:creationId xmlns:p14="http://schemas.microsoft.com/office/powerpoint/2010/main" val="391572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858" y="134737"/>
            <a:ext cx="8496300" cy="682388"/>
          </a:xfrm>
        </p:spPr>
        <p:txBody>
          <a:bodyPr/>
          <a:lstStyle/>
          <a:p>
            <a:pPr algn="ctr"/>
            <a:r>
              <a:rPr lang="en-GB" altLang="en-US" sz="2800" dirty="0"/>
              <a:t>Which data are included in MERITS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9552" y="1254887"/>
            <a:ext cx="8208912" cy="4680520"/>
          </a:xfrm>
        </p:spPr>
        <p:txBody>
          <a:bodyPr/>
          <a:lstStyle/>
          <a:p>
            <a:r>
              <a:rPr lang="fr-FR" altLang="en-US" sz="2000" dirty="0"/>
              <a:t>Stations data, minimum </a:t>
            </a:r>
            <a:r>
              <a:rPr lang="fr-FR" altLang="en-US" sz="2000" dirty="0" err="1"/>
              <a:t>connecting</a:t>
            </a:r>
            <a:r>
              <a:rPr lang="fr-FR" altLang="en-US" sz="2000" dirty="0"/>
              <a:t> times, station </a:t>
            </a:r>
            <a:r>
              <a:rPr lang="fr-FR" altLang="en-US" sz="2000" dirty="0" err="1"/>
              <a:t>coordinates</a:t>
            </a:r>
            <a:r>
              <a:rPr lang="fr-FR" altLang="en-US" sz="2000" dirty="0"/>
              <a:t>…</a:t>
            </a:r>
          </a:p>
          <a:p>
            <a:r>
              <a:rPr lang="fr-FR" altLang="en-US" sz="2000" dirty="0"/>
              <a:t>Brand codes, types of train</a:t>
            </a:r>
          </a:p>
          <a:p>
            <a:r>
              <a:rPr lang="fr-FR" altLang="en-US" sz="2000" dirty="0"/>
              <a:t>Classes, coach groups, </a:t>
            </a:r>
            <a:r>
              <a:rPr lang="fr-FR" altLang="en-US" sz="2000" dirty="0" err="1"/>
              <a:t>seats</a:t>
            </a:r>
            <a:r>
              <a:rPr lang="fr-FR" altLang="en-US" sz="2000" dirty="0"/>
              <a:t>, couchette…</a:t>
            </a:r>
          </a:p>
          <a:p>
            <a:r>
              <a:rPr lang="fr-FR" altLang="en-US" sz="2000" dirty="0" err="1"/>
              <a:t>Timetables</a:t>
            </a:r>
            <a:r>
              <a:rPr lang="fr-FR" altLang="en-US" sz="2000" dirty="0"/>
              <a:t> (</a:t>
            </a:r>
            <a:r>
              <a:rPr lang="fr-FR" altLang="en-US" sz="2000" dirty="0" err="1"/>
              <a:t>departure</a:t>
            </a:r>
            <a:r>
              <a:rPr lang="fr-FR" altLang="en-US" sz="2000" dirty="0"/>
              <a:t> and </a:t>
            </a:r>
            <a:r>
              <a:rPr lang="fr-FR" altLang="en-US" sz="2000" dirty="0" err="1"/>
              <a:t>arrival</a:t>
            </a:r>
            <a:r>
              <a:rPr lang="fr-FR" altLang="en-US" sz="2000" dirty="0"/>
              <a:t> </a:t>
            </a:r>
            <a:r>
              <a:rPr lang="fr-FR" altLang="en-US" sz="2000" dirty="0" err="1"/>
              <a:t>at</a:t>
            </a:r>
            <a:r>
              <a:rPr lang="fr-FR" altLang="en-US" sz="2000" dirty="0"/>
              <a:t> stations), running </a:t>
            </a:r>
            <a:r>
              <a:rPr lang="fr-FR" altLang="en-US" sz="2000" dirty="0" err="1"/>
              <a:t>periods</a:t>
            </a:r>
            <a:r>
              <a:rPr lang="fr-FR" altLang="en-US" sz="2000" dirty="0"/>
              <a:t>, time zones</a:t>
            </a:r>
          </a:p>
          <a:p>
            <a:r>
              <a:rPr lang="fr-FR" altLang="en-US" sz="2000" dirty="0" err="1"/>
              <a:t>Tariffs</a:t>
            </a:r>
            <a:r>
              <a:rPr lang="fr-FR" altLang="en-US" sz="2000" dirty="0"/>
              <a:t> (</a:t>
            </a:r>
            <a:r>
              <a:rPr lang="fr-FR" altLang="en-US" sz="2000" dirty="0" err="1"/>
              <a:t>eg</a:t>
            </a:r>
            <a:r>
              <a:rPr lang="fr-FR" altLang="en-US" sz="2000" dirty="0"/>
              <a:t>: East-West </a:t>
            </a:r>
            <a:r>
              <a:rPr lang="fr-FR" altLang="en-US" sz="2000" dirty="0" err="1"/>
              <a:t>tariff</a:t>
            </a:r>
            <a:r>
              <a:rPr lang="fr-FR" altLang="en-US" sz="2000" dirty="0"/>
              <a:t>…), type of </a:t>
            </a:r>
            <a:r>
              <a:rPr lang="fr-FR" altLang="en-US" sz="2000" dirty="0" err="1"/>
              <a:t>reservation</a:t>
            </a:r>
            <a:r>
              <a:rPr lang="fr-FR" altLang="en-US" sz="2000" dirty="0"/>
              <a:t> (</a:t>
            </a:r>
            <a:r>
              <a:rPr lang="fr-FR" altLang="en-US" sz="2000" dirty="0" err="1"/>
              <a:t>compulsory</a:t>
            </a:r>
            <a:r>
              <a:rPr lang="fr-FR" altLang="en-US" sz="2000" dirty="0"/>
              <a:t>…)</a:t>
            </a:r>
          </a:p>
          <a:p>
            <a:r>
              <a:rPr lang="fr-FR" altLang="en-US" sz="2000" dirty="0"/>
              <a:t>Service data and </a:t>
            </a:r>
            <a:r>
              <a:rPr lang="fr-FR" altLang="en-US" sz="2000" dirty="0" err="1"/>
              <a:t>facilities</a:t>
            </a:r>
            <a:r>
              <a:rPr lang="fr-FR" altLang="en-US" sz="2000" dirty="0"/>
              <a:t>: restaurant, sleeping cars, bicycle, mini bar, </a:t>
            </a:r>
            <a:r>
              <a:rPr lang="fr-FR" altLang="en-US" sz="2000" dirty="0" err="1"/>
              <a:t>wheelchair</a:t>
            </a:r>
            <a:r>
              <a:rPr lang="fr-FR" altLang="en-US" sz="2000" dirty="0"/>
              <a:t>, power </a:t>
            </a:r>
            <a:r>
              <a:rPr lang="fr-FR" altLang="en-US" sz="2000" dirty="0" err="1"/>
              <a:t>supply</a:t>
            </a:r>
            <a:r>
              <a:rPr lang="fr-FR" altLang="en-US" sz="2000" dirty="0"/>
              <a:t> sockets…</a:t>
            </a:r>
          </a:p>
          <a:p>
            <a:endParaRPr lang="fr-FR" altLang="en-US" sz="2000" dirty="0"/>
          </a:p>
          <a:p>
            <a:pPr lvl="1">
              <a:buFont typeface="Arial" pitchFamily="34" charset="0"/>
              <a:buChar char="•"/>
            </a:pPr>
            <a:r>
              <a:rPr lang="fr-FR" altLang="en-US" sz="2000" dirty="0"/>
              <a:t>All </a:t>
            </a:r>
            <a:r>
              <a:rPr lang="fr-FR" altLang="en-US" sz="2000" dirty="0" err="1"/>
              <a:t>what</a:t>
            </a:r>
            <a:r>
              <a:rPr lang="fr-FR" altLang="en-US" sz="2000" dirty="0"/>
              <a:t> </a:t>
            </a:r>
            <a:r>
              <a:rPr lang="fr-FR" altLang="en-US" sz="2000" dirty="0" err="1"/>
              <a:t>is</a:t>
            </a:r>
            <a:r>
              <a:rPr lang="fr-FR" altLang="en-US" sz="2000" dirty="0"/>
              <a:t> </a:t>
            </a:r>
            <a:r>
              <a:rPr lang="fr-FR" altLang="en-US" sz="2000" dirty="0" err="1"/>
              <a:t>needed</a:t>
            </a:r>
            <a:r>
              <a:rPr lang="fr-FR" altLang="en-US" sz="2000" dirty="0"/>
              <a:t> in the </a:t>
            </a:r>
            <a:r>
              <a:rPr lang="fr-FR" altLang="en-US" sz="2000" dirty="0" err="1"/>
              <a:t>journey</a:t>
            </a:r>
            <a:r>
              <a:rPr lang="fr-FR" altLang="en-US" sz="2000" dirty="0"/>
              <a:t> </a:t>
            </a:r>
            <a:r>
              <a:rPr lang="fr-FR" altLang="en-US" sz="2000" dirty="0" err="1"/>
              <a:t>planners</a:t>
            </a:r>
            <a:endParaRPr lang="en-US" altLang="en-US" sz="20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A83B27-D893-4F1E-9CAA-AAAD49942C9A}" type="slidenum">
              <a:rPr lang="fr-FR" altLang="en-US" smtClean="0"/>
              <a:pPr/>
              <a:t>9</a:t>
            </a:fld>
            <a:endParaRPr lang="fr-FR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2D15772-149B-4727-AE6D-9829BB707A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THNS Novembre 2017 - Shanghai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IC2010_1">
  <a:themeElements>
    <a:clrScheme name="UIC2010_1 1">
      <a:dk1>
        <a:srgbClr val="3C3C3C"/>
      </a:dk1>
      <a:lt1>
        <a:srgbClr val="FFFFFF"/>
      </a:lt1>
      <a:dk2>
        <a:srgbClr val="506361"/>
      </a:dk2>
      <a:lt2>
        <a:srgbClr val="7A898D"/>
      </a:lt2>
      <a:accent1>
        <a:srgbClr val="0090D4"/>
      </a:accent1>
      <a:accent2>
        <a:srgbClr val="62B576"/>
      </a:accent2>
      <a:accent3>
        <a:srgbClr val="FFFFFF"/>
      </a:accent3>
      <a:accent4>
        <a:srgbClr val="323232"/>
      </a:accent4>
      <a:accent5>
        <a:srgbClr val="AAC6E6"/>
      </a:accent5>
      <a:accent6>
        <a:srgbClr val="58A46A"/>
      </a:accent6>
      <a:hlink>
        <a:srgbClr val="0090D4"/>
      </a:hlink>
      <a:folHlink>
        <a:srgbClr val="62B576"/>
      </a:folHlink>
    </a:clrScheme>
    <a:fontScheme name="UIC2010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C2010_1 1">
        <a:dk1>
          <a:srgbClr val="3C3C3C"/>
        </a:dk1>
        <a:lt1>
          <a:srgbClr val="FFFFFF"/>
        </a:lt1>
        <a:dk2>
          <a:srgbClr val="506361"/>
        </a:dk2>
        <a:lt2>
          <a:srgbClr val="7A898D"/>
        </a:lt2>
        <a:accent1>
          <a:srgbClr val="0090D4"/>
        </a:accent1>
        <a:accent2>
          <a:srgbClr val="62B576"/>
        </a:accent2>
        <a:accent3>
          <a:srgbClr val="FFFFFF"/>
        </a:accent3>
        <a:accent4>
          <a:srgbClr val="323232"/>
        </a:accent4>
        <a:accent5>
          <a:srgbClr val="AAC6E6"/>
        </a:accent5>
        <a:accent6>
          <a:srgbClr val="58A46A"/>
        </a:accent6>
        <a:hlink>
          <a:srgbClr val="0090D4"/>
        </a:hlink>
        <a:folHlink>
          <a:srgbClr val="62B57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UIC2010_1</Template>
  <TotalTime>2508</TotalTime>
  <Words>1253</Words>
  <Application>Microsoft Office PowerPoint</Application>
  <PresentationFormat>Affichage à l'écran (4:3)</PresentationFormat>
  <Paragraphs>217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Arial Black</vt:lpstr>
      <vt:lpstr>Symbol</vt:lpstr>
      <vt:lpstr>Times New Roman</vt:lpstr>
      <vt:lpstr>Wingdings</vt:lpstr>
      <vt:lpstr>UIC2010_1</vt:lpstr>
      <vt:lpstr>impact of timetable data on railway business In Europe</vt:lpstr>
      <vt:lpstr>Customer Experience Lifecycle</vt:lpstr>
      <vt:lpstr>Consultation of Timetable Information</vt:lpstr>
      <vt:lpstr>Set up of TimeTable data step by step</vt:lpstr>
      <vt:lpstr>UIC tool for exchange of timetable data  MERITS  Timetable, Services and Location Data</vt:lpstr>
      <vt:lpstr>Présentation PowerPoint</vt:lpstr>
      <vt:lpstr>Présentation PowerPoint</vt:lpstr>
      <vt:lpstr>Présentation PowerPoint</vt:lpstr>
      <vt:lpstr>Which data are included in MERITS</vt:lpstr>
      <vt:lpstr>Présentation PowerPoint</vt:lpstr>
      <vt:lpstr>MERITS: different actors</vt:lpstr>
      <vt:lpstr>Présentation PowerPoint</vt:lpstr>
      <vt:lpstr>Use of MERITS  within the railway undertakings</vt:lpstr>
      <vt:lpstr>Give Third Parties Access to MERITS Integrated Data</vt:lpstr>
      <vt:lpstr>Give Third Parties access  to timetable integrated data</vt:lpstr>
      <vt:lpstr>Example of distribution through third parties (OTA) using comprehensive integrated data</vt:lpstr>
      <vt:lpstr>Carrier data provider agreement between UIC and providers</vt:lpstr>
      <vt:lpstr>License contracts between UIC and users</vt:lpstr>
      <vt:lpstr>License contracts between UIC and users</vt:lpstr>
      <vt:lpstr>EXAMPLES</vt:lpstr>
      <vt:lpstr>Exemples of MERITS data in RUs systems</vt:lpstr>
      <vt:lpstr>Bahn.de journey planner: Bucuresti Nord to Chisinau</vt:lpstr>
      <vt:lpstr>MAV-START journey planner: Budapest  to Ungheni</vt:lpstr>
      <vt:lpstr>Présentation PowerPoint</vt:lpstr>
      <vt:lpstr>Service data in MERITS</vt:lpstr>
      <vt:lpstr>Exemples of MERITS data in mobile apps</vt:lpstr>
      <vt:lpstr>Présentation PowerPoint</vt:lpstr>
      <vt:lpstr>Présentation PowerPoint</vt:lpstr>
    </vt:vector>
  </TitlesOfParts>
  <Manager>David.Sarfatti@avancial.com</Manager>
  <Company>Avancial SNCF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UIC Ticketing</dc:title>
  <dc:creator>David.Sarfatti@avancial.com</dc:creator>
  <cp:lastModifiedBy>GUIGON Marc</cp:lastModifiedBy>
  <cp:revision>274</cp:revision>
  <dcterms:created xsi:type="dcterms:W3CDTF">2011-02-18T12:53:22Z</dcterms:created>
  <dcterms:modified xsi:type="dcterms:W3CDTF">2017-10-15T17:52:23Z</dcterms:modified>
</cp:coreProperties>
</file>