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8" r:id="rId3"/>
    <p:sldId id="256" r:id="rId4"/>
    <p:sldId id="259" r:id="rId5"/>
    <p:sldId id="260" r:id="rId6"/>
    <p:sldId id="258" r:id="rId7"/>
    <p:sldId id="261" r:id="rId8"/>
    <p:sldId id="262" r:id="rId9"/>
    <p:sldId id="269" r:id="rId10"/>
    <p:sldId id="270" r:id="rId11"/>
    <p:sldId id="273" r:id="rId12"/>
    <p:sldId id="271" r:id="rId13"/>
    <p:sldId id="264" r:id="rId14"/>
    <p:sldId id="265" r:id="rId15"/>
    <p:sldId id="266" r:id="rId16"/>
    <p:sldId id="267" r:id="rId17"/>
    <p:sldId id="272" r:id="rId18"/>
    <p:sldId id="257"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0" d="100"/>
          <a:sy n="80" d="100"/>
        </p:scale>
        <p:origin x="69"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452FE0-2C7A-4D5C-A5F7-312340B93D1A}" type="datetimeFigureOut">
              <a:rPr lang="zh-CN" altLang="en-US" smtClean="0"/>
              <a:t>2015/11/27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EEAAA-52F8-4121-ABC1-93546D7EEA10}" type="slidenum">
              <a:rPr lang="zh-CN" altLang="en-US" smtClean="0"/>
              <a:t>‹#›</a:t>
            </a:fld>
            <a:endParaRPr lang="zh-CN" altLang="en-US"/>
          </a:p>
        </p:txBody>
      </p:sp>
    </p:spTree>
    <p:extLst>
      <p:ext uri="{BB962C8B-B14F-4D97-AF65-F5344CB8AC3E}">
        <p14:creationId xmlns:p14="http://schemas.microsoft.com/office/powerpoint/2010/main" val="12970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C91EE2-D02A-438D-BD8A-99E022D35E07}" type="slidenum">
              <a:rPr lang="zh-CN" altLang="en-US" smtClean="0"/>
              <a:t>13</a:t>
            </a:fld>
            <a:endParaRPr lang="zh-CN" altLang="en-US"/>
          </a:p>
        </p:txBody>
      </p:sp>
    </p:spTree>
    <p:extLst>
      <p:ext uri="{BB962C8B-B14F-4D97-AF65-F5344CB8AC3E}">
        <p14:creationId xmlns:p14="http://schemas.microsoft.com/office/powerpoint/2010/main" val="127750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2387484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114901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243605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298225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358342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27595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242744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257130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76383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169613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7D399D4-7FD7-4D72-BE25-D9B1C3A125FF}" type="datetimeFigureOut">
              <a:rPr lang="zh-CN" altLang="en-US" smtClean="0"/>
              <a:t>2015/11/27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50126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399D4-7FD7-4D72-BE25-D9B1C3A125FF}" type="datetimeFigureOut">
              <a:rPr lang="zh-CN" altLang="en-US" smtClean="0"/>
              <a:t>2015/11/27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1B1C6-B6F9-4EB0-A8B6-71B73E6C472E}" type="slidenum">
              <a:rPr lang="zh-CN" altLang="en-US" smtClean="0"/>
              <a:t>‹#›</a:t>
            </a:fld>
            <a:endParaRPr lang="zh-CN" altLang="en-US"/>
          </a:p>
        </p:txBody>
      </p:sp>
    </p:spTree>
    <p:extLst>
      <p:ext uri="{BB962C8B-B14F-4D97-AF65-F5344CB8AC3E}">
        <p14:creationId xmlns:p14="http://schemas.microsoft.com/office/powerpoint/2010/main" val="1669171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410447" y="406400"/>
            <a:ext cx="9144000" cy="1304646"/>
          </a:xfrm>
        </p:spPr>
        <p:txBody>
          <a:bodyPr>
            <a:normAutofit/>
          </a:bodyPr>
          <a:lstStyle/>
          <a:p>
            <a:r>
              <a:rPr lang="zh-CN" altLang="en-US" sz="4400" dirty="0" smtClean="0"/>
              <a:t>同济大学世界交通大会</a:t>
            </a:r>
            <a:r>
              <a:rPr lang="en-US" altLang="zh-CN" sz="4400" dirty="0" smtClean="0"/>
              <a:t/>
            </a:r>
            <a:br>
              <a:rPr lang="en-US" altLang="zh-CN" sz="4400" dirty="0" smtClean="0"/>
            </a:br>
            <a:r>
              <a:rPr lang="zh-CN" altLang="en-US" sz="4400" dirty="0" smtClean="0"/>
              <a:t>（</a:t>
            </a:r>
            <a:r>
              <a:rPr lang="en-US" altLang="zh-CN" sz="4400" dirty="0" smtClean="0"/>
              <a:t>WCTR 2016</a:t>
            </a:r>
            <a:r>
              <a:rPr lang="zh-CN" altLang="en-US" sz="4400" dirty="0" smtClean="0"/>
              <a:t>）</a:t>
            </a:r>
            <a:endParaRPr lang="zh-CN" altLang="en-US" sz="4400" dirty="0"/>
          </a:p>
        </p:txBody>
      </p:sp>
      <p:sp>
        <p:nvSpPr>
          <p:cNvPr id="4" name="副标题 3"/>
          <p:cNvSpPr>
            <a:spLocks noGrp="1"/>
          </p:cNvSpPr>
          <p:nvPr>
            <p:ph type="subTitle" idx="1"/>
          </p:nvPr>
        </p:nvSpPr>
        <p:spPr>
          <a:xfrm>
            <a:off x="1541931" y="1758857"/>
            <a:ext cx="9144000" cy="1655762"/>
          </a:xfrm>
        </p:spPr>
        <p:txBody>
          <a:bodyPr>
            <a:noAutofit/>
          </a:bodyPr>
          <a:lstStyle/>
          <a:p>
            <a:r>
              <a:rPr lang="en-US" altLang="zh-CN" sz="2800" dirty="0" smtClean="0"/>
              <a:t>World Transport Research Conference </a:t>
            </a:r>
          </a:p>
          <a:p>
            <a:r>
              <a:rPr lang="en-US" altLang="zh-CN" sz="2800" dirty="0" smtClean="0"/>
              <a:t>10-15</a:t>
            </a:r>
            <a:r>
              <a:rPr lang="en-US" altLang="zh-CN" sz="2800" baseline="30000" dirty="0" smtClean="0"/>
              <a:t>th</a:t>
            </a:r>
            <a:r>
              <a:rPr lang="en-US" altLang="zh-CN" sz="2800" dirty="0" smtClean="0"/>
              <a:t>  July, 2016</a:t>
            </a:r>
          </a:p>
          <a:p>
            <a:r>
              <a:rPr lang="en-US" altLang="zh-CN" sz="2800" dirty="0" smtClean="0"/>
              <a:t>Tongji University, Shanghai </a:t>
            </a:r>
            <a:endParaRPr lang="en-US" altLang="zh-CN" sz="2800" dirty="0" smtClean="0"/>
          </a:p>
          <a:p>
            <a:endParaRPr lang="en-US" altLang="zh-CN" sz="4000" dirty="0" smtClean="0"/>
          </a:p>
          <a:p>
            <a:r>
              <a:rPr lang="en-US" altLang="zh-CN" sz="3200" dirty="0" smtClean="0"/>
              <a:t>Pan </a:t>
            </a:r>
            <a:r>
              <a:rPr lang="en-US" altLang="zh-CN" sz="3200" dirty="0" err="1" smtClean="0"/>
              <a:t>Haixiao</a:t>
            </a:r>
            <a:endParaRPr lang="en-US" altLang="zh-CN" sz="3200" dirty="0" smtClean="0"/>
          </a:p>
          <a:p>
            <a:r>
              <a:rPr lang="en-US" altLang="zh-CN" sz="3200" dirty="0" smtClean="0"/>
              <a:t>Prof. Tongji University</a:t>
            </a:r>
          </a:p>
          <a:p>
            <a:r>
              <a:rPr lang="en-US" altLang="zh-CN" sz="3200" dirty="0" smtClean="0"/>
              <a:t>Chair, IVM China</a:t>
            </a:r>
          </a:p>
          <a:p>
            <a:r>
              <a:rPr lang="en-US" altLang="zh-CN" sz="3200" dirty="0" smtClean="0"/>
              <a:t>LOC, WCTR2016</a:t>
            </a:r>
            <a:endParaRPr lang="en-US" altLang="zh-CN" sz="3200" dirty="0" smtClean="0"/>
          </a:p>
          <a:p>
            <a:endParaRPr lang="zh-CN" altLang="en-US" sz="4000" dirty="0"/>
          </a:p>
        </p:txBody>
      </p:sp>
    </p:spTree>
    <p:extLst>
      <p:ext uri="{BB962C8B-B14F-4D97-AF65-F5344CB8AC3E}">
        <p14:creationId xmlns:p14="http://schemas.microsoft.com/office/powerpoint/2010/main" val="1915243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0234" y="1131321"/>
            <a:ext cx="10542078" cy="4278094"/>
          </a:xfrm>
          <a:prstGeom prst="rect">
            <a:avLst/>
          </a:prstGeom>
          <a:noFill/>
        </p:spPr>
        <p:txBody>
          <a:bodyPr wrap="square" rtlCol="0">
            <a:spAutoFit/>
          </a:bodyPr>
          <a:lstStyle/>
          <a:p>
            <a:r>
              <a:rPr lang="en-US" altLang="zh-CN" sz="3200" b="1" dirty="0" smtClean="0"/>
              <a:t>LOC</a:t>
            </a:r>
          </a:p>
          <a:p>
            <a:r>
              <a:rPr lang="en-US" altLang="zh-CN" sz="2400" b="1" dirty="0" smtClean="0"/>
              <a:t>Chair Pan </a:t>
            </a:r>
            <a:r>
              <a:rPr lang="en-US" altLang="zh-CN" sz="2400" b="1" dirty="0" err="1" smtClean="0"/>
              <a:t>Haixiao</a:t>
            </a:r>
            <a:endParaRPr lang="en-US" altLang="zh-CN" sz="2400" b="1" dirty="0" smtClean="0"/>
          </a:p>
          <a:p>
            <a:r>
              <a:rPr lang="en-US" altLang="zh-CN" sz="2400" b="1" dirty="0" smtClean="0"/>
              <a:t>Vice Chair Li </a:t>
            </a:r>
            <a:r>
              <a:rPr lang="en-US" altLang="zh-CN" sz="2400" b="1" dirty="0" err="1" smtClean="0"/>
              <a:t>Keping</a:t>
            </a:r>
            <a:r>
              <a:rPr lang="en-US" altLang="zh-CN" sz="2400" b="1" dirty="0" smtClean="0"/>
              <a:t>, Zhang </a:t>
            </a:r>
            <a:r>
              <a:rPr lang="en-US" altLang="zh-CN" sz="2400" b="1" dirty="0" err="1" smtClean="0"/>
              <a:t>Lun</a:t>
            </a:r>
            <a:endParaRPr lang="en-US" altLang="zh-CN" sz="2400" b="1" dirty="0" smtClean="0"/>
          </a:p>
          <a:p>
            <a:r>
              <a:rPr lang="en-US" altLang="zh-CN" sz="2400" b="1" dirty="0" smtClean="0"/>
              <a:t>North China: Lu </a:t>
            </a:r>
            <a:r>
              <a:rPr lang="en-US" altLang="zh-CN" sz="2400" b="1" dirty="0" err="1" smtClean="0"/>
              <a:t>Huapu</a:t>
            </a:r>
            <a:endParaRPr lang="en-US" altLang="zh-CN" sz="2400" b="1" dirty="0" smtClean="0"/>
          </a:p>
          <a:p>
            <a:r>
              <a:rPr lang="en-US" altLang="zh-CN" sz="2400" b="1" dirty="0" smtClean="0"/>
              <a:t>North-East : Zhao </a:t>
            </a:r>
            <a:r>
              <a:rPr lang="en-US" altLang="zh-CN" sz="2400" b="1" dirty="0" err="1" smtClean="0"/>
              <a:t>Shenchuan</a:t>
            </a:r>
            <a:endParaRPr lang="en-US" altLang="zh-CN" sz="2400" b="1" dirty="0"/>
          </a:p>
          <a:p>
            <a:r>
              <a:rPr lang="en-US" altLang="zh-CN" sz="2400" b="1" dirty="0" smtClean="0"/>
              <a:t>North-West: Chen Hong</a:t>
            </a:r>
          </a:p>
          <a:p>
            <a:r>
              <a:rPr lang="en-US" altLang="zh-CN" sz="2400" b="1" dirty="0" smtClean="0"/>
              <a:t>Middle China: Yan </a:t>
            </a:r>
            <a:r>
              <a:rPr lang="en-US" altLang="zh-CN" sz="2400" b="1" dirty="0" err="1" smtClean="0"/>
              <a:t>Xinping</a:t>
            </a:r>
            <a:endParaRPr lang="en-US" altLang="zh-CN" sz="2400" b="1" dirty="0" smtClean="0"/>
          </a:p>
          <a:p>
            <a:r>
              <a:rPr lang="en-US" altLang="zh-CN" sz="2400" b="1" dirty="0" smtClean="0"/>
              <a:t>South China: Su Cheng</a:t>
            </a:r>
          </a:p>
          <a:p>
            <a:r>
              <a:rPr lang="en-US" altLang="zh-CN" sz="2400" b="1" dirty="0" smtClean="0"/>
              <a:t>South-West: Zhang </a:t>
            </a:r>
            <a:r>
              <a:rPr lang="en-US" altLang="zh-CN" sz="2400" b="1" dirty="0" err="1" smtClean="0"/>
              <a:t>Xinyuan</a:t>
            </a:r>
            <a:endParaRPr lang="en-US" altLang="zh-CN" sz="2400" b="1" dirty="0" smtClean="0"/>
          </a:p>
          <a:p>
            <a:r>
              <a:rPr lang="en-US" altLang="zh-CN" sz="2400" b="1" dirty="0" smtClean="0"/>
              <a:t>	</a:t>
            </a:r>
            <a:endParaRPr lang="en-US" altLang="zh-CN" sz="2400" b="1" dirty="0"/>
          </a:p>
          <a:p>
            <a:r>
              <a:rPr lang="en-US" altLang="zh-CN" sz="2400" b="1" dirty="0" smtClean="0"/>
              <a:t>      </a:t>
            </a:r>
            <a:endParaRPr lang="zh-CN" altLang="en-US" sz="2400" b="1" dirty="0"/>
          </a:p>
        </p:txBody>
      </p:sp>
    </p:spTree>
    <p:extLst>
      <p:ext uri="{BB962C8B-B14F-4D97-AF65-F5344CB8AC3E}">
        <p14:creationId xmlns:p14="http://schemas.microsoft.com/office/powerpoint/2010/main" val="3314992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8111" y="127221"/>
            <a:ext cx="8656320" cy="6492240"/>
          </a:xfrm>
          <a:prstGeom prst="rect">
            <a:avLst/>
          </a:prstGeom>
        </p:spPr>
      </p:pic>
    </p:spTree>
    <p:extLst>
      <p:ext uri="{BB962C8B-B14F-4D97-AF65-F5344CB8AC3E}">
        <p14:creationId xmlns:p14="http://schemas.microsoft.com/office/powerpoint/2010/main" val="1108195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606" y="214684"/>
            <a:ext cx="8401878" cy="6301409"/>
          </a:xfrm>
          <a:prstGeom prst="rect">
            <a:avLst/>
          </a:prstGeom>
        </p:spPr>
      </p:pic>
    </p:spTree>
    <p:extLst>
      <p:ext uri="{BB962C8B-B14F-4D97-AF65-F5344CB8AC3E}">
        <p14:creationId xmlns:p14="http://schemas.microsoft.com/office/powerpoint/2010/main" val="107427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5216" y="188640"/>
            <a:ext cx="8229600" cy="1143000"/>
          </a:xfrm>
        </p:spPr>
        <p:txBody>
          <a:bodyPr>
            <a:noAutofit/>
          </a:bodyPr>
          <a:lstStyle/>
          <a:p>
            <a:r>
              <a:rPr lang="zh-CN" altLang="en-US" sz="3200" dirty="0"/>
              <a:t>同济大礼堂</a:t>
            </a:r>
            <a:r>
              <a:rPr lang="en-US" altLang="zh-CN" sz="3200" dirty="0"/>
              <a:t/>
            </a:r>
            <a:br>
              <a:rPr lang="en-US" altLang="zh-CN" sz="3200" dirty="0"/>
            </a:br>
            <a:r>
              <a:rPr lang="en-US" altLang="zh-CN" sz="3200" dirty="0"/>
              <a:t>University Hall(Opening Ceremony)</a:t>
            </a:r>
            <a:endParaRPr lang="zh-CN" altLang="en-US" sz="3200" dirty="0"/>
          </a:p>
        </p:txBody>
      </p:sp>
      <p:sp>
        <p:nvSpPr>
          <p:cNvPr id="3" name="内容占位符 2"/>
          <p:cNvSpPr>
            <a:spLocks noGrp="1"/>
          </p:cNvSpPr>
          <p:nvPr>
            <p:ph idx="1"/>
          </p:nvPr>
        </p:nvSpPr>
        <p:spPr/>
        <p:txBody>
          <a:bodyPr>
            <a:normAutofit/>
          </a:bodyPr>
          <a:lstStyle/>
          <a:p>
            <a:pPr marL="0" indent="0">
              <a:buNone/>
            </a:pPr>
            <a:r>
              <a:rPr lang="en-US" altLang="zh-CN" sz="2000" dirty="0"/>
              <a:t>University Hall has 1892 seats, with two large LED screen on both sides of the stage, stage at the top of the banner frame for elevating design auditorium is also equipped with a VIP reception room, eight dressing rooms, rehearsal rooms, podium, central air conditioning, etc., five restrooms</a:t>
            </a:r>
            <a:endParaRPr lang="zh-CN" altLang="en-US" sz="2000" dirty="0"/>
          </a:p>
        </p:txBody>
      </p:sp>
      <p:pic>
        <p:nvPicPr>
          <p:cNvPr id="3074" name="Picture 2" descr="D:\用户目录\Desktop\同济大学大礼堂正门-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3963878"/>
            <a:ext cx="3384376" cy="22463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gzs.com/ewebeditor/UploadFile/20098101345146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992" y="3996537"/>
            <a:ext cx="3888432" cy="221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618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0" y="260648"/>
            <a:ext cx="9144000" cy="1143000"/>
          </a:xfrm>
        </p:spPr>
        <p:txBody>
          <a:bodyPr>
            <a:noAutofit/>
          </a:bodyPr>
          <a:lstStyle/>
          <a:p>
            <a:r>
              <a:rPr lang="zh-CN" altLang="en-US" sz="3200" dirty="0"/>
              <a:t>同济</a:t>
            </a:r>
            <a:r>
              <a:rPr lang="en-US" altLang="zh-CN" sz="3200" dirty="0"/>
              <a:t>129</a:t>
            </a:r>
            <a:r>
              <a:rPr lang="zh-CN" altLang="en-US" sz="3200" dirty="0"/>
              <a:t>礼堂</a:t>
            </a:r>
            <a:r>
              <a:rPr lang="en-US" altLang="zh-CN" sz="3200" dirty="0"/>
              <a:t/>
            </a:r>
            <a:br>
              <a:rPr lang="en-US" altLang="zh-CN" sz="3200" dirty="0"/>
            </a:br>
            <a:r>
              <a:rPr lang="en-US" altLang="zh-CN" sz="3200" dirty="0"/>
              <a:t>129 Hall (Closing &amp; Awards Ceremony)</a:t>
            </a:r>
            <a:endParaRPr lang="zh-CN" altLang="en-US" sz="3200" dirty="0"/>
          </a:p>
        </p:txBody>
      </p:sp>
      <p:pic>
        <p:nvPicPr>
          <p:cNvPr id="4" name="内容占位符 3"/>
          <p:cNvPicPr>
            <a:picLocks noGrp="1"/>
          </p:cNvPicPr>
          <p:nvPr>
            <p:ph idx="1"/>
          </p:nvPr>
        </p:nvPicPr>
        <p:blipFill>
          <a:blip r:embed="rId2"/>
          <a:stretch>
            <a:fillRect/>
          </a:stretch>
        </p:blipFill>
        <p:spPr>
          <a:xfrm>
            <a:off x="2135560" y="3914099"/>
            <a:ext cx="4114800" cy="2271199"/>
          </a:xfrm>
          <a:prstGeom prst="rect">
            <a:avLst/>
          </a:prstGeom>
        </p:spPr>
      </p:pic>
      <p:sp>
        <p:nvSpPr>
          <p:cNvPr id="5" name="内容占位符 2"/>
          <p:cNvSpPr txBox="1">
            <a:spLocks/>
          </p:cNvSpPr>
          <p:nvPr/>
        </p:nvSpPr>
        <p:spPr>
          <a:xfrm>
            <a:off x="1981200" y="16002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zh-CN" sz="2000" dirty="0"/>
          </a:p>
          <a:p>
            <a:pPr marL="0" indent="0">
              <a:buNone/>
            </a:pPr>
            <a:r>
              <a:rPr lang="en-US" altLang="zh-CN" sz="2400" dirty="0"/>
              <a:t>Tongji 129 Hall  has 570 seats, equipped with two projectors, professional audio set, big screen film screenings, performances lighting, air conditioning, and equipped with a dressing room</a:t>
            </a:r>
            <a:endParaRPr lang="zh-CN" altLang="en-US" sz="2400" dirty="0"/>
          </a:p>
        </p:txBody>
      </p:sp>
      <p:pic>
        <p:nvPicPr>
          <p:cNvPr id="1026" name="Picture 2" descr="E:\我的工作\2015年\同济大学 2016 世界交通大会\场地照片\129大礼堂\129礼堂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3891441"/>
            <a:ext cx="3456384" cy="229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40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学</a:t>
            </a:r>
            <a:r>
              <a:rPr lang="zh-CN" altLang="en-US" dirty="0" smtClean="0"/>
              <a:t>苑餐厅</a:t>
            </a:r>
            <a:r>
              <a:rPr lang="en-US" altLang="zh-CN" dirty="0" smtClean="0"/>
              <a:t/>
            </a:r>
            <a:br>
              <a:rPr lang="en-US" altLang="zh-CN" dirty="0" smtClean="0"/>
            </a:br>
            <a:r>
              <a:rPr lang="en-US" altLang="zh-CN" dirty="0" smtClean="0"/>
              <a:t>Xueyuan Canteen (Lunch)</a:t>
            </a:r>
            <a:endParaRPr lang="zh-CN" altLang="en-US" dirty="0"/>
          </a:p>
        </p:txBody>
      </p:sp>
      <p:sp>
        <p:nvSpPr>
          <p:cNvPr id="3" name="内容占位符 2"/>
          <p:cNvSpPr>
            <a:spLocks noGrp="1"/>
          </p:cNvSpPr>
          <p:nvPr>
            <p:ph idx="1"/>
          </p:nvPr>
        </p:nvSpPr>
        <p:spPr/>
        <p:txBody>
          <a:bodyPr>
            <a:normAutofit/>
          </a:bodyPr>
          <a:lstStyle/>
          <a:p>
            <a:endParaRPr lang="en-US" altLang="zh-CN" sz="2400" dirty="0"/>
          </a:p>
          <a:p>
            <a:r>
              <a:rPr lang="en-US" altLang="zh-CN" sz="2400" dirty="0"/>
              <a:t>A total of three floors, can accommodate about 1500 people dining at the same time</a:t>
            </a:r>
            <a:endParaRPr lang="zh-CN" altLang="en-US" sz="2400" dirty="0"/>
          </a:p>
        </p:txBody>
      </p:sp>
      <p:pic>
        <p:nvPicPr>
          <p:cNvPr id="2050" name="Picture 2" descr="E:\我的工作\2015年\同济大学 2016 世界交通大会\场地照片\学苑餐厅\学苑餐厅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576" y="3717033"/>
            <a:ext cx="3744416" cy="248501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我的工作\2015年\同济大学 2016 世界交通大会\场地照片\学苑餐厅\学苑餐厅一楼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137" y="3717032"/>
            <a:ext cx="3744415" cy="248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88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200" b="1" dirty="0"/>
              <a:t>北楼</a:t>
            </a:r>
            <a:r>
              <a:rPr lang="en-US" altLang="zh-CN" sz="3200" b="1" dirty="0"/>
              <a:t/>
            </a:r>
            <a:br>
              <a:rPr lang="en-US" altLang="zh-CN" sz="3200" b="1" dirty="0"/>
            </a:br>
            <a:r>
              <a:rPr lang="en-US" altLang="zh-CN" sz="3200" b="1" dirty="0"/>
              <a:t>North Building (</a:t>
            </a:r>
            <a:r>
              <a:rPr lang="en-US" altLang="zh-CN" sz="3200" dirty="0"/>
              <a:t>Parallel Meeting)</a:t>
            </a:r>
            <a:r>
              <a:rPr lang="en-US" altLang="zh-CN" sz="3200" b="1" dirty="0"/>
              <a:t> </a:t>
            </a:r>
            <a:endParaRPr lang="zh-CN" altLang="en-US" sz="3200" b="1" dirty="0"/>
          </a:p>
        </p:txBody>
      </p:sp>
      <p:sp>
        <p:nvSpPr>
          <p:cNvPr id="3" name="内容占位符 2"/>
          <p:cNvSpPr>
            <a:spLocks noGrp="1"/>
          </p:cNvSpPr>
          <p:nvPr>
            <p:ph idx="1"/>
          </p:nvPr>
        </p:nvSpPr>
        <p:spPr/>
        <p:txBody>
          <a:bodyPr>
            <a:normAutofit/>
          </a:bodyPr>
          <a:lstStyle/>
          <a:p>
            <a:pPr marL="0" indent="0">
              <a:buNone/>
            </a:pPr>
            <a:endParaRPr lang="en-US" altLang="zh-CN" sz="2400" dirty="0"/>
          </a:p>
          <a:p>
            <a:pPr marL="0" indent="0">
              <a:buNone/>
            </a:pPr>
            <a:r>
              <a:rPr lang="en-US" altLang="zh-CN" sz="2400" dirty="0"/>
              <a:t>The North Building, a  four-floor building, built in 1955, was  one of the most important teaching buildings in the University.</a:t>
            </a:r>
          </a:p>
          <a:p>
            <a:pPr marL="0" indent="0">
              <a:buNone/>
            </a:pPr>
            <a:r>
              <a:rPr lang="en-US" altLang="zh-CN" dirty="0"/>
              <a:t>   </a:t>
            </a:r>
          </a:p>
          <a:p>
            <a:endParaRPr lang="en-US" altLang="zh-CN" dirty="0"/>
          </a:p>
          <a:p>
            <a:endParaRPr lang="zh-CN" altLang="en-US" dirty="0"/>
          </a:p>
        </p:txBody>
      </p:sp>
      <p:pic>
        <p:nvPicPr>
          <p:cNvPr id="3075" name="Picture 3" descr="E:\我的工作\2015年\同济大学 2016 世界交通大会\场地照片\北楼\北楼大门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852" y="3645025"/>
            <a:ext cx="3456384" cy="2293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我的工作\2015年\同济大学 2016 世界交通大会\场地照片\北楼\北楼教室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3614787"/>
            <a:ext cx="3528392" cy="234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9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2904100" y="354292"/>
          <a:ext cx="6145443" cy="5729756"/>
        </p:xfrm>
        <a:graphic>
          <a:graphicData uri="http://schemas.openxmlformats.org/presentationml/2006/ole">
            <mc:AlternateContent xmlns:mc="http://schemas.openxmlformats.org/markup-compatibility/2006">
              <mc:Choice xmlns:v="urn:schemas-microsoft-com:vml" Requires="v">
                <p:oleObj spid="_x0000_s11268" name="工作表" r:id="rId3" imgW="2605081" imgH="2429035" progId="Excel.Sheet.12">
                  <p:embed/>
                </p:oleObj>
              </mc:Choice>
              <mc:Fallback>
                <p:oleObj name="工作表" r:id="rId3" imgW="2605081" imgH="2429035" progId="Excel.Sheet.12">
                  <p:embed/>
                  <p:pic>
                    <p:nvPicPr>
                      <p:cNvPr id="0" name=""/>
                      <p:cNvPicPr/>
                      <p:nvPr/>
                    </p:nvPicPr>
                    <p:blipFill>
                      <a:blip r:embed="rId4"/>
                      <a:stretch>
                        <a:fillRect/>
                      </a:stretch>
                    </p:blipFill>
                    <p:spPr>
                      <a:xfrm>
                        <a:off x="2904100" y="354292"/>
                        <a:ext cx="6145443" cy="5729756"/>
                      </a:xfrm>
                      <a:prstGeom prst="rect">
                        <a:avLst/>
                      </a:prstGeom>
                    </p:spPr>
                  </p:pic>
                </p:oleObj>
              </mc:Fallback>
            </mc:AlternateContent>
          </a:graphicData>
        </a:graphic>
      </p:graphicFrame>
    </p:spTree>
    <p:extLst>
      <p:ext uri="{BB962C8B-B14F-4D97-AF65-F5344CB8AC3E}">
        <p14:creationId xmlns:p14="http://schemas.microsoft.com/office/powerpoint/2010/main" val="190639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440898848"/>
              </p:ext>
            </p:extLst>
          </p:nvPr>
        </p:nvGraphicFramePr>
        <p:xfrm>
          <a:off x="2904100" y="354292"/>
          <a:ext cx="6145443" cy="5729756"/>
        </p:xfrm>
        <a:graphic>
          <a:graphicData uri="http://schemas.openxmlformats.org/presentationml/2006/ole">
            <mc:AlternateContent xmlns:mc="http://schemas.openxmlformats.org/markup-compatibility/2006">
              <mc:Choice xmlns:v="urn:schemas-microsoft-com:vml" Requires="v">
                <p:oleObj spid="_x0000_s2059" name="工作表" r:id="rId3" imgW="2605081" imgH="2429035" progId="Excel.Sheet.12">
                  <p:embed/>
                </p:oleObj>
              </mc:Choice>
              <mc:Fallback>
                <p:oleObj name="工作表" r:id="rId3" imgW="2605081" imgH="2429035" progId="Excel.Sheet.12">
                  <p:embed/>
                  <p:pic>
                    <p:nvPicPr>
                      <p:cNvPr id="0" name=""/>
                      <p:cNvPicPr/>
                      <p:nvPr/>
                    </p:nvPicPr>
                    <p:blipFill>
                      <a:blip r:embed="rId4"/>
                      <a:stretch>
                        <a:fillRect/>
                      </a:stretch>
                    </p:blipFill>
                    <p:spPr>
                      <a:xfrm>
                        <a:off x="2904100" y="354292"/>
                        <a:ext cx="6145443" cy="5729756"/>
                      </a:xfrm>
                      <a:prstGeom prst="rect">
                        <a:avLst/>
                      </a:prstGeom>
                    </p:spPr>
                  </p:pic>
                </p:oleObj>
              </mc:Fallback>
            </mc:AlternateContent>
          </a:graphicData>
        </a:graphic>
      </p:graphicFrame>
    </p:spTree>
    <p:extLst>
      <p:ext uri="{BB962C8B-B14F-4D97-AF65-F5344CB8AC3E}">
        <p14:creationId xmlns:p14="http://schemas.microsoft.com/office/powerpoint/2010/main" val="24710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4516" y="419886"/>
            <a:ext cx="11342095" cy="5493812"/>
          </a:xfrm>
          <a:prstGeom prst="rect">
            <a:avLst/>
          </a:prstGeom>
        </p:spPr>
        <p:txBody>
          <a:bodyPr wrap="square">
            <a:spAutoFit/>
          </a:bodyPr>
          <a:lstStyle/>
          <a:p>
            <a:pPr>
              <a:spcAft>
                <a:spcPts val="0"/>
              </a:spcAft>
            </a:pPr>
            <a:r>
              <a:rPr lang="en-GB" altLang="zh-CN" sz="3600" b="1" dirty="0" smtClean="0">
                <a:effectLst/>
                <a:latin typeface="MS Gothic" panose="020B0609070205080204" pitchFamily="49" charset="-128"/>
                <a:ea typeface="MS Mincho" panose="02020609040205080304" pitchFamily="49" charset="-128"/>
              </a:rPr>
              <a:t>WCTRS—Established Since 1978, </a:t>
            </a:r>
            <a:r>
              <a:rPr lang="en-GB" altLang="zh-CN" b="1" dirty="0" smtClean="0">
                <a:effectLst/>
                <a:latin typeface="Times New Roman" panose="02020603050405020304" pitchFamily="18" charset="0"/>
                <a:ea typeface="MS Mincho" panose="02020609040205080304" pitchFamily="49" charset="-128"/>
              </a:rPr>
              <a:t>The WCTRS (World Conference on Transport Research Society)</a:t>
            </a:r>
            <a:r>
              <a:rPr lang="en-GB" altLang="zh-CN" dirty="0" smtClean="0">
                <a:effectLst/>
                <a:latin typeface="Times New Roman" panose="02020603050405020304" pitchFamily="18" charset="0"/>
                <a:ea typeface="MS Mincho" panose="02020609040205080304" pitchFamily="49" charset="-128"/>
              </a:rPr>
              <a:t> provides</a:t>
            </a:r>
            <a:r>
              <a:rPr lang="en-GB" altLang="zh-CN" dirty="0" smtClean="0">
                <a:solidFill>
                  <a:srgbClr val="262626"/>
                </a:solidFill>
                <a:effectLst/>
                <a:latin typeface="Times New Roman" panose="02020603050405020304" pitchFamily="18" charset="0"/>
                <a:ea typeface="MS Mincho" panose="02020609040205080304" pitchFamily="49" charset="-128"/>
              </a:rPr>
              <a:t> </a:t>
            </a:r>
            <a:r>
              <a:rPr lang="en-GB" altLang="zh-CN" b="1" dirty="0" smtClean="0">
                <a:solidFill>
                  <a:srgbClr val="262626"/>
                </a:solidFill>
                <a:effectLst/>
                <a:latin typeface="Times New Roman" panose="02020603050405020304" pitchFamily="18" charset="0"/>
                <a:ea typeface="MS Mincho" panose="02020609040205080304" pitchFamily="49" charset="-128"/>
              </a:rPr>
              <a:t>a forum for the interchange of ideas </a:t>
            </a:r>
            <a:r>
              <a:rPr lang="en-GB" altLang="zh-CN" dirty="0" smtClean="0">
                <a:solidFill>
                  <a:srgbClr val="262626"/>
                </a:solidFill>
                <a:effectLst/>
                <a:latin typeface="Times New Roman" panose="02020603050405020304" pitchFamily="18" charset="0"/>
                <a:ea typeface="MS Mincho" panose="02020609040205080304" pitchFamily="49" charset="-128"/>
              </a:rPr>
              <a:t>among transport researchers, managers, policy makers, and educators from a perspective, which is multi-modal, multi-disciplinary, and multi-sectoral. </a:t>
            </a:r>
            <a:endParaRPr lang="zh-CN" altLang="zh-CN" sz="1200" dirty="0" smtClean="0">
              <a:effectLst/>
              <a:latin typeface="Times New Roman" panose="02020603050405020304" pitchFamily="18" charset="0"/>
              <a:ea typeface="MS Mincho" panose="02020609040205080304" pitchFamily="49" charset="-128"/>
            </a:endParaRPr>
          </a:p>
          <a:p>
            <a:pPr marL="342900" lvl="0" indent="-342900">
              <a:spcBef>
                <a:spcPts val="600"/>
              </a:spcBef>
              <a:spcAft>
                <a:spcPts val="0"/>
              </a:spcAft>
              <a:buFont typeface="Times New Roman" panose="02020603050405020304" pitchFamily="18" charset="0"/>
              <a:buChar char="-"/>
            </a:pPr>
            <a:r>
              <a:rPr lang="en-GB" altLang="zh-CN" dirty="0" smtClean="0">
                <a:effectLst/>
                <a:latin typeface="Times New Roman" panose="02020603050405020304" pitchFamily="18" charset="0"/>
                <a:ea typeface="Calibri" panose="020F0502020204030204" pitchFamily="34" charset="0"/>
              </a:rPr>
              <a:t>a </a:t>
            </a:r>
            <a:r>
              <a:rPr lang="en-GB" altLang="zh-CN" b="1" dirty="0" smtClean="0">
                <a:effectLst/>
                <a:latin typeface="Times New Roman" panose="02020603050405020304" pitchFamily="18" charset="0"/>
                <a:ea typeface="Calibri" panose="020F0502020204030204" pitchFamily="34" charset="0"/>
              </a:rPr>
              <a:t>truly international network of transport academics</a:t>
            </a:r>
            <a:r>
              <a:rPr lang="en-GB" altLang="zh-CN" dirty="0" smtClean="0">
                <a:effectLst/>
                <a:latin typeface="Times New Roman" panose="02020603050405020304" pitchFamily="18" charset="0"/>
                <a:ea typeface="Calibri" panose="020F0502020204030204" pitchFamily="34" charset="0"/>
              </a:rPr>
              <a:t> </a:t>
            </a:r>
            <a:r>
              <a:rPr lang="en-GB" altLang="zh-CN" b="1" dirty="0" smtClean="0">
                <a:effectLst/>
                <a:latin typeface="Times New Roman" panose="02020603050405020304" pitchFamily="18" charset="0"/>
                <a:ea typeface="Calibri" panose="020F0502020204030204" pitchFamily="34" charset="0"/>
              </a:rPr>
              <a:t>and practitioners</a:t>
            </a:r>
            <a:r>
              <a:rPr lang="en-GB" altLang="zh-CN" dirty="0" smtClean="0">
                <a:effectLst/>
                <a:latin typeface="Times New Roman" panose="02020603050405020304" pitchFamily="18" charset="0"/>
                <a:ea typeface="Calibri" panose="020F0502020204030204" pitchFamily="34" charset="0"/>
              </a:rPr>
              <a:t>, which is the only such worldwide network: more than </a:t>
            </a:r>
            <a:r>
              <a:rPr lang="en-GB" altLang="zh-CN" b="1" dirty="0" smtClean="0">
                <a:effectLst/>
                <a:latin typeface="Times New Roman" panose="02020603050405020304" pitchFamily="18" charset="0"/>
                <a:ea typeface="Calibri" panose="020F0502020204030204" pitchFamily="34" charset="0"/>
              </a:rPr>
              <a:t>1400 experts</a:t>
            </a:r>
            <a:r>
              <a:rPr lang="en-GB" altLang="zh-CN" dirty="0" smtClean="0">
                <a:effectLst/>
                <a:latin typeface="Times New Roman" panose="02020603050405020304" pitchFamily="18" charset="0"/>
                <a:ea typeface="Calibri" panose="020F0502020204030204" pitchFamily="34" charset="0"/>
              </a:rPr>
              <a:t> interested in transport research, representing about </a:t>
            </a:r>
            <a:r>
              <a:rPr lang="en-GB" altLang="zh-CN" b="1" dirty="0" smtClean="0">
                <a:effectLst/>
                <a:latin typeface="Times New Roman" panose="02020603050405020304" pitchFamily="18" charset="0"/>
                <a:ea typeface="Calibri" panose="020F0502020204030204" pitchFamily="34" charset="0"/>
              </a:rPr>
              <a:t>75 countries</a:t>
            </a:r>
            <a:r>
              <a:rPr lang="en-GB" altLang="zh-CN" dirty="0" smtClean="0">
                <a:effectLst/>
                <a:latin typeface="Times New Roman" panose="02020603050405020304" pitchFamily="18" charset="0"/>
                <a:ea typeface="Calibri" panose="020F0502020204030204" pitchFamily="34" charset="0"/>
              </a:rPr>
              <a:t>. </a:t>
            </a:r>
            <a:endParaRPr lang="zh-CN" altLang="zh-CN" sz="1200" dirty="0" smtClean="0">
              <a:effectLst/>
              <a:latin typeface="Times New Roman" panose="02020603050405020304" pitchFamily="18" charset="0"/>
              <a:ea typeface="Calibri" panose="020F0502020204030204" pitchFamily="34" charset="0"/>
            </a:endParaRPr>
          </a:p>
          <a:p>
            <a:pPr marL="342900" lvl="0" indent="-342900">
              <a:spcBef>
                <a:spcPts val="600"/>
              </a:spcBef>
              <a:spcAft>
                <a:spcPts val="0"/>
              </a:spcAft>
              <a:buFont typeface="Times New Roman" panose="02020603050405020304" pitchFamily="18" charset="0"/>
              <a:buChar char="-"/>
            </a:pPr>
            <a:r>
              <a:rPr lang="en-GB" altLang="zh-CN" dirty="0" smtClean="0">
                <a:effectLst/>
                <a:latin typeface="Times New Roman" panose="02020603050405020304" pitchFamily="18" charset="0"/>
                <a:ea typeface="Calibri" panose="020F0502020204030204" pitchFamily="34" charset="0"/>
              </a:rPr>
              <a:t>a wide variety of </a:t>
            </a:r>
            <a:r>
              <a:rPr lang="en-GB" altLang="zh-CN" b="1" dirty="0" smtClean="0">
                <a:effectLst/>
                <a:latin typeface="Times New Roman" panose="02020603050405020304" pitchFamily="18" charset="0"/>
                <a:ea typeface="Calibri" panose="020F0502020204030204" pitchFamily="34" charset="0"/>
              </a:rPr>
              <a:t>Special Interest Groups (SIGs)</a:t>
            </a:r>
            <a:r>
              <a:rPr lang="en-GB" altLang="zh-CN" dirty="0" smtClean="0">
                <a:effectLst/>
                <a:latin typeface="Times New Roman" panose="02020603050405020304" pitchFamily="18" charset="0"/>
                <a:ea typeface="Calibri" panose="020F0502020204030204" pitchFamily="34" charset="0"/>
              </a:rPr>
              <a:t>, each dedicated to a specific academic topic from mode specific policy and modelling to well-being seeking solutions on economic development, climate change and disaster resilience. </a:t>
            </a:r>
            <a:endParaRPr lang="zh-CN" altLang="zh-CN" sz="1200" dirty="0" smtClean="0">
              <a:effectLst/>
              <a:latin typeface="Times New Roman" panose="02020603050405020304" pitchFamily="18" charset="0"/>
              <a:ea typeface="Calibri" panose="020F0502020204030204" pitchFamily="34" charset="0"/>
            </a:endParaRPr>
          </a:p>
          <a:p>
            <a:pPr marL="342900" lvl="0" indent="-342900">
              <a:spcBef>
                <a:spcPts val="600"/>
              </a:spcBef>
              <a:spcAft>
                <a:spcPts val="0"/>
              </a:spcAft>
              <a:buFont typeface="Times New Roman" panose="02020603050405020304" pitchFamily="18" charset="0"/>
              <a:buChar char="-"/>
            </a:pPr>
            <a:r>
              <a:rPr lang="en-GB" altLang="zh-CN" dirty="0" smtClean="0">
                <a:effectLst/>
                <a:latin typeface="Times New Roman" panose="02020603050405020304" pitchFamily="18" charset="0"/>
                <a:ea typeface="Calibri" panose="020F0502020204030204" pitchFamily="34" charset="0"/>
              </a:rPr>
              <a:t>a</a:t>
            </a:r>
            <a:r>
              <a:rPr lang="en-GB" altLang="zh-CN" b="1" dirty="0" smtClean="0">
                <a:effectLst/>
                <a:latin typeface="Times New Roman" panose="02020603050405020304" pitchFamily="18" charset="0"/>
                <a:ea typeface="Calibri" panose="020F0502020204030204" pitchFamily="34" charset="0"/>
              </a:rPr>
              <a:t> free on-line subscription </a:t>
            </a:r>
            <a:r>
              <a:rPr lang="en-GB" altLang="zh-CN" dirty="0" smtClean="0">
                <a:effectLst/>
                <a:latin typeface="Times New Roman" panose="02020603050405020304" pitchFamily="18" charset="0"/>
                <a:ea typeface="Calibri" panose="020F0502020204030204" pitchFamily="34" charset="0"/>
              </a:rPr>
              <a:t>to the Society’s two Journals: </a:t>
            </a:r>
            <a:r>
              <a:rPr lang="en-GB" altLang="zh-CN" b="1" i="1" dirty="0" smtClean="0">
                <a:effectLst/>
                <a:latin typeface="Times New Roman" panose="02020603050405020304" pitchFamily="18" charset="0"/>
                <a:ea typeface="Calibri" panose="020F0502020204030204" pitchFamily="34" charset="0"/>
              </a:rPr>
              <a:t>Transport Policy</a:t>
            </a:r>
            <a:r>
              <a:rPr lang="en-GB" altLang="zh-CN" dirty="0" smtClean="0">
                <a:effectLst/>
                <a:latin typeface="Times New Roman" panose="02020603050405020304" pitchFamily="18" charset="0"/>
                <a:ea typeface="Calibri" panose="020F0502020204030204" pitchFamily="34" charset="0"/>
              </a:rPr>
              <a:t> and </a:t>
            </a:r>
            <a:r>
              <a:rPr lang="en-GB" altLang="zh-CN" b="1" i="1" dirty="0" smtClean="0">
                <a:effectLst/>
                <a:latin typeface="Times New Roman" panose="02020603050405020304" pitchFamily="18" charset="0"/>
                <a:ea typeface="Calibri" panose="020F0502020204030204" pitchFamily="34" charset="0"/>
              </a:rPr>
              <a:t>Case Studies on Transport Policy</a:t>
            </a:r>
            <a:endParaRPr lang="zh-CN" altLang="zh-CN" sz="1200" dirty="0" smtClean="0">
              <a:effectLst/>
              <a:latin typeface="Times New Roman" panose="02020603050405020304" pitchFamily="18" charset="0"/>
              <a:ea typeface="Calibri" panose="020F0502020204030204" pitchFamily="34" charset="0"/>
            </a:endParaRPr>
          </a:p>
          <a:p>
            <a:pPr marL="342900" lvl="0" indent="-342900">
              <a:spcBef>
                <a:spcPts val="600"/>
              </a:spcBef>
              <a:spcAft>
                <a:spcPts val="0"/>
              </a:spcAft>
              <a:buFont typeface="Times New Roman" panose="02020603050405020304" pitchFamily="18" charset="0"/>
              <a:buChar char="-"/>
            </a:pPr>
            <a:r>
              <a:rPr lang="en-GB" altLang="zh-CN" dirty="0" smtClean="0">
                <a:effectLst/>
                <a:latin typeface="Times New Roman" panose="02020603050405020304" pitchFamily="18" charset="0"/>
                <a:ea typeface="Calibri" panose="020F0502020204030204" pitchFamily="34" charset="0"/>
              </a:rPr>
              <a:t>a </a:t>
            </a:r>
            <a:r>
              <a:rPr lang="en-GB" altLang="zh-CN" b="1" dirty="0" smtClean="0">
                <a:effectLst/>
                <a:latin typeface="Times New Roman" panose="02020603050405020304" pitchFamily="18" charset="0"/>
                <a:ea typeface="Calibri" panose="020F0502020204030204" pitchFamily="34" charset="0"/>
              </a:rPr>
              <a:t>free digital</a:t>
            </a:r>
            <a:r>
              <a:rPr lang="en-GB" altLang="zh-CN" dirty="0" smtClean="0">
                <a:effectLst/>
                <a:latin typeface="Times New Roman" panose="02020603050405020304" pitchFamily="18" charset="0"/>
                <a:ea typeface="Calibri" panose="020F0502020204030204" pitchFamily="34" charset="0"/>
              </a:rPr>
              <a:t> </a:t>
            </a:r>
            <a:r>
              <a:rPr lang="en-GB" altLang="zh-CN" b="1" dirty="0" smtClean="0">
                <a:effectLst/>
                <a:latin typeface="Times New Roman" panose="02020603050405020304" pitchFamily="18" charset="0"/>
                <a:ea typeface="Calibri" panose="020F0502020204030204" pitchFamily="34" charset="0"/>
              </a:rPr>
              <a:t>copy of the proceedings</a:t>
            </a:r>
            <a:r>
              <a:rPr lang="en-GB" altLang="zh-CN" dirty="0" smtClean="0">
                <a:effectLst/>
                <a:latin typeface="Times New Roman" panose="02020603050405020304" pitchFamily="18" charset="0"/>
                <a:ea typeface="Calibri" panose="020F0502020204030204" pitchFamily="34" charset="0"/>
              </a:rPr>
              <a:t> of past conferences.</a:t>
            </a:r>
            <a:endParaRPr lang="zh-CN" altLang="zh-CN" sz="1200" dirty="0" smtClean="0">
              <a:effectLst/>
              <a:latin typeface="Times New Roman" panose="02020603050405020304" pitchFamily="18" charset="0"/>
              <a:ea typeface="Calibri" panose="020F0502020204030204" pitchFamily="34" charset="0"/>
            </a:endParaRPr>
          </a:p>
          <a:p>
            <a:pPr marL="342900" lvl="0" indent="-342900">
              <a:spcBef>
                <a:spcPts val="600"/>
              </a:spcBef>
              <a:spcAft>
                <a:spcPts val="0"/>
              </a:spcAft>
              <a:buFont typeface="Times New Roman" panose="02020603050405020304" pitchFamily="18" charset="0"/>
              <a:buChar char="-"/>
            </a:pPr>
            <a:r>
              <a:rPr lang="en-GB" altLang="zh-CN" b="1" dirty="0" smtClean="0">
                <a:effectLst/>
                <a:latin typeface="Times New Roman" panose="02020603050405020304" pitchFamily="18" charset="0"/>
                <a:ea typeface="Calibri" panose="020F0502020204030204" pitchFamily="34" charset="0"/>
              </a:rPr>
              <a:t>best conference papers published in partner journals</a:t>
            </a:r>
            <a:r>
              <a:rPr lang="en-GB" altLang="zh-CN" dirty="0" smtClean="0">
                <a:effectLst/>
                <a:latin typeface="Times New Roman" panose="02020603050405020304" pitchFamily="18" charset="0"/>
                <a:ea typeface="Calibri" panose="020F0502020204030204" pitchFamily="34" charset="0"/>
              </a:rPr>
              <a:t>, which each SIG is associated with.</a:t>
            </a:r>
            <a:endParaRPr lang="zh-CN" altLang="zh-CN" sz="1200" dirty="0" smtClean="0">
              <a:effectLst/>
              <a:latin typeface="Times New Roman" panose="02020603050405020304" pitchFamily="18" charset="0"/>
              <a:ea typeface="Calibri" panose="020F0502020204030204" pitchFamily="34" charset="0"/>
            </a:endParaRPr>
          </a:p>
          <a:p>
            <a:pPr marL="342900" lvl="0" indent="-342900">
              <a:spcBef>
                <a:spcPts val="600"/>
              </a:spcBef>
              <a:spcAft>
                <a:spcPts val="0"/>
              </a:spcAft>
              <a:buFont typeface="Times New Roman" panose="02020603050405020304" pitchFamily="18" charset="0"/>
              <a:buChar char="-"/>
            </a:pPr>
            <a:r>
              <a:rPr lang="en-GB" altLang="zh-CN" dirty="0" err="1" smtClean="0">
                <a:effectLst/>
                <a:latin typeface="Times New Roman" panose="02020603050405020304" pitchFamily="18" charset="0"/>
                <a:ea typeface="Calibri" panose="020F0502020204030204" pitchFamily="34" charset="0"/>
              </a:rPr>
              <a:t>SIGs’</a:t>
            </a:r>
            <a:r>
              <a:rPr lang="en-GB" altLang="zh-CN" dirty="0" smtClean="0">
                <a:effectLst/>
                <a:latin typeface="Times New Roman" panose="02020603050405020304" pitchFamily="18" charset="0"/>
                <a:ea typeface="Calibri" panose="020F0502020204030204" pitchFamily="34" charset="0"/>
              </a:rPr>
              <a:t> </a:t>
            </a:r>
            <a:r>
              <a:rPr lang="en-GB" altLang="zh-CN" b="1" dirty="0" smtClean="0">
                <a:effectLst/>
                <a:latin typeface="Times New Roman" panose="02020603050405020304" pitchFamily="18" charset="0"/>
                <a:ea typeface="Calibri" panose="020F0502020204030204" pitchFamily="34" charset="0"/>
              </a:rPr>
              <a:t>outreaching to international society</a:t>
            </a:r>
            <a:r>
              <a:rPr lang="en-GB" altLang="zh-CN" dirty="0" smtClean="0">
                <a:effectLst/>
                <a:latin typeface="Times New Roman" panose="02020603050405020304" pitchFamily="18" charset="0"/>
                <a:ea typeface="Calibri" panose="020F0502020204030204" pitchFamily="34" charset="0"/>
              </a:rPr>
              <a:t> such as ITF, World Bank, UNFCCC conferences, etc.</a:t>
            </a:r>
            <a:endParaRPr lang="zh-CN" altLang="zh-CN" sz="1200" dirty="0" smtClean="0">
              <a:effectLst/>
              <a:latin typeface="Times New Roman" panose="02020603050405020304" pitchFamily="18" charset="0"/>
              <a:ea typeface="Calibri" panose="020F0502020204030204" pitchFamily="34" charset="0"/>
            </a:endParaRPr>
          </a:p>
          <a:p>
            <a:pPr marL="342900" lvl="0" indent="-342900">
              <a:spcBef>
                <a:spcPts val="600"/>
              </a:spcBef>
              <a:spcAft>
                <a:spcPts val="0"/>
              </a:spcAft>
              <a:buFont typeface="Times New Roman" panose="02020603050405020304" pitchFamily="18" charset="0"/>
              <a:buChar char="-"/>
            </a:pPr>
            <a:r>
              <a:rPr lang="en-GB" altLang="zh-CN" b="1" dirty="0" smtClean="0">
                <a:effectLst/>
                <a:latin typeface="Times New Roman" panose="02020603050405020304" pitchFamily="18" charset="0"/>
                <a:ea typeface="Calibri" panose="020F0502020204030204" pitchFamily="34" charset="0"/>
              </a:rPr>
              <a:t>WCTRS Young Initiatives</a:t>
            </a:r>
            <a:r>
              <a:rPr lang="en-GB" altLang="zh-CN" dirty="0" smtClean="0">
                <a:effectLst/>
                <a:latin typeface="Times New Roman" panose="02020603050405020304" pitchFamily="18" charset="0"/>
                <a:ea typeface="Calibri" panose="020F0502020204030204" pitchFamily="34" charset="0"/>
              </a:rPr>
              <a:t> including the WCTRS-Y </a:t>
            </a:r>
            <a:r>
              <a:rPr lang="en-GB" altLang="zh-CN" b="1" dirty="0" smtClean="0">
                <a:effectLst/>
                <a:latin typeface="Times New Roman" panose="02020603050405020304" pitchFamily="18" charset="0"/>
                <a:ea typeface="Calibri" panose="020F0502020204030204" pitchFamily="34" charset="0"/>
              </a:rPr>
              <a:t>conference</a:t>
            </a:r>
            <a:r>
              <a:rPr lang="en-GB" altLang="zh-CN" dirty="0" smtClean="0">
                <a:effectLst/>
                <a:latin typeface="Times New Roman" panose="02020603050405020304" pitchFamily="18" charset="0"/>
                <a:ea typeface="Calibri" panose="020F0502020204030204" pitchFamily="34" charset="0"/>
              </a:rPr>
              <a:t>, </a:t>
            </a:r>
            <a:r>
              <a:rPr lang="en-GB" altLang="zh-CN" b="1" dirty="0" smtClean="0">
                <a:effectLst/>
                <a:latin typeface="Times New Roman" panose="02020603050405020304" pitchFamily="18" charset="0"/>
                <a:ea typeface="Calibri" panose="020F0502020204030204" pitchFamily="34" charset="0"/>
              </a:rPr>
              <a:t>grants</a:t>
            </a:r>
            <a:r>
              <a:rPr lang="en-GB" altLang="zh-CN" dirty="0" smtClean="0">
                <a:effectLst/>
                <a:latin typeface="Times New Roman" panose="02020603050405020304" pitchFamily="18" charset="0"/>
                <a:ea typeface="Calibri" panose="020F0502020204030204" pitchFamily="34" charset="0"/>
              </a:rPr>
              <a:t> award to young researchers, and dedicated </a:t>
            </a:r>
            <a:r>
              <a:rPr lang="en-GB" altLang="zh-CN" b="1" dirty="0" smtClean="0">
                <a:effectLst/>
                <a:latin typeface="Times New Roman" panose="02020603050405020304" pitchFamily="18" charset="0"/>
                <a:ea typeface="Calibri" panose="020F0502020204030204" pitchFamily="34" charset="0"/>
              </a:rPr>
              <a:t>newsletters</a:t>
            </a:r>
            <a:r>
              <a:rPr lang="en-GB" altLang="zh-CN" dirty="0" smtClean="0">
                <a:effectLst/>
                <a:latin typeface="Times New Roman" panose="02020603050405020304" pitchFamily="18" charset="0"/>
                <a:ea typeface="Calibri" panose="020F0502020204030204" pitchFamily="34" charset="0"/>
              </a:rPr>
              <a:t> and </a:t>
            </a:r>
            <a:r>
              <a:rPr lang="en-GB" altLang="zh-CN" b="1" dirty="0" smtClean="0">
                <a:effectLst/>
                <a:latin typeface="Times New Roman" panose="02020603050405020304" pitchFamily="18" charset="0"/>
                <a:ea typeface="Calibri" panose="020F0502020204030204" pitchFamily="34" charset="0"/>
              </a:rPr>
              <a:t>job</a:t>
            </a:r>
            <a:r>
              <a:rPr lang="en-GB" altLang="zh-CN" dirty="0" smtClean="0">
                <a:effectLst/>
                <a:latin typeface="Times New Roman" panose="02020603050405020304" pitchFamily="18" charset="0"/>
                <a:ea typeface="Calibri" panose="020F0502020204030204" pitchFamily="34" charset="0"/>
              </a:rPr>
              <a:t> information.</a:t>
            </a:r>
          </a:p>
          <a:p>
            <a:pPr lvl="0">
              <a:spcBef>
                <a:spcPts val="600"/>
              </a:spcBef>
              <a:spcAft>
                <a:spcPts val="0"/>
              </a:spcAft>
            </a:pPr>
            <a:r>
              <a:rPr lang="en-GB" altLang="zh-CN" b="1" dirty="0" smtClean="0">
                <a:latin typeface="Times New Roman" panose="02020603050405020304" pitchFamily="18" charset="0"/>
                <a:ea typeface="Calibri" panose="020F0502020204030204" pitchFamily="34" charset="0"/>
              </a:rPr>
              <a:t>--    Developing country: Bursary  </a:t>
            </a:r>
            <a:endParaRPr lang="zh-CN" altLang="zh-CN" b="1" dirty="0" smtClean="0">
              <a:effectLst/>
              <a:latin typeface="Times New Roman" panose="02020603050405020304" pitchFamily="18" charset="0"/>
              <a:ea typeface="Calibri" panose="020F0502020204030204" pitchFamily="34" charset="0"/>
            </a:endParaRPr>
          </a:p>
          <a:p>
            <a:pPr>
              <a:spcBef>
                <a:spcPts val="600"/>
              </a:spcBef>
              <a:spcAft>
                <a:spcPts val="0"/>
              </a:spcAft>
            </a:pPr>
            <a:r>
              <a:rPr lang="en-GB" altLang="zh-CN" dirty="0" smtClean="0">
                <a:effectLst/>
                <a:latin typeface="Times New Roman" panose="02020603050405020304" pitchFamily="18" charset="0"/>
                <a:ea typeface="MS Mincho" panose="02020609040205080304" pitchFamily="49" charset="-128"/>
              </a:rPr>
              <a:t> </a:t>
            </a:r>
            <a:endParaRPr lang="zh-CN" altLang="zh-CN" sz="1200"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315592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a:graphicFrameLocks noChangeAspect="1"/>
          </p:cNvGraphicFramePr>
          <p:nvPr>
            <p:extLst>
              <p:ext uri="{D42A27DB-BD31-4B8C-83A1-F6EECF244321}">
                <p14:modId xmlns:p14="http://schemas.microsoft.com/office/powerpoint/2010/main" val="1676899085"/>
              </p:ext>
            </p:extLst>
          </p:nvPr>
        </p:nvGraphicFramePr>
        <p:xfrm>
          <a:off x="880316" y="447582"/>
          <a:ext cx="10547462" cy="5218112"/>
        </p:xfrm>
        <a:graphic>
          <a:graphicData uri="http://schemas.openxmlformats.org/presentationml/2006/ole">
            <mc:AlternateContent xmlns:mc="http://schemas.openxmlformats.org/markup-compatibility/2006">
              <mc:Choice xmlns:v="urn:schemas-microsoft-com:vml" Requires="v">
                <p:oleObj spid="_x0000_s1035" name="工作表" r:id="rId3" imgW="4967174" imgH="2457556" progId="Excel.Sheet.12">
                  <p:embed/>
                </p:oleObj>
              </mc:Choice>
              <mc:Fallback>
                <p:oleObj name="工作表" r:id="rId3" imgW="4967174" imgH="2457556" progId="Excel.Sheet.12">
                  <p:embed/>
                  <p:pic>
                    <p:nvPicPr>
                      <p:cNvPr id="0" name=""/>
                      <p:cNvPicPr/>
                      <p:nvPr/>
                    </p:nvPicPr>
                    <p:blipFill>
                      <a:blip r:embed="rId4"/>
                      <a:stretch>
                        <a:fillRect/>
                      </a:stretch>
                    </p:blipFill>
                    <p:spPr>
                      <a:xfrm>
                        <a:off x="880316" y="447582"/>
                        <a:ext cx="10547462" cy="5218112"/>
                      </a:xfrm>
                      <a:prstGeom prst="rect">
                        <a:avLst/>
                      </a:prstGeom>
                    </p:spPr>
                  </p:pic>
                </p:oleObj>
              </mc:Fallback>
            </mc:AlternateContent>
          </a:graphicData>
        </a:graphic>
      </p:graphicFrame>
    </p:spTree>
    <p:extLst>
      <p:ext uri="{BB962C8B-B14F-4D97-AF65-F5344CB8AC3E}">
        <p14:creationId xmlns:p14="http://schemas.microsoft.com/office/powerpoint/2010/main" val="422932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1493704913"/>
              </p:ext>
            </p:extLst>
          </p:nvPr>
        </p:nvGraphicFramePr>
        <p:xfrm>
          <a:off x="1244320" y="537228"/>
          <a:ext cx="9590777" cy="5510959"/>
        </p:xfrm>
        <a:graphic>
          <a:graphicData uri="http://schemas.openxmlformats.org/presentationml/2006/ole">
            <mc:AlternateContent xmlns:mc="http://schemas.openxmlformats.org/markup-compatibility/2006">
              <mc:Choice xmlns:v="urn:schemas-microsoft-com:vml" Requires="v">
                <p:oleObj spid="_x0000_s3083" name="工作表" r:id="rId3" imgW="4276578" imgH="2457556" progId="Excel.Sheet.12">
                  <p:embed/>
                </p:oleObj>
              </mc:Choice>
              <mc:Fallback>
                <p:oleObj name="工作表" r:id="rId3" imgW="4276578" imgH="2457556" progId="Excel.Sheet.12">
                  <p:embed/>
                  <p:pic>
                    <p:nvPicPr>
                      <p:cNvPr id="0" name=""/>
                      <p:cNvPicPr/>
                      <p:nvPr/>
                    </p:nvPicPr>
                    <p:blipFill>
                      <a:blip r:embed="rId4"/>
                      <a:stretch>
                        <a:fillRect/>
                      </a:stretch>
                    </p:blipFill>
                    <p:spPr>
                      <a:xfrm>
                        <a:off x="1244320" y="537228"/>
                        <a:ext cx="9590777" cy="5510959"/>
                      </a:xfrm>
                      <a:prstGeom prst="rect">
                        <a:avLst/>
                      </a:prstGeom>
                    </p:spPr>
                  </p:pic>
                </p:oleObj>
              </mc:Fallback>
            </mc:AlternateContent>
          </a:graphicData>
        </a:graphic>
      </p:graphicFrame>
    </p:spTree>
    <p:extLst>
      <p:ext uri="{BB962C8B-B14F-4D97-AF65-F5344CB8AC3E}">
        <p14:creationId xmlns:p14="http://schemas.microsoft.com/office/powerpoint/2010/main" val="220816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val="167891793"/>
              </p:ext>
            </p:extLst>
          </p:nvPr>
        </p:nvGraphicFramePr>
        <p:xfrm>
          <a:off x="2181507" y="504264"/>
          <a:ext cx="7744806" cy="5639547"/>
        </p:xfrm>
        <a:graphic>
          <a:graphicData uri="http://schemas.openxmlformats.org/presentationml/2006/ole">
            <mc:AlternateContent xmlns:mc="http://schemas.openxmlformats.org/markup-compatibility/2006">
              <mc:Choice xmlns:v="urn:schemas-microsoft-com:vml" Requires="v">
                <p:oleObj spid="_x0000_s4107" name="工作表" r:id="rId3" imgW="2890698" imgH="2105078" progId="Excel.Sheet.12">
                  <p:embed/>
                </p:oleObj>
              </mc:Choice>
              <mc:Fallback>
                <p:oleObj name="工作表" r:id="rId3" imgW="2890698" imgH="2105078" progId="Excel.Sheet.12">
                  <p:embed/>
                  <p:pic>
                    <p:nvPicPr>
                      <p:cNvPr id="0" name=""/>
                      <p:cNvPicPr/>
                      <p:nvPr/>
                    </p:nvPicPr>
                    <p:blipFill>
                      <a:blip r:embed="rId4"/>
                      <a:stretch>
                        <a:fillRect/>
                      </a:stretch>
                    </p:blipFill>
                    <p:spPr>
                      <a:xfrm>
                        <a:off x="2181507" y="504264"/>
                        <a:ext cx="7744806" cy="5639547"/>
                      </a:xfrm>
                      <a:prstGeom prst="rect">
                        <a:avLst/>
                      </a:prstGeom>
                    </p:spPr>
                  </p:pic>
                </p:oleObj>
              </mc:Fallback>
            </mc:AlternateContent>
          </a:graphicData>
        </a:graphic>
      </p:graphicFrame>
    </p:spTree>
    <p:extLst>
      <p:ext uri="{BB962C8B-B14F-4D97-AF65-F5344CB8AC3E}">
        <p14:creationId xmlns:p14="http://schemas.microsoft.com/office/powerpoint/2010/main" val="1391344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411194" y="1336397"/>
            <a:ext cx="3483910" cy="2031325"/>
          </a:xfrm>
          <a:prstGeom prst="rect">
            <a:avLst/>
          </a:prstGeom>
          <a:noFill/>
        </p:spPr>
        <p:txBody>
          <a:bodyPr wrap="square" rtlCol="0">
            <a:spAutoFit/>
          </a:bodyPr>
          <a:lstStyle/>
          <a:p>
            <a:r>
              <a:rPr lang="en-US" altLang="zh-CN" dirty="0" smtClean="0"/>
              <a:t>SB: Session block</a:t>
            </a:r>
          </a:p>
          <a:p>
            <a:r>
              <a:rPr lang="en-US" altLang="zh-CN" dirty="0" smtClean="0"/>
              <a:t>PS: Poster Session</a:t>
            </a:r>
          </a:p>
          <a:p>
            <a:r>
              <a:rPr lang="en-US" altLang="zh-CN" dirty="0" smtClean="0"/>
              <a:t>GA: General Assembly</a:t>
            </a:r>
          </a:p>
          <a:p>
            <a:r>
              <a:rPr lang="en-US" altLang="zh-CN" dirty="0" smtClean="0"/>
              <a:t>TV: Technical Visit</a:t>
            </a:r>
          </a:p>
          <a:p>
            <a:r>
              <a:rPr lang="en-US" altLang="zh-CN" dirty="0" smtClean="0"/>
              <a:t>SET: Side Event, Technical Session</a:t>
            </a:r>
          </a:p>
          <a:p>
            <a:r>
              <a:rPr lang="en-US" altLang="zh-CN" dirty="0" smtClean="0"/>
              <a:t>BSC: Bursary Selection Committee</a:t>
            </a:r>
          </a:p>
          <a:p>
            <a:r>
              <a:rPr lang="en-US" altLang="zh-CN" dirty="0" smtClean="0"/>
              <a:t>PSC: Prize Selection Committee</a:t>
            </a:r>
            <a:endParaRPr lang="zh-CN" altLang="en-US" dirty="0"/>
          </a:p>
        </p:txBody>
      </p:sp>
      <p:sp>
        <p:nvSpPr>
          <p:cNvPr id="7" name="文本框 6"/>
          <p:cNvSpPr txBox="1"/>
          <p:nvPr/>
        </p:nvSpPr>
        <p:spPr>
          <a:xfrm>
            <a:off x="7408206" y="4205033"/>
            <a:ext cx="4470028" cy="1200329"/>
          </a:xfrm>
          <a:prstGeom prst="rect">
            <a:avLst/>
          </a:prstGeom>
          <a:noFill/>
        </p:spPr>
        <p:txBody>
          <a:bodyPr wrap="square" rtlCol="0">
            <a:spAutoFit/>
          </a:bodyPr>
          <a:lstStyle/>
          <a:p>
            <a:r>
              <a:rPr lang="en-US" altLang="zh-CN" dirty="0" smtClean="0"/>
              <a:t>ZHB: Zhonghe Building</a:t>
            </a:r>
          </a:p>
          <a:p>
            <a:r>
              <a:rPr lang="en-US" altLang="zh-CN" dirty="0" smtClean="0"/>
              <a:t>SPE: Shanghai Planning Exhibition Center</a:t>
            </a:r>
          </a:p>
          <a:p>
            <a:r>
              <a:rPr lang="en-US" altLang="zh-CN" dirty="0" smtClean="0"/>
              <a:t>NHB: North Building</a:t>
            </a:r>
          </a:p>
          <a:p>
            <a:r>
              <a:rPr lang="en-US" altLang="zh-CN" dirty="0" smtClean="0"/>
              <a:t>129: 129 Hall</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3986414683"/>
              </p:ext>
            </p:extLst>
          </p:nvPr>
        </p:nvGraphicFramePr>
        <p:xfrm>
          <a:off x="834275" y="1336397"/>
          <a:ext cx="5721911" cy="4266189"/>
        </p:xfrm>
        <a:graphic>
          <a:graphicData uri="http://schemas.openxmlformats.org/presentationml/2006/ole">
            <mc:AlternateContent xmlns:mc="http://schemas.openxmlformats.org/markup-compatibility/2006">
              <mc:Choice xmlns:v="urn:schemas-microsoft-com:vml" Requires="v">
                <p:oleObj spid="_x0000_s5133" name="工作表" r:id="rId3" imgW="3238553" imgH="2414561" progId="Excel.Sheet.12">
                  <p:embed/>
                </p:oleObj>
              </mc:Choice>
              <mc:Fallback>
                <p:oleObj name="工作表" r:id="rId3" imgW="3238553" imgH="2414561" progId="Excel.Sheet.12">
                  <p:embed/>
                  <p:pic>
                    <p:nvPicPr>
                      <p:cNvPr id="0" name=""/>
                      <p:cNvPicPr/>
                      <p:nvPr/>
                    </p:nvPicPr>
                    <p:blipFill>
                      <a:blip r:embed="rId4"/>
                      <a:stretch>
                        <a:fillRect/>
                      </a:stretch>
                    </p:blipFill>
                    <p:spPr>
                      <a:xfrm>
                        <a:off x="834275" y="1336397"/>
                        <a:ext cx="5721911" cy="4266189"/>
                      </a:xfrm>
                      <a:prstGeom prst="rect">
                        <a:avLst/>
                      </a:prstGeom>
                    </p:spPr>
                  </p:pic>
                </p:oleObj>
              </mc:Fallback>
            </mc:AlternateContent>
          </a:graphicData>
        </a:graphic>
      </p:graphicFrame>
      <p:sp>
        <p:nvSpPr>
          <p:cNvPr id="9" name="文本框 8"/>
          <p:cNvSpPr txBox="1"/>
          <p:nvPr/>
        </p:nvSpPr>
        <p:spPr>
          <a:xfrm>
            <a:off x="747059" y="436282"/>
            <a:ext cx="2408517" cy="523220"/>
          </a:xfrm>
          <a:prstGeom prst="rect">
            <a:avLst/>
          </a:prstGeom>
          <a:noFill/>
        </p:spPr>
        <p:txBody>
          <a:bodyPr wrap="square" rtlCol="0">
            <a:spAutoFit/>
          </a:bodyPr>
          <a:lstStyle/>
          <a:p>
            <a:r>
              <a:rPr lang="en-US" altLang="zh-CN" sz="2800" b="1" dirty="0" smtClean="0"/>
              <a:t>Summary</a:t>
            </a:r>
            <a:endParaRPr lang="zh-CN" altLang="en-US" sz="2800" b="1" dirty="0"/>
          </a:p>
        </p:txBody>
      </p:sp>
      <p:sp>
        <p:nvSpPr>
          <p:cNvPr id="10" name="文本框 9"/>
          <p:cNvSpPr txBox="1"/>
          <p:nvPr/>
        </p:nvSpPr>
        <p:spPr>
          <a:xfrm>
            <a:off x="6974541" y="837059"/>
            <a:ext cx="1727200" cy="369332"/>
          </a:xfrm>
          <a:prstGeom prst="rect">
            <a:avLst/>
          </a:prstGeom>
          <a:noFill/>
        </p:spPr>
        <p:txBody>
          <a:bodyPr wrap="square" rtlCol="0">
            <a:spAutoFit/>
          </a:bodyPr>
          <a:lstStyle/>
          <a:p>
            <a:r>
              <a:rPr lang="en-US" altLang="zh-CN" b="1" dirty="0" smtClean="0"/>
              <a:t>Activity:</a:t>
            </a:r>
            <a:endParaRPr lang="zh-CN" altLang="en-US" b="1" dirty="0"/>
          </a:p>
        </p:txBody>
      </p:sp>
      <p:sp>
        <p:nvSpPr>
          <p:cNvPr id="11" name="文本框 10"/>
          <p:cNvSpPr txBox="1"/>
          <p:nvPr/>
        </p:nvSpPr>
        <p:spPr>
          <a:xfrm>
            <a:off x="7088094" y="3705695"/>
            <a:ext cx="1727200" cy="369332"/>
          </a:xfrm>
          <a:prstGeom prst="rect">
            <a:avLst/>
          </a:prstGeom>
          <a:noFill/>
        </p:spPr>
        <p:txBody>
          <a:bodyPr wrap="square" rtlCol="0">
            <a:spAutoFit/>
          </a:bodyPr>
          <a:lstStyle/>
          <a:p>
            <a:r>
              <a:rPr lang="en-US" altLang="zh-CN" b="1" dirty="0" smtClean="0"/>
              <a:t>Venus:</a:t>
            </a:r>
            <a:endParaRPr lang="zh-CN" altLang="en-US" b="1" dirty="0"/>
          </a:p>
        </p:txBody>
      </p:sp>
    </p:spTree>
    <p:extLst>
      <p:ext uri="{BB962C8B-B14F-4D97-AF65-F5344CB8AC3E}">
        <p14:creationId xmlns:p14="http://schemas.microsoft.com/office/powerpoint/2010/main" val="61056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0887" y="1128983"/>
            <a:ext cx="10974893" cy="4154984"/>
          </a:xfrm>
          <a:prstGeom prst="rect">
            <a:avLst/>
          </a:prstGeom>
        </p:spPr>
        <p:txBody>
          <a:bodyPr wrap="square">
            <a:spAutoFit/>
          </a:bodyPr>
          <a:lstStyle/>
          <a:p>
            <a:r>
              <a:rPr lang="en-US" altLang="zh-CN" sz="2400" b="1" dirty="0" smtClean="0"/>
              <a:t>Keynote Speaker</a:t>
            </a:r>
            <a:r>
              <a:rPr lang="zh-CN" altLang="en-US" sz="2400" b="1" dirty="0" smtClean="0"/>
              <a:t>：</a:t>
            </a:r>
            <a:endParaRPr lang="en-US" altLang="zh-CN" sz="2400" b="1" dirty="0" smtClean="0"/>
          </a:p>
          <a:p>
            <a:endParaRPr lang="en-US" altLang="zh-CN" sz="2400" dirty="0" smtClean="0"/>
          </a:p>
          <a:p>
            <a:endParaRPr lang="en-US" altLang="zh-CN" sz="2400" dirty="0"/>
          </a:p>
          <a:p>
            <a:r>
              <a:rPr lang="en-US" altLang="zh-CN" sz="2400" dirty="0" smtClean="0"/>
              <a:t>International</a:t>
            </a:r>
            <a:r>
              <a:rPr lang="zh-CN" altLang="en-US" sz="2400" dirty="0" smtClean="0"/>
              <a:t>：　</a:t>
            </a:r>
            <a:endParaRPr lang="en-US" altLang="zh-CN" sz="2400" dirty="0" smtClean="0"/>
          </a:p>
          <a:p>
            <a:endParaRPr lang="en-US" altLang="zh-CN" sz="2400" dirty="0" smtClean="0"/>
          </a:p>
          <a:p>
            <a:r>
              <a:rPr lang="en-US" altLang="zh-CN" sz="2400" dirty="0" smtClean="0"/>
              <a:t>Mr. Jose Luis Irigoyen</a:t>
            </a:r>
          </a:p>
          <a:p>
            <a:r>
              <a:rPr lang="en-US" altLang="zh-CN" sz="2400" dirty="0" smtClean="0"/>
              <a:t>Director, Transport &amp; ICT Global Practice, World Bank</a:t>
            </a:r>
          </a:p>
          <a:p>
            <a:endParaRPr lang="en-US" altLang="zh-CN" sz="2400" dirty="0" smtClean="0"/>
          </a:p>
          <a:p>
            <a:r>
              <a:rPr lang="en-US" altLang="zh-CN" sz="2400" dirty="0" smtClean="0"/>
              <a:t>China</a:t>
            </a:r>
            <a:r>
              <a:rPr lang="zh-CN" altLang="en-US" sz="2400" dirty="0" smtClean="0"/>
              <a:t>：　            </a:t>
            </a:r>
            <a:endParaRPr lang="en-US" altLang="zh-CN" sz="2400" dirty="0" smtClean="0"/>
          </a:p>
          <a:p>
            <a:r>
              <a:rPr lang="en-US" altLang="zh-CN" sz="2400" dirty="0" smtClean="0"/>
              <a:t>Mr. He </a:t>
            </a:r>
            <a:r>
              <a:rPr lang="en-US" altLang="zh-CN" sz="2400" dirty="0" err="1" smtClean="0"/>
              <a:t>Huawu</a:t>
            </a:r>
            <a:endParaRPr lang="en-US" altLang="zh-CN" sz="2400" dirty="0"/>
          </a:p>
          <a:p>
            <a:r>
              <a:rPr lang="en-US" altLang="zh-CN" sz="2400" dirty="0" smtClean="0"/>
              <a:t>Deputy Chief Engineer, Expert in HRS, Ministry of  Transportation, China</a:t>
            </a:r>
            <a:endParaRPr lang="en-US" altLang="zh-CN" sz="2400" dirty="0"/>
          </a:p>
        </p:txBody>
      </p:sp>
    </p:spTree>
    <p:extLst>
      <p:ext uri="{BB962C8B-B14F-4D97-AF65-F5344CB8AC3E}">
        <p14:creationId xmlns:p14="http://schemas.microsoft.com/office/powerpoint/2010/main" val="341592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1553" y="1027954"/>
            <a:ext cx="8809318" cy="3539430"/>
          </a:xfrm>
          <a:prstGeom prst="rect">
            <a:avLst/>
          </a:prstGeom>
          <a:noFill/>
        </p:spPr>
        <p:txBody>
          <a:bodyPr wrap="square" rtlCol="0">
            <a:spAutoFit/>
          </a:bodyPr>
          <a:lstStyle/>
          <a:p>
            <a:r>
              <a:rPr lang="en-US" altLang="zh-CN" sz="3200" b="1" dirty="0" smtClean="0"/>
              <a:t>Technical Visit:</a:t>
            </a:r>
          </a:p>
          <a:p>
            <a:endParaRPr lang="en-US" altLang="zh-CN" sz="2400" b="1" dirty="0"/>
          </a:p>
          <a:p>
            <a:r>
              <a:rPr lang="en-US" altLang="zh-CN" sz="2400" b="1" dirty="0" smtClean="0"/>
              <a:t>	1. Public Bike in </a:t>
            </a:r>
            <a:r>
              <a:rPr lang="en-US" altLang="zh-CN" sz="2400" b="1" dirty="0" err="1" smtClean="0"/>
              <a:t>Minghang</a:t>
            </a:r>
            <a:r>
              <a:rPr lang="en-US" altLang="zh-CN" sz="2400" b="1" dirty="0" smtClean="0"/>
              <a:t> District </a:t>
            </a:r>
          </a:p>
          <a:p>
            <a:r>
              <a:rPr lang="en-US" altLang="zh-CN" sz="2400" b="1" dirty="0" smtClean="0"/>
              <a:t>	2. Road Traffic Monitoring System</a:t>
            </a:r>
          </a:p>
          <a:p>
            <a:r>
              <a:rPr lang="en-US" altLang="zh-CN" sz="2400" b="1" dirty="0" smtClean="0"/>
              <a:t>	3. Tongji Transport Technical Center-Car Factory</a:t>
            </a:r>
          </a:p>
          <a:p>
            <a:r>
              <a:rPr lang="en-US" altLang="zh-CN" sz="2400" b="1" dirty="0" smtClean="0"/>
              <a:t>	4. TOD Development in City Center—Jinan Temple Area</a:t>
            </a:r>
          </a:p>
          <a:p>
            <a:r>
              <a:rPr lang="en-US" altLang="zh-CN" sz="2400" b="1" dirty="0" smtClean="0"/>
              <a:t>	5. Barrier Free Environment  in Shanghai</a:t>
            </a:r>
          </a:p>
          <a:p>
            <a:r>
              <a:rPr lang="en-US" altLang="zh-CN" sz="2400" b="1" dirty="0" smtClean="0"/>
              <a:t>	6. </a:t>
            </a:r>
            <a:r>
              <a:rPr lang="en-US" altLang="zh-CN" sz="2400" b="1" dirty="0" err="1" smtClean="0"/>
              <a:t>Hongqiao</a:t>
            </a:r>
            <a:r>
              <a:rPr lang="en-US" altLang="zh-CN" sz="2400" b="1" dirty="0" smtClean="0"/>
              <a:t> Transport Hub—HRS, Metro and Airport</a:t>
            </a:r>
          </a:p>
          <a:p>
            <a:r>
              <a:rPr lang="en-US" altLang="zh-CN" sz="2400" b="1" dirty="0" smtClean="0"/>
              <a:t>	7. </a:t>
            </a:r>
            <a:r>
              <a:rPr lang="en-US" altLang="zh-CN" sz="2400" b="1" dirty="0" err="1" smtClean="0"/>
              <a:t>Yangshan</a:t>
            </a:r>
            <a:r>
              <a:rPr lang="en-US" altLang="zh-CN" sz="2400" b="1" dirty="0" smtClean="0"/>
              <a:t> </a:t>
            </a:r>
            <a:r>
              <a:rPr lang="en-US" altLang="zh-CN" sz="2400" b="1" dirty="0" err="1" smtClean="0"/>
              <a:t>Deepsea</a:t>
            </a:r>
            <a:r>
              <a:rPr lang="en-US" altLang="zh-CN" sz="2400" b="1" dirty="0" smtClean="0"/>
              <a:t> Container Terminal </a:t>
            </a:r>
            <a:endParaRPr lang="zh-CN" altLang="en-US" sz="2400" b="1" dirty="0"/>
          </a:p>
        </p:txBody>
      </p:sp>
    </p:spTree>
    <p:extLst>
      <p:ext uri="{BB962C8B-B14F-4D97-AF65-F5344CB8AC3E}">
        <p14:creationId xmlns:p14="http://schemas.microsoft.com/office/powerpoint/2010/main" val="370003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3115" y="646292"/>
            <a:ext cx="10542078" cy="4585871"/>
          </a:xfrm>
          <a:prstGeom prst="rect">
            <a:avLst/>
          </a:prstGeom>
          <a:noFill/>
        </p:spPr>
        <p:txBody>
          <a:bodyPr wrap="square" rtlCol="0">
            <a:spAutoFit/>
          </a:bodyPr>
          <a:lstStyle/>
          <a:p>
            <a:r>
              <a:rPr lang="en-US" altLang="zh-CN" sz="2800" b="1" dirty="0" smtClean="0"/>
              <a:t>Specific for French Participants </a:t>
            </a:r>
          </a:p>
          <a:p>
            <a:endParaRPr lang="en-US" altLang="zh-CN" sz="2400" b="1" dirty="0"/>
          </a:p>
          <a:p>
            <a:endParaRPr lang="en-US" altLang="zh-CN" sz="2400" b="1" dirty="0" smtClean="0"/>
          </a:p>
          <a:p>
            <a:r>
              <a:rPr lang="en-US" altLang="zh-CN" sz="2400" b="1" dirty="0" smtClean="0"/>
              <a:t>	1. French Speaking Sessions for Three Days in Sino-French Center</a:t>
            </a:r>
          </a:p>
          <a:p>
            <a:endParaRPr lang="en-US" altLang="zh-CN" sz="2400" b="1" dirty="0"/>
          </a:p>
          <a:p>
            <a:r>
              <a:rPr lang="en-US" altLang="zh-CN" sz="2400" b="1" dirty="0" smtClean="0"/>
              <a:t>	2. Special Events, China—France Dialogue/9</a:t>
            </a:r>
            <a:r>
              <a:rPr lang="en-US" altLang="zh-CN" sz="2400" b="1" baseline="30000" dirty="0" smtClean="0"/>
              <a:t>th</a:t>
            </a:r>
            <a:r>
              <a:rPr lang="en-US" altLang="zh-CN" sz="2400" b="1" dirty="0" smtClean="0"/>
              <a:t> THNS 2016</a:t>
            </a:r>
          </a:p>
          <a:p>
            <a:endParaRPr lang="en-US" altLang="zh-CN" sz="2400" b="1" dirty="0"/>
          </a:p>
          <a:p>
            <a:r>
              <a:rPr lang="en-US" altLang="zh-CN" sz="2400" b="1" dirty="0" smtClean="0"/>
              <a:t>	3. Post Conference Tour, China-France Cooperation City</a:t>
            </a:r>
          </a:p>
          <a:p>
            <a:endParaRPr lang="en-US" altLang="zh-CN" sz="2400" b="1" dirty="0"/>
          </a:p>
          <a:p>
            <a:r>
              <a:rPr lang="en-US" altLang="zh-CN" sz="2400" b="1" dirty="0" smtClean="0"/>
              <a:t>	4. Opportunity of  Technical Exhibition (</a:t>
            </a:r>
            <a:r>
              <a:rPr lang="en-US" altLang="zh-CN" sz="2400" b="1" dirty="0" err="1" smtClean="0"/>
              <a:t>Sponorship</a:t>
            </a:r>
            <a:r>
              <a:rPr lang="en-US" altLang="zh-CN" sz="2400" b="1" dirty="0" smtClean="0"/>
              <a:t>) </a:t>
            </a:r>
          </a:p>
          <a:p>
            <a:endParaRPr lang="en-US" altLang="zh-CN" sz="2400" b="1" dirty="0"/>
          </a:p>
          <a:p>
            <a:endParaRPr lang="zh-CN" altLang="en-US" sz="2400" b="1" dirty="0"/>
          </a:p>
        </p:txBody>
      </p:sp>
    </p:spTree>
    <p:extLst>
      <p:ext uri="{BB962C8B-B14F-4D97-AF65-F5344CB8AC3E}">
        <p14:creationId xmlns:p14="http://schemas.microsoft.com/office/powerpoint/2010/main" val="42044740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478</Words>
  <Application>Microsoft Office PowerPoint</Application>
  <PresentationFormat>宽屏</PresentationFormat>
  <Paragraphs>87</Paragraphs>
  <Slides>18</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7" baseType="lpstr">
      <vt:lpstr>MS Gothic</vt:lpstr>
      <vt:lpstr>MS Mincho</vt:lpstr>
      <vt:lpstr>宋体</vt:lpstr>
      <vt:lpstr>Arial</vt:lpstr>
      <vt:lpstr>Calibri</vt:lpstr>
      <vt:lpstr>Calibri Light</vt:lpstr>
      <vt:lpstr>Times New Roman</vt:lpstr>
      <vt:lpstr>Office 主题</vt:lpstr>
      <vt:lpstr>工作表</vt:lpstr>
      <vt:lpstr>同济大学世界交通大会 （WCTR 2016）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同济大礼堂 University Hall(Opening Ceremony)</vt:lpstr>
      <vt:lpstr>同济129礼堂 129 Hall (Closing &amp; Awards Ceremony)</vt:lpstr>
      <vt:lpstr>学苑餐厅 Xueyuan Canteen (Lunch)</vt:lpstr>
      <vt:lpstr>北楼 North Building (Parallel Meeting) </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cp:lastModifiedBy>
  <cp:revision>15</cp:revision>
  <dcterms:created xsi:type="dcterms:W3CDTF">2015-11-27T02:23:11Z</dcterms:created>
  <dcterms:modified xsi:type="dcterms:W3CDTF">2015-11-27T14:38:32Z</dcterms:modified>
</cp:coreProperties>
</file>