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9"/>
  </p:notesMasterIdLst>
  <p:sldIdLst>
    <p:sldId id="269" r:id="rId4"/>
    <p:sldId id="270" r:id="rId5"/>
    <p:sldId id="257" r:id="rId6"/>
    <p:sldId id="259" r:id="rId7"/>
    <p:sldId id="260" r:id="rId8"/>
    <p:sldId id="261" r:id="rId9"/>
    <p:sldId id="262" r:id="rId10"/>
    <p:sldId id="271" r:id="rId11"/>
    <p:sldId id="265" r:id="rId12"/>
    <p:sldId id="258" r:id="rId13"/>
    <p:sldId id="264" r:id="rId14"/>
    <p:sldId id="263" r:id="rId15"/>
    <p:sldId id="268" r:id="rId16"/>
    <p:sldId id="267" r:id="rId17"/>
    <p:sldId id="272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34" autoAdjust="0"/>
    <p:restoredTop sz="94660"/>
  </p:normalViewPr>
  <p:slideViewPr>
    <p:cSldViewPr>
      <p:cViewPr>
        <p:scale>
          <a:sx n="100" d="100"/>
          <a:sy n="100" d="100"/>
        </p:scale>
        <p:origin x="-1352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B799-2773-4B9A-B96B-BE322218B2C5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C2740-AC48-4FED-96E7-7F5E592E2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93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BA2410-0D05-459D-A51D-1F24A8A1F01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32BB32-F002-4302-B2E9-CF4DCE923BC4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AF2D85-D666-4265-847B-F52B7358C37D}" type="slidenum">
              <a:rPr lang="en-US" altLang="zh-C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zh-CN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3990B2-8654-4070-9920-1310262E02A7}" type="slidenum">
              <a:rPr lang="en-US" altLang="zh-C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zh-CN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963-9842-47DD-A917-A8F3AF34A72C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6AD5-6F49-4BFD-8D0C-66F5C8A339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963-9842-47DD-A917-A8F3AF34A72C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6AD5-6F49-4BFD-8D0C-66F5C8A339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963-9842-47DD-A917-A8F3AF34A72C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6AD5-6F49-4BFD-8D0C-66F5C8A339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912" y="275255"/>
            <a:ext cx="8230176" cy="11416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6915" y="1600742"/>
            <a:ext cx="4069013" cy="452595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8078" y="1600742"/>
            <a:ext cx="4069013" cy="452595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F11B0-8646-4075-AD13-92115F1969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54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196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450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1576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84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193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18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963-9842-47DD-A917-A8F3AF34A72C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6AD5-6F49-4BFD-8D0C-66F5C8A339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09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20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088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39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697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655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821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964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464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0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963-9842-47DD-A917-A8F3AF34A72C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6AD5-6F49-4BFD-8D0C-66F5C8A339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475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980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9655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090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23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963-9842-47DD-A917-A8F3AF34A72C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6AD5-6F49-4BFD-8D0C-66F5C8A339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963-9842-47DD-A917-A8F3AF34A72C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6AD5-6F49-4BFD-8D0C-66F5C8A339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963-9842-47DD-A917-A8F3AF34A72C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6AD5-6F49-4BFD-8D0C-66F5C8A339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963-9842-47DD-A917-A8F3AF34A72C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6AD5-6F49-4BFD-8D0C-66F5C8A339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963-9842-47DD-A917-A8F3AF34A72C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6AD5-6F49-4BFD-8D0C-66F5C8A339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D963-9842-47DD-A917-A8F3AF34A72C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6AD5-6F49-4BFD-8D0C-66F5C8A339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BD963-9842-47DD-A917-A8F3AF34A72C}" type="datetimeFigureOut">
              <a:rPr lang="zh-CN" altLang="en-US" smtClean="0"/>
              <a:t>25/11/2015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66AD5-6F49-4BFD-8D0C-66F5C8A339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3847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25/11/2015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045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tiff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9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755576" y="2132856"/>
            <a:ext cx="7620000" cy="2592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A57C"/>
              </a:buClr>
              <a:buSzTx/>
              <a:buFont typeface="Arial" pitchFamily="34" charset="0"/>
              <a:buNone/>
              <a:tabLst/>
              <a:defRPr/>
            </a:pPr>
            <a:r>
              <a:rPr lang="fr-FR" sz="1400" b="1" dirty="0">
                <a:solidFill>
                  <a:srgbClr val="FF6600"/>
                </a:solidFill>
                <a:latin typeface="TradeGothic"/>
                <a:cs typeface="TradeGothic"/>
              </a:rPr>
              <a:t>Présentation de la Chaire :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fr-FR" sz="1500" dirty="0">
                <a:latin typeface="TradeGothic"/>
                <a:cs typeface="TradeGothic"/>
              </a:rPr>
              <a:t>La Chaire Franco-Chinoise « Mobilités métropolitaines innovantes » permettra de développer l’enseignement et la recherche-</a:t>
            </a:r>
            <a:r>
              <a:rPr lang="fr-FR" sz="1500" dirty="0" smtClean="0">
                <a:latin typeface="TradeGothic"/>
                <a:cs typeface="TradeGothic"/>
              </a:rPr>
              <a:t>action sur </a:t>
            </a:r>
            <a:r>
              <a:rPr lang="fr-FR" sz="1500" dirty="0">
                <a:latin typeface="TradeGothic"/>
                <a:cs typeface="TradeGothic"/>
              </a:rPr>
              <a:t>les nouvelles pratiques et modes de gouvernance de la mobilité durable et l’inscription des infrastructures dans l’espace public </a:t>
            </a:r>
            <a:r>
              <a:rPr lang="fr-FR" sz="1500" dirty="0" smtClean="0">
                <a:latin typeface="TradeGothic"/>
                <a:cs typeface="TradeGothic"/>
              </a:rPr>
              <a:t> dans </a:t>
            </a:r>
            <a:r>
              <a:rPr lang="fr-FR" sz="1500" dirty="0">
                <a:latin typeface="TradeGothic"/>
                <a:cs typeface="TradeGothic"/>
              </a:rPr>
              <a:t>les métropoles en France, en Europe et en Chine ; </a:t>
            </a:r>
            <a:r>
              <a:rPr lang="fr-FR" sz="1500" dirty="0" smtClean="0">
                <a:latin typeface="TradeGothic"/>
                <a:cs typeface="TradeGothic"/>
              </a:rPr>
              <a:t>elle </a:t>
            </a:r>
            <a:r>
              <a:rPr lang="fr-FR" sz="1500" dirty="0">
                <a:latin typeface="TradeGothic"/>
                <a:cs typeface="TradeGothic"/>
              </a:rPr>
              <a:t>s’appuie en particulier sur le Double Master en Architecture </a:t>
            </a:r>
            <a:r>
              <a:rPr lang="fr-FR" sz="1500" dirty="0" smtClean="0">
                <a:latin typeface="TradeGothic"/>
                <a:cs typeface="TradeGothic"/>
              </a:rPr>
              <a:t>et </a:t>
            </a:r>
            <a:r>
              <a:rPr lang="fr-FR" sz="1500" dirty="0">
                <a:latin typeface="TradeGothic"/>
                <a:cs typeface="TradeGothic"/>
              </a:rPr>
              <a:t>Urbanisme (CAUP-</a:t>
            </a:r>
            <a:r>
              <a:rPr lang="fr-FR" sz="1500" dirty="0" err="1">
                <a:latin typeface="TradeGothic"/>
                <a:cs typeface="TradeGothic"/>
              </a:rPr>
              <a:t>Tongji</a:t>
            </a:r>
            <a:r>
              <a:rPr lang="fr-FR" sz="1500" dirty="0">
                <a:latin typeface="TradeGothic"/>
                <a:cs typeface="TradeGothic"/>
              </a:rPr>
              <a:t> / ENSAS) créé en </a:t>
            </a:r>
            <a:r>
              <a:rPr lang="fr-FR" sz="1500" dirty="0" smtClean="0">
                <a:latin typeface="TradeGothic"/>
                <a:cs typeface="TradeGothic"/>
              </a:rPr>
              <a:t>2014 ;</a:t>
            </a:r>
            <a:endParaRPr lang="fr-FR" sz="1500" dirty="0">
              <a:latin typeface="TradeGothic"/>
              <a:cs typeface="TradeGothic"/>
            </a:endParaRPr>
          </a:p>
          <a:p>
            <a:pPr>
              <a:lnSpc>
                <a:spcPct val="110000"/>
              </a:lnSpc>
            </a:pPr>
            <a:r>
              <a:rPr lang="fr-FR" sz="1500" dirty="0">
                <a:latin typeface="TradeGothic"/>
                <a:cs typeface="TradeGothic"/>
              </a:rPr>
              <a:t>La Chaire vise la coproduction interdisciplinaire de connaissances entre urbanistes, architectes, sociologues, ingénieurs, élus et représentants des autorités publiques entre la France et la </a:t>
            </a:r>
            <a:r>
              <a:rPr lang="fr-FR" sz="1500" dirty="0" smtClean="0">
                <a:latin typeface="TradeGothic"/>
                <a:cs typeface="TradeGothic"/>
              </a:rPr>
              <a:t>Chine</a:t>
            </a:r>
            <a:r>
              <a:rPr lang="fr-FR" sz="1400" dirty="0">
                <a:solidFill>
                  <a:srgbClr val="2F2B20"/>
                </a:solidFill>
                <a:latin typeface="TradeGothic"/>
                <a:cs typeface="TradeGothic"/>
              </a:rPr>
              <a:t>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radeGothic"/>
              <a:ea typeface="+mn-ea"/>
              <a:cs typeface="TradeGothic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755576" y="4725144"/>
            <a:ext cx="7620000" cy="2016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algn="l">
              <a:lnSpc>
                <a:spcPct val="110000"/>
              </a:lnSpc>
              <a:spcAft>
                <a:spcPts val="600"/>
              </a:spcAft>
              <a:buClr>
                <a:srgbClr val="A9A57C"/>
              </a:buClr>
            </a:pPr>
            <a:r>
              <a:rPr lang="fr-FR" sz="1900" b="1" dirty="0">
                <a:solidFill>
                  <a:srgbClr val="FF6600"/>
                </a:solidFill>
                <a:latin typeface="TradeGothic"/>
                <a:cs typeface="TradeGothic"/>
              </a:rPr>
              <a:t>Objectifs </a:t>
            </a:r>
            <a:r>
              <a:rPr lang="fr-FR" sz="1900" b="1" dirty="0" smtClean="0">
                <a:solidFill>
                  <a:srgbClr val="FF6600"/>
                </a:solidFill>
                <a:latin typeface="TradeGothic"/>
                <a:cs typeface="TradeGothic"/>
              </a:rPr>
              <a:t>:</a:t>
            </a:r>
            <a:endParaRPr lang="fr-FR" sz="2000" b="1" dirty="0">
              <a:solidFill>
                <a:srgbClr val="2F2B20"/>
              </a:solidFill>
              <a:latin typeface="TradeGothic"/>
              <a:cs typeface="TradeGothic"/>
            </a:endParaRPr>
          </a:p>
          <a:p>
            <a:pPr marL="342900" lvl="0" indent="-228600" algn="l">
              <a:lnSpc>
                <a:spcPct val="130000"/>
              </a:lnSpc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TradeGothic"/>
                <a:cs typeface="TradeGothic"/>
              </a:rPr>
              <a:t>Valoriser la recherche sur la mobilité et le projet urbain produits par les enseignants-chercheurs de l’ENSAS, le CAUP et les ingénieurs et chercheurs de la société SYSTRA sur ses applications à des projets réels dans des villes chinoises et </a:t>
            </a:r>
            <a:r>
              <a:rPr lang="fr-FR" sz="2000" dirty="0" smtClean="0">
                <a:solidFill>
                  <a:schemeClr val="tx1"/>
                </a:solidFill>
                <a:latin typeface="TradeGothic"/>
                <a:cs typeface="TradeGothic"/>
              </a:rPr>
              <a:t>françaises ;</a:t>
            </a:r>
            <a:endParaRPr lang="fr-FR" sz="2000" dirty="0">
              <a:solidFill>
                <a:schemeClr val="tx1"/>
              </a:solidFill>
              <a:latin typeface="TradeGothic"/>
              <a:cs typeface="TradeGothic"/>
            </a:endParaRPr>
          </a:p>
          <a:p>
            <a:pPr marL="342900" lvl="0" indent="-228600" algn="l">
              <a:lnSpc>
                <a:spcPct val="13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TradeGothic"/>
                <a:cs typeface="TradeGothic"/>
              </a:rPr>
              <a:t>Enrichir les connaissances et disséminer la recherche appliquée dans le domaine des politiques et du management de projet utiles aux industriels et aux acteurs publics.</a:t>
            </a:r>
          </a:p>
        </p:txBody>
      </p:sp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827584" y="980728"/>
            <a:ext cx="7265163" cy="1152128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radeGothic"/>
                <a:cs typeface="TradeGothic"/>
              </a:rPr>
              <a:t>Chaire </a:t>
            </a:r>
            <a:r>
              <a:rPr lang="fr-F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radeGothic"/>
                <a:cs typeface="TradeGothic"/>
              </a:rPr>
              <a:t>Franco-Chinoise </a:t>
            </a:r>
            <a:br>
              <a:rPr lang="fr-FR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radeGothic"/>
                <a:cs typeface="TradeGothic"/>
              </a:rPr>
            </a:b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  <a:latin typeface="TradeGothic"/>
                <a:cs typeface="TradeGothic"/>
              </a:rPr>
              <a:t>«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TradeGothic"/>
                <a:cs typeface="TradeGothic"/>
              </a:rPr>
              <a:t> Mobilités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  <a:latin typeface="TradeGothic"/>
                <a:cs typeface="TradeGothic"/>
              </a:rPr>
              <a:t>métropolitaines innovantes » </a:t>
            </a:r>
            <a:endParaRPr lang="fr-FR" sz="2800" b="1" dirty="0">
              <a:solidFill>
                <a:schemeClr val="accent6">
                  <a:lumMod val="75000"/>
                </a:schemeClr>
              </a:solidFill>
              <a:latin typeface="TradeGothic"/>
              <a:cs typeface="TradeGothic"/>
            </a:endParaRPr>
          </a:p>
        </p:txBody>
      </p:sp>
      <p:pic>
        <p:nvPicPr>
          <p:cNvPr id="11" name="Image 10" descr="Logo Syst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732" y="44624"/>
            <a:ext cx="1985764" cy="805039"/>
          </a:xfrm>
          <a:prstGeom prst="rect">
            <a:avLst/>
          </a:prstGeom>
        </p:spPr>
      </p:pic>
      <p:pic>
        <p:nvPicPr>
          <p:cNvPr id="12" name="Image 11" descr="ENSAS_partenaire_gri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6632"/>
            <a:ext cx="2231275" cy="851751"/>
          </a:xfrm>
          <a:prstGeom prst="rect">
            <a:avLst/>
          </a:prstGeom>
        </p:spPr>
      </p:pic>
      <p:pic>
        <p:nvPicPr>
          <p:cNvPr id="13" name="Image 12" descr="Logo amup rouge for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260648"/>
            <a:ext cx="1451837" cy="432048"/>
          </a:xfrm>
          <a:prstGeom prst="rect">
            <a:avLst/>
          </a:prstGeom>
        </p:spPr>
      </p:pic>
      <p:pic>
        <p:nvPicPr>
          <p:cNvPr id="15" name="Image 14" descr="Logo Tongji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210220"/>
            <a:ext cx="3810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5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>
            <a:spLocks/>
          </p:cNvSpPr>
          <p:nvPr/>
        </p:nvSpPr>
        <p:spPr bwMode="auto">
          <a:xfrm>
            <a:off x="323528" y="116632"/>
            <a:ext cx="7128792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altLang="zh-CN" b="1" dirty="0" smtClean="0">
                <a:ea typeface="黑体" pitchFamily="49" charset="-122"/>
              </a:rPr>
              <a:t>Quartier </a:t>
            </a:r>
            <a:r>
              <a:rPr lang="fr-FR" altLang="zh-CN" b="1" dirty="0">
                <a:ea typeface="黑体" pitchFamily="49" charset="-122"/>
              </a:rPr>
              <a:t>de la gare de Nanjing Sud-</a:t>
            </a:r>
            <a:r>
              <a:rPr lang="fr-FR" altLang="zh-CN" b="1" dirty="0" err="1" smtClean="0">
                <a:ea typeface="黑体" pitchFamily="49" charset="-122"/>
              </a:rPr>
              <a:t>Yuhuatai</a:t>
            </a:r>
            <a:r>
              <a:rPr lang="fr-FR" altLang="zh-CN" b="1" dirty="0" smtClean="0">
                <a:ea typeface="黑体" pitchFamily="49" charset="-122"/>
              </a:rPr>
              <a:t> - </a:t>
            </a:r>
            <a:r>
              <a:rPr lang="en-US" altLang="zh-CN" b="1" dirty="0" smtClean="0">
                <a:latin typeface="+mj-lt"/>
                <a:ea typeface="黑体" pitchFamily="2" charset="-122"/>
                <a:cs typeface="+mj-cs"/>
              </a:rPr>
              <a:t>Infrastructures </a:t>
            </a:r>
            <a:r>
              <a:rPr lang="fr-FR" altLang="zh-CN" b="1" dirty="0" smtClean="0">
                <a:latin typeface="+mj-lt"/>
                <a:ea typeface="黑体" pitchFamily="2" charset="-122"/>
                <a:cs typeface="+mj-cs"/>
              </a:rPr>
              <a:t>routières</a:t>
            </a:r>
            <a:r>
              <a:rPr lang="en-US" altLang="zh-CN" b="1" dirty="0" smtClean="0">
                <a:latin typeface="+mj-lt"/>
                <a:ea typeface="黑体" pitchFamily="2" charset="-122"/>
                <a:cs typeface="+mj-cs"/>
              </a:rPr>
              <a:t> </a:t>
            </a:r>
            <a:endParaRPr lang="fr-FR" altLang="zh-CN" b="1" dirty="0">
              <a:latin typeface="+mj-lt"/>
              <a:ea typeface="黑体" pitchFamily="2" charset="-122"/>
              <a:cs typeface="+mj-cs"/>
            </a:endParaRPr>
          </a:p>
          <a:p>
            <a:pPr>
              <a:defRPr/>
            </a:pPr>
            <a:r>
              <a:rPr lang="zh-CN" altLang="en-US" b="1" dirty="0" smtClean="0">
                <a:latin typeface="黑体" pitchFamily="2" charset="-122"/>
                <a:ea typeface="黑体" pitchFamily="2" charset="-122"/>
                <a:cs typeface="+mj-cs"/>
              </a:rPr>
              <a:t>道路系统</a:t>
            </a:r>
            <a:endParaRPr lang="zh-CN" altLang="en-US" b="1" dirty="0">
              <a:latin typeface="黑体" pitchFamily="2" charset="-122"/>
              <a:ea typeface="黑体" pitchFamily="2" charset="-122"/>
              <a:cs typeface="+mj-cs"/>
            </a:endParaRPr>
          </a:p>
        </p:txBody>
      </p:sp>
      <p:pic>
        <p:nvPicPr>
          <p:cNvPr id="17412" name="图片 4" descr="交通小范围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399097"/>
            <a:ext cx="9144000" cy="486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defTabSz="1474275">
              <a:lnSpc>
                <a:spcPct val="80000"/>
              </a:lnSpc>
              <a:defRPr/>
            </a:pPr>
            <a:r>
              <a:rPr lang="en-US" altLang="zh-CN" sz="1600" b="1" dirty="0" smtClean="0">
                <a:solidFill>
                  <a:schemeClr val="bg1"/>
                </a:solidFill>
              </a:rPr>
              <a:t>Nanjing </a:t>
            </a:r>
            <a:r>
              <a:rPr lang="en-US" altLang="zh-CN" sz="1600" b="1" dirty="0">
                <a:solidFill>
                  <a:schemeClr val="bg1"/>
                </a:solidFill>
              </a:rPr>
              <a:t>Urban Planning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Bureau                                                                                                             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南京市</a:t>
            </a:r>
            <a:r>
              <a:rPr lang="zh-CN" altLang="en-US" sz="1600" b="1" dirty="0">
                <a:solidFill>
                  <a:schemeClr val="bg1"/>
                </a:solidFill>
              </a:rPr>
              <a:t>规划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局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Research </a:t>
            </a:r>
            <a:r>
              <a:rPr lang="en-US" altLang="zh-CN" sz="1600" b="1" dirty="0">
                <a:solidFill>
                  <a:schemeClr val="bg1"/>
                </a:solidFill>
              </a:rPr>
              <a:t>Institute of Urban Planning &amp; Design of Southeast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University       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东南</a:t>
            </a:r>
            <a:r>
              <a:rPr lang="zh-CN" altLang="en-US" sz="1600" b="1" dirty="0">
                <a:solidFill>
                  <a:schemeClr val="bg1"/>
                </a:solidFill>
              </a:rPr>
              <a:t>大学城市规划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设计研究院   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79511" y="188640"/>
            <a:ext cx="5472607" cy="6114433"/>
            <a:chOff x="363023" y="533400"/>
            <a:chExt cx="2933950" cy="3277205"/>
          </a:xfrm>
        </p:grpSpPr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65" y="533400"/>
              <a:ext cx="2538748" cy="298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363023" y="3582385"/>
              <a:ext cx="2933950" cy="228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6402" tIns="43201" rIns="86402" bIns="43201">
              <a:spAutoFit/>
            </a:bodyPr>
            <a:lstStyle/>
            <a:p>
              <a:r>
                <a:rPr lang="en-US" altLang="zh-CN" sz="1100" kern="1200" dirty="0" smtClean="0">
                  <a:latin typeface="华文细黑" charset="0"/>
                  <a:ea typeface="华文细黑" charset="0"/>
                  <a:cs typeface="华文细黑" charset="0"/>
                </a:rPr>
                <a:t>Le quartier de HEXI </a:t>
              </a:r>
              <a:r>
                <a:rPr lang="en-US" altLang="zh-CN" sz="1100" kern="1200" dirty="0" err="1" smtClean="0">
                  <a:latin typeface="华文细黑" charset="0"/>
                  <a:ea typeface="华文细黑" charset="0"/>
                  <a:cs typeface="华文细黑" charset="0"/>
                </a:rPr>
                <a:t>à</a:t>
              </a:r>
              <a:r>
                <a:rPr lang="en-US" altLang="zh-CN" sz="1100" kern="1200" dirty="0" smtClean="0">
                  <a:latin typeface="华文细黑" charset="0"/>
                  <a:ea typeface="华文细黑" charset="0"/>
                  <a:cs typeface="华文细黑" charset="0"/>
                </a:rPr>
                <a:t> Nanjing, insertion de la </a:t>
              </a:r>
              <a:r>
                <a:rPr lang="en-US" altLang="zh-CN" sz="1100" kern="1200" dirty="0" err="1" smtClean="0">
                  <a:latin typeface="华文细黑" charset="0"/>
                  <a:ea typeface="华文细黑" charset="0"/>
                  <a:cs typeface="华文细黑" charset="0"/>
                </a:rPr>
                <a:t>ligne</a:t>
              </a:r>
              <a:r>
                <a:rPr lang="en-US" altLang="zh-CN" sz="1100" kern="1200" dirty="0" smtClean="0">
                  <a:latin typeface="华文细黑" charset="0"/>
                  <a:ea typeface="华文细黑" charset="0"/>
                  <a:cs typeface="华文细黑" charset="0"/>
                </a:rPr>
                <a:t> de tram-way</a:t>
              </a:r>
            </a:p>
            <a:p>
              <a:r>
                <a:rPr lang="zh-CN" altLang="en-US" sz="1100" dirty="0" smtClean="0">
                  <a:latin typeface="华文细黑" charset="0"/>
                  <a:ea typeface="华文细黑" charset="0"/>
                  <a:cs typeface="华文细黑" charset="0"/>
                </a:rPr>
                <a:t>区位分析图</a:t>
              </a:r>
              <a:endParaRPr lang="zh-CN" altLang="en-US" sz="1100" kern="1200" dirty="0">
                <a:latin typeface="华文细黑" charset="0"/>
                <a:ea typeface="华文细黑" charset="0"/>
                <a:cs typeface="华文细黑" charset="0"/>
              </a:endParaRPr>
            </a:p>
          </p:txBody>
        </p:sp>
      </p:grpSp>
      <p:pic>
        <p:nvPicPr>
          <p:cNvPr id="5" name="Picture 2" descr="G:\项目2014\河西\工作\第五轮\最新图纸\风貌结构图12.3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3356992"/>
            <a:ext cx="2747710" cy="282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399097"/>
            <a:ext cx="9144000" cy="486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defTabSz="1474275">
              <a:lnSpc>
                <a:spcPct val="80000"/>
              </a:lnSpc>
              <a:defRPr/>
            </a:pPr>
            <a:r>
              <a:rPr lang="en-US" altLang="zh-CN" sz="1600" b="1" dirty="0" smtClean="0">
                <a:solidFill>
                  <a:schemeClr val="bg1"/>
                </a:solidFill>
              </a:rPr>
              <a:t>Nanjing </a:t>
            </a:r>
            <a:r>
              <a:rPr lang="en-US" altLang="zh-CN" sz="1600" b="1" dirty="0">
                <a:solidFill>
                  <a:schemeClr val="bg1"/>
                </a:solidFill>
              </a:rPr>
              <a:t>Urban Planning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Bureau                                                                                                             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南京市</a:t>
            </a:r>
            <a:r>
              <a:rPr lang="zh-CN" altLang="en-US" sz="1600" b="1" dirty="0">
                <a:solidFill>
                  <a:schemeClr val="bg1"/>
                </a:solidFill>
              </a:rPr>
              <a:t>规划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局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Research </a:t>
            </a:r>
            <a:r>
              <a:rPr lang="en-US" altLang="zh-CN" sz="1600" b="1" dirty="0">
                <a:solidFill>
                  <a:schemeClr val="bg1"/>
                </a:solidFill>
              </a:rPr>
              <a:t>Institute of Urban Planning &amp; Design of Southeast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University       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东南</a:t>
            </a:r>
            <a:r>
              <a:rPr lang="zh-CN" altLang="en-US" sz="1600" b="1" dirty="0">
                <a:solidFill>
                  <a:schemeClr val="bg1"/>
                </a:solidFill>
              </a:rPr>
              <a:t>大学城市规划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设计研究院   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G:\项目2014\河西\工作\提交成果\河西整体城市设计最终成果\城市设计总平面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68" y="260648"/>
            <a:ext cx="228410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974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6"/>
          <p:cNvSpPr txBox="1"/>
          <p:nvPr/>
        </p:nvSpPr>
        <p:spPr bwMode="auto">
          <a:xfrm>
            <a:off x="21999" y="1196752"/>
            <a:ext cx="353943" cy="97584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lvl1pPr eaLnBrk="0" hangingPunct="0"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zh-CN" altLang="en-US" sz="1100" dirty="0">
                <a:latin typeface="华文细黑" charset="0"/>
                <a:ea typeface="华文细黑" charset="0"/>
                <a:cs typeface="华文细黑" charset="0"/>
              </a:rPr>
              <a:t>滨江天际线</a:t>
            </a:r>
          </a:p>
        </p:txBody>
      </p:sp>
      <p:sp>
        <p:nvSpPr>
          <p:cNvPr id="3" name="TextBox 38"/>
          <p:cNvSpPr txBox="1"/>
          <p:nvPr/>
        </p:nvSpPr>
        <p:spPr bwMode="auto">
          <a:xfrm>
            <a:off x="7728" y="5229200"/>
            <a:ext cx="353943" cy="122485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lvl1pPr eaLnBrk="0" hangingPunct="0"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zh-CN" altLang="en-US" sz="1100" dirty="0">
                <a:latin typeface="华文细黑" charset="0"/>
                <a:ea typeface="华文细黑" charset="0"/>
                <a:cs typeface="华文细黑" charset="0"/>
              </a:rPr>
              <a:t>滨秦淮新河天际线</a:t>
            </a:r>
          </a:p>
        </p:txBody>
      </p:sp>
      <p:pic>
        <p:nvPicPr>
          <p:cNvPr id="4" name="Picture 36" descr="E:\项目\2014.07河西整体城市设计\10文本及打印\河西文本0613\河西文本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167"/>
            <a:ext cx="8595767" cy="439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7" descr="E:\项目\2014.07河西整体城市设计\11报批\天际线\天际线12.28\河西秦淮新河沿岸天际线12.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775399"/>
            <a:ext cx="8515211" cy="208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3528" y="4325034"/>
            <a:ext cx="79208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altLang="zh-CN" sz="2000" b="1" dirty="0" smtClean="0">
                <a:ea typeface="黑体" pitchFamily="49" charset="-122"/>
              </a:rPr>
              <a:t>Trame verte et silhouette urbaine de Nanjing - 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南站</a:t>
            </a:r>
            <a:r>
              <a:rPr lang="en-US" altLang="zh-CN" sz="2000" b="1" dirty="0">
                <a:latin typeface="黑体" pitchFamily="49" charset="-122"/>
                <a:ea typeface="黑体" pitchFamily="49" charset="-122"/>
              </a:rPr>
              <a:t>-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雨花台绿化轴线</a:t>
            </a:r>
          </a:p>
        </p:txBody>
      </p:sp>
    </p:spTree>
    <p:extLst>
      <p:ext uri="{BB962C8B-B14F-4D97-AF65-F5344CB8AC3E}">
        <p14:creationId xmlns:p14="http://schemas.microsoft.com/office/powerpoint/2010/main" val="4267634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_The Upper Rhine metropolitan syste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8672"/>
            <a:ext cx="4229099" cy="6379328"/>
          </a:xfrm>
          <a:prstGeom prst="rect">
            <a:avLst/>
          </a:prstGeom>
        </p:spPr>
      </p:pic>
      <p:pic>
        <p:nvPicPr>
          <p:cNvPr id="5" name="Image 4" descr="Logo_ADEU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166" y="6457812"/>
            <a:ext cx="463558" cy="108308"/>
          </a:xfrm>
          <a:prstGeom prst="rect">
            <a:avLst/>
          </a:prstGeom>
        </p:spPr>
      </p:pic>
      <p:pic>
        <p:nvPicPr>
          <p:cNvPr id="6" name="Image 5" descr="croqui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818" y="538310"/>
            <a:ext cx="4669181" cy="2801545"/>
          </a:xfrm>
          <a:prstGeom prst="rect">
            <a:avLst/>
          </a:prstGeom>
        </p:spPr>
      </p:pic>
      <p:pic>
        <p:nvPicPr>
          <p:cNvPr id="7" name="Image 1" descr="221367_307812785993341_1879351390_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814" y="4134038"/>
            <a:ext cx="4215435" cy="260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Logo amup rouge fort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061" y="6267128"/>
            <a:ext cx="555422" cy="165286"/>
          </a:xfrm>
          <a:prstGeom prst="rect">
            <a:avLst/>
          </a:prstGeom>
        </p:spPr>
      </p:pic>
      <p:pic>
        <p:nvPicPr>
          <p:cNvPr id="11" name="Image 10" descr="synergie.tif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0" y="2281041"/>
            <a:ext cx="2171700" cy="1852997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5118100" y="30720"/>
            <a:ext cx="3867008" cy="76937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Smart </a:t>
            </a:r>
            <a:r>
              <a:rPr lang="fr-FR" sz="1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grids</a:t>
            </a:r>
            <a:r>
              <a:rPr lang="fr-FR" sz="1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, hydraulique et</a:t>
            </a:r>
            <a:endParaRPr lang="fr-FR" sz="1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  <a:p>
            <a:r>
              <a:rPr lang="fr-FR" sz="1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géothermie profonde</a:t>
            </a:r>
            <a:endParaRPr lang="fr-FR" sz="1800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5181600" y="3183446"/>
            <a:ext cx="3819749" cy="9505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8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  <a:p>
            <a:r>
              <a:rPr lang="fr-FR" sz="1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Human</a:t>
            </a:r>
            <a:r>
              <a:rPr lang="fr-FR" sz="1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 City </a:t>
            </a:r>
          </a:p>
          <a:p>
            <a:r>
              <a:rPr lang="fr-FR" sz="1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et imaginaire métropolitain</a:t>
            </a:r>
            <a:endParaRPr lang="fr-FR" sz="18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4" name="Image 13" descr="logo EU Strasbourg 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739" y="6589650"/>
            <a:ext cx="685985" cy="17099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98978" y="119780"/>
            <a:ext cx="5164678" cy="645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  <a:spcBef>
                <a:spcPct val="0"/>
              </a:spcBef>
            </a:pPr>
            <a:r>
              <a:rPr lang="fr-FR" sz="2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Strasbourg, une </a:t>
            </a:r>
            <a:r>
              <a:rPr lang="fr-FR" sz="2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métropole de 9M </a:t>
            </a:r>
            <a:r>
              <a:rPr lang="fr-FR" sz="2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d’habitants     </a:t>
            </a:r>
            <a:endParaRPr lang="fr-FR" sz="2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958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 txBox="1">
            <a:spLocks/>
          </p:cNvSpPr>
          <p:nvPr/>
        </p:nvSpPr>
        <p:spPr>
          <a:xfrm>
            <a:off x="171078" y="3132174"/>
            <a:ext cx="2047002" cy="173698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 </a:t>
            </a:r>
            <a:r>
              <a:rPr lang="en-GB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Scenario </a:t>
            </a:r>
            <a:r>
              <a:rPr lang="en-GB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exploratoire</a:t>
            </a:r>
            <a:endParaRPr lang="en-GB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  <a:p>
            <a:r>
              <a:rPr lang="en-GB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lié</a:t>
            </a:r>
            <a:r>
              <a:rPr lang="en-GB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 </a:t>
            </a:r>
            <a:r>
              <a:rPr lang="en-GB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à</a:t>
            </a:r>
            <a:r>
              <a:rPr lang="en-GB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 la </a:t>
            </a:r>
          </a:p>
          <a:p>
            <a:r>
              <a:rPr lang="en-GB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mobilité</a:t>
            </a:r>
            <a:endParaRPr lang="en-GB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6" name="Image 15" descr="Logo amup négati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029" y="267202"/>
            <a:ext cx="756298" cy="22506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400" y="116069"/>
            <a:ext cx="1650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i="1" cap="small" dirty="0" err="1">
                <a:solidFill>
                  <a:prstClr val="white"/>
                </a:solidFill>
                <a:latin typeface="Calibri"/>
              </a:rPr>
              <a:t>Ignis</a:t>
            </a:r>
            <a:r>
              <a:rPr lang="fr-FR" sz="1600" b="1" i="1" cap="small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sz="1600" b="1" i="1" cap="small" dirty="0" err="1">
                <a:solidFill>
                  <a:prstClr val="white"/>
                </a:solidFill>
                <a:latin typeface="Calibri"/>
              </a:rPr>
              <a:t>Mutat</a:t>
            </a:r>
            <a:r>
              <a:rPr lang="fr-FR" sz="1600" b="1" i="1" cap="small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sz="1600" b="1" i="1" cap="small" dirty="0" err="1">
                <a:solidFill>
                  <a:prstClr val="white"/>
                </a:solidFill>
                <a:latin typeface="Calibri"/>
              </a:rPr>
              <a:t>Res</a:t>
            </a:r>
            <a:r>
              <a:rPr lang="fr-FR" sz="1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sz="1600" dirty="0" smtClean="0">
                <a:solidFill>
                  <a:prstClr val="white"/>
                </a:solidFill>
                <a:latin typeface="Calibri"/>
              </a:rPr>
              <a:t>/</a:t>
            </a:r>
            <a:endParaRPr lang="fr-FR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836712"/>
            <a:ext cx="2169685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Strasbourg -</a:t>
            </a:r>
          </a:p>
          <a:p>
            <a:pPr algn="ctr"/>
            <a:r>
              <a:rPr lang="fr-FR" sz="2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Recherche sur les</a:t>
            </a:r>
          </a:p>
          <a:p>
            <a:pPr algn="ctr"/>
            <a:r>
              <a:rPr lang="fr-FR" sz="2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m</a:t>
            </a:r>
            <a:r>
              <a:rPr lang="fr-FR" sz="2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éthodes de projet à la grande échelle</a:t>
            </a:r>
          </a:p>
          <a:p>
            <a:pPr algn="ctr"/>
            <a:endParaRPr lang="fr-FR" sz="22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  <a:p>
            <a:pPr algn="ctr"/>
            <a:r>
              <a:rPr lang="fr-FR" sz="2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Outil :</a:t>
            </a:r>
          </a:p>
          <a:p>
            <a:pPr algn="ctr"/>
            <a:r>
              <a:rPr lang="fr-FR" sz="2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 </a:t>
            </a:r>
            <a:endParaRPr lang="fr-FR" sz="2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pic>
        <p:nvPicPr>
          <p:cNvPr id="22" name="Image 21" descr="prodcution élec.tiff"/>
          <p:cNvPicPr>
            <a:picLocks noChangeAspect="1"/>
          </p:cNvPicPr>
          <p:nvPr/>
        </p:nvPicPr>
        <p:blipFill>
          <a:blip r:embed="rId3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7" y="5858160"/>
            <a:ext cx="2202165" cy="918949"/>
          </a:xfrm>
          <a:prstGeom prst="rect">
            <a:avLst/>
          </a:prstGeom>
        </p:spPr>
      </p:pic>
      <p:pic>
        <p:nvPicPr>
          <p:cNvPr id="23" name="Image 22" descr="production caleur.tiff"/>
          <p:cNvPicPr>
            <a:picLocks noChangeAspect="1"/>
          </p:cNvPicPr>
          <p:nvPr/>
        </p:nvPicPr>
        <p:blipFill>
          <a:blip r:embed="rId4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7" y="4965820"/>
            <a:ext cx="2202166" cy="883874"/>
          </a:xfrm>
          <a:prstGeom prst="rect">
            <a:avLst/>
          </a:prstGeom>
        </p:spPr>
      </p:pic>
      <p:pic>
        <p:nvPicPr>
          <p:cNvPr id="3" name="Image 2" descr="Scénario IMR infrastructures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912" y="116069"/>
            <a:ext cx="6602231" cy="660223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020272" y="3771037"/>
            <a:ext cx="15183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Nouvelles</a:t>
            </a:r>
            <a:r>
              <a:rPr lang="en-GB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 </a:t>
            </a:r>
            <a:r>
              <a:rPr lang="en-GB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stations</a:t>
            </a:r>
          </a:p>
          <a:p>
            <a:pPr algn="ctr"/>
            <a:r>
              <a:rPr lang="en-GB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du tramway</a:t>
            </a:r>
            <a:endParaRPr lang="en-GB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  <a:p>
            <a:pPr algn="ctr"/>
            <a:r>
              <a:rPr lang="en-GB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(</a:t>
            </a:r>
            <a:r>
              <a:rPr lang="en-GB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ligne</a:t>
            </a:r>
            <a:r>
              <a:rPr lang="en-GB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 D)</a:t>
            </a:r>
          </a:p>
          <a:p>
            <a:pPr algn="ctr"/>
            <a:endParaRPr lang="en-GB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pic>
        <p:nvPicPr>
          <p:cNvPr id="24" name="Image 23" descr="H_The tree threads in the Douanes project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6390" y="2494086"/>
            <a:ext cx="2339753" cy="11577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13900" y="2113692"/>
            <a:ext cx="1418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Le T.O.D. </a:t>
            </a:r>
            <a:r>
              <a:rPr lang="en-GB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revisité</a:t>
            </a:r>
            <a:endParaRPr lang="en-GB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  <a:p>
            <a:pPr algn="ctr"/>
            <a:endParaRPr lang="en-GB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3" name="Image 12" descr="IMR image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4959565"/>
            <a:ext cx="147742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7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200709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Merci de votre attention !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zh-CN" altLang="en-US" b="1" dirty="0"/>
              <a:t>谢谢大家！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376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 ENSAS_gri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6632"/>
            <a:ext cx="4330700" cy="927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376151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latin typeface="TradeGothic"/>
                <a:ea typeface="+mj-ea"/>
                <a:cs typeface="TradeGothic"/>
              </a:rPr>
              <a:t>Nanjing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TradeGothic"/>
                <a:ea typeface="+mj-ea"/>
                <a:cs typeface="TradeGothic"/>
              </a:rPr>
              <a:t>South Railway-station: a new metropolitan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latin typeface="TradeGothic"/>
                <a:ea typeface="+mj-ea"/>
                <a:cs typeface="TradeGothic"/>
              </a:rPr>
              <a:t>core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radeGothic"/>
              <a:ea typeface="+mj-ea"/>
              <a:cs typeface="TradeGothic"/>
            </a:endParaRPr>
          </a:p>
          <a:p>
            <a:pPr algn="ctr"/>
            <a:endParaRPr lang="en-GB" b="1" i="1" dirty="0" smtClean="0">
              <a:effectLst/>
              <a:latin typeface="Futura Light BT"/>
              <a:cs typeface="Futura Light BT"/>
            </a:endParaRPr>
          </a:p>
          <a:p>
            <a:pPr algn="ctr"/>
            <a:r>
              <a:rPr lang="en-GB" b="1" i="1" dirty="0">
                <a:latin typeface="Futura Light BT"/>
                <a:cs typeface="Futura Light BT"/>
              </a:rPr>
              <a:t>Cristiana </a:t>
            </a:r>
            <a:r>
              <a:rPr lang="en-GB" b="1" i="1" dirty="0" smtClean="0">
                <a:latin typeface="Futura Light BT"/>
                <a:cs typeface="Futura Light BT"/>
              </a:rPr>
              <a:t>MAZZONI</a:t>
            </a:r>
            <a:endParaRPr lang="en-GB" b="1" i="1" dirty="0">
              <a:latin typeface="Futura Light BT"/>
              <a:cs typeface="Futura Light BT"/>
            </a:endParaRPr>
          </a:p>
          <a:p>
            <a:pPr algn="ctr"/>
            <a:r>
              <a:rPr lang="en-GB" i="1" dirty="0" smtClean="0">
                <a:latin typeface="Futura Light BT"/>
                <a:cs typeface="Futura Light BT"/>
              </a:rPr>
              <a:t>Architect, Professor</a:t>
            </a:r>
            <a:r>
              <a:rPr lang="en-GB" i="1" dirty="0">
                <a:latin typeface="Futura Light BT"/>
                <a:cs typeface="Futura Light BT"/>
              </a:rPr>
              <a:t>, </a:t>
            </a:r>
            <a:r>
              <a:rPr lang="en-GB" i="1" dirty="0" err="1">
                <a:latin typeface="Futura Light BT"/>
                <a:cs typeface="Futura Light BT"/>
              </a:rPr>
              <a:t>Ecole</a:t>
            </a:r>
            <a:r>
              <a:rPr lang="en-GB" i="1" dirty="0">
                <a:latin typeface="Futura Light BT"/>
                <a:cs typeface="Futura Light BT"/>
              </a:rPr>
              <a:t> </a:t>
            </a:r>
            <a:r>
              <a:rPr lang="en-GB" i="1" dirty="0" err="1">
                <a:latin typeface="Futura Light BT"/>
                <a:cs typeface="Futura Light BT"/>
              </a:rPr>
              <a:t>Nationale</a:t>
            </a:r>
            <a:r>
              <a:rPr lang="en-GB" i="1" dirty="0">
                <a:latin typeface="Futura Light BT"/>
                <a:cs typeface="Futura Light BT"/>
              </a:rPr>
              <a:t> </a:t>
            </a:r>
            <a:r>
              <a:rPr lang="en-GB" i="1" dirty="0" err="1">
                <a:latin typeface="Futura Light BT"/>
                <a:cs typeface="Futura Light BT"/>
              </a:rPr>
              <a:t>Supérieure</a:t>
            </a:r>
            <a:r>
              <a:rPr lang="en-GB" i="1" dirty="0">
                <a:latin typeface="Futura Light BT"/>
                <a:cs typeface="Futura Light BT"/>
              </a:rPr>
              <a:t> </a:t>
            </a:r>
            <a:r>
              <a:rPr lang="en-GB" i="1" dirty="0" err="1">
                <a:latin typeface="Futura Light BT"/>
                <a:cs typeface="Futura Light BT"/>
              </a:rPr>
              <a:t>d’Architecture</a:t>
            </a:r>
            <a:r>
              <a:rPr lang="en-GB" i="1" dirty="0">
                <a:latin typeface="Futura Light BT"/>
                <a:cs typeface="Futura Light BT"/>
              </a:rPr>
              <a:t> de </a:t>
            </a:r>
            <a:r>
              <a:rPr lang="en-GB" i="1" dirty="0" smtClean="0">
                <a:latin typeface="Futura Light BT"/>
                <a:cs typeface="Futura Light BT"/>
              </a:rPr>
              <a:t>Strasbourg</a:t>
            </a:r>
            <a:endParaRPr lang="en-GB" i="1" dirty="0">
              <a:latin typeface="Futura Light BT"/>
              <a:cs typeface="Futura Light BT"/>
            </a:endParaRPr>
          </a:p>
          <a:p>
            <a:pPr algn="ctr"/>
            <a:r>
              <a:rPr lang="en-GB" i="1" dirty="0" smtClean="0">
                <a:latin typeface="Futura Light BT"/>
                <a:cs typeface="Futura Light BT"/>
              </a:rPr>
              <a:t>Director </a:t>
            </a:r>
            <a:r>
              <a:rPr lang="en-GB" i="1" dirty="0">
                <a:latin typeface="Futura Light BT"/>
                <a:cs typeface="Futura Light BT"/>
              </a:rPr>
              <a:t>of AMUP research laboratory - Architecture, </a:t>
            </a:r>
            <a:r>
              <a:rPr lang="en-GB" i="1" dirty="0" err="1">
                <a:latin typeface="Futura Light BT"/>
                <a:cs typeface="Futura Light BT"/>
              </a:rPr>
              <a:t>Morphologie</a:t>
            </a:r>
            <a:r>
              <a:rPr lang="en-GB" i="1" dirty="0">
                <a:latin typeface="Futura Light BT"/>
                <a:cs typeface="Futura Light BT"/>
              </a:rPr>
              <a:t> / </a:t>
            </a:r>
            <a:r>
              <a:rPr lang="en-GB" i="1" dirty="0" err="1">
                <a:latin typeface="Futura Light BT"/>
                <a:cs typeface="Futura Light BT"/>
              </a:rPr>
              <a:t>Morphogenèse</a:t>
            </a:r>
            <a:r>
              <a:rPr lang="en-GB" i="1" dirty="0">
                <a:latin typeface="Futura Light BT"/>
                <a:cs typeface="Futura Light BT"/>
              </a:rPr>
              <a:t> </a:t>
            </a:r>
            <a:r>
              <a:rPr lang="en-GB" i="1" dirty="0" err="1">
                <a:latin typeface="Futura Light BT"/>
                <a:cs typeface="Futura Light BT"/>
              </a:rPr>
              <a:t>Urbaine</a:t>
            </a:r>
            <a:r>
              <a:rPr lang="en-GB" i="1" dirty="0">
                <a:latin typeface="Futura Light BT"/>
                <a:cs typeface="Futura Light BT"/>
              </a:rPr>
              <a:t> et </a:t>
            </a:r>
            <a:r>
              <a:rPr lang="en-GB" i="1" dirty="0" err="1">
                <a:latin typeface="Futura Light BT"/>
                <a:cs typeface="Futura Light BT"/>
              </a:rPr>
              <a:t>Projet</a:t>
            </a:r>
            <a:r>
              <a:rPr lang="en-GB" i="1" dirty="0">
                <a:latin typeface="Futura Light BT"/>
                <a:cs typeface="Futura Light BT"/>
              </a:rPr>
              <a:t> » EA-7309, ENSA/INSA </a:t>
            </a:r>
            <a:r>
              <a:rPr lang="en-GB" i="1" dirty="0" smtClean="0">
                <a:latin typeface="Futura Light BT"/>
                <a:cs typeface="Futura Light BT"/>
              </a:rPr>
              <a:t>Strasbourg</a:t>
            </a:r>
            <a:endParaRPr lang="en-GB" i="1" dirty="0">
              <a:latin typeface="Futura Light BT"/>
              <a:cs typeface="Futura Light BT"/>
            </a:endParaRPr>
          </a:p>
          <a:p>
            <a:pPr algn="ctr"/>
            <a:endParaRPr lang="en-GB" b="1" i="1" dirty="0" smtClean="0">
              <a:latin typeface="Futura Light BT"/>
              <a:cs typeface="Futura Light BT"/>
            </a:endParaRPr>
          </a:p>
          <a:p>
            <a:pPr algn="ctr"/>
            <a:r>
              <a:rPr lang="en-GB" b="1" i="1" dirty="0" smtClean="0">
                <a:latin typeface="Futura Light BT"/>
                <a:cs typeface="Futura Light BT"/>
              </a:rPr>
              <a:t>Lang FAN</a:t>
            </a:r>
          </a:p>
          <a:p>
            <a:pPr algn="ctr"/>
            <a:r>
              <a:rPr lang="en-GB" i="1" dirty="0" smtClean="0">
                <a:latin typeface="Futura Light BT"/>
                <a:cs typeface="Futura Light BT"/>
              </a:rPr>
              <a:t>Architect</a:t>
            </a:r>
            <a:r>
              <a:rPr lang="en-GB" i="1" dirty="0">
                <a:latin typeface="Futura Light BT"/>
                <a:cs typeface="Futura Light BT"/>
              </a:rPr>
              <a:t>, </a:t>
            </a:r>
            <a:r>
              <a:rPr lang="en-GB" i="1" dirty="0" smtClean="0">
                <a:latin typeface="Futura Light BT"/>
                <a:cs typeface="Futura Light BT"/>
              </a:rPr>
              <a:t>Lecturer, </a:t>
            </a:r>
            <a:r>
              <a:rPr lang="en-GB" i="1" dirty="0" err="1">
                <a:latin typeface="Futura Light BT"/>
                <a:cs typeface="Futura Light BT"/>
              </a:rPr>
              <a:t>Ecole</a:t>
            </a:r>
            <a:r>
              <a:rPr lang="en-GB" i="1" dirty="0">
                <a:latin typeface="Futura Light BT"/>
                <a:cs typeface="Futura Light BT"/>
              </a:rPr>
              <a:t> </a:t>
            </a:r>
            <a:r>
              <a:rPr lang="en-GB" i="1" dirty="0" err="1">
                <a:latin typeface="Futura Light BT"/>
                <a:cs typeface="Futura Light BT"/>
              </a:rPr>
              <a:t>Nationale</a:t>
            </a:r>
            <a:r>
              <a:rPr lang="en-GB" i="1" dirty="0">
                <a:latin typeface="Futura Light BT"/>
                <a:cs typeface="Futura Light BT"/>
              </a:rPr>
              <a:t> </a:t>
            </a:r>
            <a:r>
              <a:rPr lang="en-GB" i="1" dirty="0" err="1">
                <a:latin typeface="Futura Light BT"/>
                <a:cs typeface="Futura Light BT"/>
              </a:rPr>
              <a:t>Supérieure</a:t>
            </a:r>
            <a:r>
              <a:rPr lang="en-GB" i="1" dirty="0">
                <a:latin typeface="Futura Light BT"/>
                <a:cs typeface="Futura Light BT"/>
              </a:rPr>
              <a:t> </a:t>
            </a:r>
            <a:r>
              <a:rPr lang="en-GB" i="1" dirty="0" err="1">
                <a:latin typeface="Futura Light BT"/>
                <a:cs typeface="Futura Light BT"/>
              </a:rPr>
              <a:t>d’Architecture</a:t>
            </a:r>
            <a:r>
              <a:rPr lang="en-GB" i="1" dirty="0">
                <a:latin typeface="Futura Light BT"/>
                <a:cs typeface="Futura Light BT"/>
              </a:rPr>
              <a:t> de Strasbourg, PHD candidate in AMUP research laboratory - Architecture, </a:t>
            </a:r>
            <a:r>
              <a:rPr lang="en-GB" i="1" dirty="0" err="1">
                <a:latin typeface="Futura Light BT"/>
                <a:cs typeface="Futura Light BT"/>
              </a:rPr>
              <a:t>Morphologie</a:t>
            </a:r>
            <a:r>
              <a:rPr lang="en-GB" i="1" dirty="0">
                <a:latin typeface="Futura Light BT"/>
                <a:cs typeface="Futura Light BT"/>
              </a:rPr>
              <a:t> / </a:t>
            </a:r>
            <a:r>
              <a:rPr lang="en-GB" i="1" dirty="0" err="1">
                <a:latin typeface="Futura Light BT"/>
                <a:cs typeface="Futura Light BT"/>
              </a:rPr>
              <a:t>Morphogenèse</a:t>
            </a:r>
            <a:r>
              <a:rPr lang="en-GB" i="1" dirty="0">
                <a:latin typeface="Futura Light BT"/>
                <a:cs typeface="Futura Light BT"/>
              </a:rPr>
              <a:t> </a:t>
            </a:r>
            <a:r>
              <a:rPr lang="en-GB" i="1" dirty="0" err="1">
                <a:latin typeface="Futura Light BT"/>
                <a:cs typeface="Futura Light BT"/>
              </a:rPr>
              <a:t>Urbaine</a:t>
            </a:r>
            <a:r>
              <a:rPr lang="en-GB" i="1" dirty="0">
                <a:latin typeface="Futura Light BT"/>
                <a:cs typeface="Futura Light BT"/>
              </a:rPr>
              <a:t> et </a:t>
            </a:r>
            <a:r>
              <a:rPr lang="en-GB" i="1" dirty="0" err="1">
                <a:latin typeface="Futura Light BT"/>
                <a:cs typeface="Futura Light BT"/>
              </a:rPr>
              <a:t>Projet</a:t>
            </a:r>
            <a:r>
              <a:rPr lang="en-GB" i="1" dirty="0">
                <a:latin typeface="Futura Light BT"/>
                <a:cs typeface="Futura Light BT"/>
              </a:rPr>
              <a:t> » EA-7309, ENSA/INSA </a:t>
            </a:r>
            <a:r>
              <a:rPr lang="en-GB" i="1" dirty="0" smtClean="0">
                <a:latin typeface="Futura Light BT"/>
                <a:cs typeface="Futura Light BT"/>
              </a:rPr>
              <a:t>Strasbourg</a:t>
            </a:r>
            <a:endParaRPr lang="en-GB" i="1" dirty="0">
              <a:latin typeface="Futura Light BT"/>
              <a:cs typeface="Futura Light BT"/>
            </a:endParaRPr>
          </a:p>
        </p:txBody>
      </p:sp>
      <p:pic>
        <p:nvPicPr>
          <p:cNvPr id="8" name="Image 7" descr="Logo amup rouge for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506" y="483274"/>
            <a:ext cx="1935783" cy="576064"/>
          </a:xfrm>
          <a:prstGeom prst="rect">
            <a:avLst/>
          </a:prstGeom>
        </p:spPr>
      </p:pic>
      <p:pic>
        <p:nvPicPr>
          <p:cNvPr id="10" name="Image 9" descr="logo EU Strasbourg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746" y="519384"/>
            <a:ext cx="2222752" cy="554058"/>
          </a:xfrm>
          <a:prstGeom prst="rect">
            <a:avLst/>
          </a:prstGeom>
        </p:spPr>
      </p:pic>
      <p:pic>
        <p:nvPicPr>
          <p:cNvPr id="11" name="Image 10" descr="Couverture Strasbourg métropol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97" y="1340768"/>
            <a:ext cx="1846115" cy="1872208"/>
          </a:xfrm>
          <a:prstGeom prst="rect">
            <a:avLst/>
          </a:prstGeom>
        </p:spPr>
      </p:pic>
      <p:pic>
        <p:nvPicPr>
          <p:cNvPr id="12" name="Image 11" descr="Couverture Strasbourg métropole-2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340768"/>
            <a:ext cx="1878847" cy="1872208"/>
          </a:xfrm>
          <a:prstGeom prst="rect">
            <a:avLst/>
          </a:prstGeom>
        </p:spPr>
      </p:pic>
      <p:pic>
        <p:nvPicPr>
          <p:cNvPr id="13" name="Image 12" descr="Base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1340767"/>
            <a:ext cx="1926062" cy="1872209"/>
          </a:xfrm>
          <a:prstGeom prst="rect">
            <a:avLst/>
          </a:prstGeom>
        </p:spPr>
      </p:pic>
      <p:pic>
        <p:nvPicPr>
          <p:cNvPr id="14" name="Image 13" descr="Gares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157" y="1340768"/>
            <a:ext cx="1464163" cy="1872208"/>
          </a:xfrm>
          <a:prstGeom prst="rect">
            <a:avLst/>
          </a:prstGeom>
        </p:spPr>
      </p:pic>
      <p:pic>
        <p:nvPicPr>
          <p:cNvPr id="2" name="Image 1" descr="IMR image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1340768"/>
            <a:ext cx="147742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9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22" descr="0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75097"/>
            <a:ext cx="9144000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512" y="188640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altLang="zh-CN" sz="2000" b="1" dirty="0" smtClean="0">
                <a:ea typeface="黑体" pitchFamily="49" charset="-122"/>
              </a:rPr>
              <a:t>Quartier </a:t>
            </a:r>
            <a:r>
              <a:rPr lang="fr-FR" altLang="zh-CN" sz="2000" b="1" dirty="0">
                <a:ea typeface="黑体" pitchFamily="49" charset="-122"/>
              </a:rPr>
              <a:t>de la gare de Nanjing Sud-</a:t>
            </a:r>
            <a:r>
              <a:rPr lang="fr-FR" altLang="zh-CN" sz="2000" b="1" dirty="0" err="1" smtClean="0">
                <a:ea typeface="黑体" pitchFamily="49" charset="-122"/>
              </a:rPr>
              <a:t>Yuhuatai</a:t>
            </a:r>
            <a:r>
              <a:rPr lang="fr-FR" altLang="zh-CN" sz="2000" b="1" dirty="0" smtClean="0">
                <a:ea typeface="黑体" pitchFamily="49" charset="-122"/>
              </a:rPr>
              <a:t> - </a:t>
            </a:r>
            <a:r>
              <a:rPr lang="en-US" altLang="zh-CN" sz="2000" b="1" dirty="0" err="1" smtClean="0">
                <a:latin typeface="+mj-lt"/>
                <a:ea typeface="黑体" pitchFamily="49" charset="-122"/>
              </a:rPr>
              <a:t>Morpholgie</a:t>
            </a:r>
            <a:r>
              <a:rPr lang="en-US" altLang="zh-CN" sz="2000" b="1" dirty="0" smtClean="0">
                <a:latin typeface="+mj-lt"/>
                <a:ea typeface="黑体" pitchFamily="49" charset="-122"/>
              </a:rPr>
              <a:t> de </a:t>
            </a:r>
            <a:r>
              <a:rPr lang="en-US" altLang="zh-CN" sz="2000" b="1" dirty="0" err="1" smtClean="0">
                <a:latin typeface="+mj-lt"/>
                <a:ea typeface="黑体" pitchFamily="49" charset="-122"/>
              </a:rPr>
              <a:t>l’espace</a:t>
            </a:r>
            <a:r>
              <a:rPr lang="en-US" altLang="zh-CN" sz="2000" b="1" dirty="0" smtClean="0">
                <a:latin typeface="+mj-lt"/>
                <a:ea typeface="黑体" pitchFamily="49" charset="-122"/>
              </a:rPr>
              <a:t> </a:t>
            </a:r>
            <a:r>
              <a:rPr lang="en-US" altLang="zh-CN" sz="2000" b="1" dirty="0" err="1" smtClean="0">
                <a:latin typeface="+mj-lt"/>
                <a:ea typeface="黑体" pitchFamily="49" charset="-122"/>
              </a:rPr>
              <a:t>urbain</a:t>
            </a:r>
            <a:r>
              <a:rPr lang="en-US" altLang="zh-CN" sz="2000" b="1" dirty="0" smtClean="0">
                <a:latin typeface="+mj-lt"/>
                <a:ea typeface="黑体" pitchFamily="49" charset="-122"/>
              </a:rPr>
              <a:t> </a:t>
            </a:r>
          </a:p>
          <a:p>
            <a:pPr algn="just"/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总体空间形态  </a:t>
            </a:r>
            <a:endParaRPr lang="zh-CN" altLang="en-US" sz="20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99097"/>
            <a:ext cx="9144000" cy="486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defTabSz="1474275">
              <a:lnSpc>
                <a:spcPct val="80000"/>
              </a:lnSpc>
              <a:defRPr/>
            </a:pPr>
            <a:r>
              <a:rPr lang="en-US" altLang="zh-CN" sz="1600" b="1" dirty="0" smtClean="0">
                <a:solidFill>
                  <a:schemeClr val="bg1"/>
                </a:solidFill>
              </a:rPr>
              <a:t>Nanjing </a:t>
            </a:r>
            <a:r>
              <a:rPr lang="en-US" altLang="zh-CN" sz="1600" b="1" dirty="0">
                <a:solidFill>
                  <a:schemeClr val="bg1"/>
                </a:solidFill>
              </a:rPr>
              <a:t>Urban Planning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Bureau                                                                                                             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南京市</a:t>
            </a:r>
            <a:r>
              <a:rPr lang="zh-CN" altLang="en-US" sz="1600" b="1" dirty="0">
                <a:solidFill>
                  <a:schemeClr val="bg1"/>
                </a:solidFill>
              </a:rPr>
              <a:t>规划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局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Research </a:t>
            </a:r>
            <a:r>
              <a:rPr lang="en-US" altLang="zh-CN" sz="1600" b="1" dirty="0">
                <a:solidFill>
                  <a:schemeClr val="bg1"/>
                </a:solidFill>
              </a:rPr>
              <a:t>Institute of Urban Planning &amp; Design of Southeast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University       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东南</a:t>
            </a:r>
            <a:r>
              <a:rPr lang="zh-CN" altLang="en-US" sz="1600" b="1" dirty="0">
                <a:solidFill>
                  <a:schemeClr val="bg1"/>
                </a:solidFill>
              </a:rPr>
              <a:t>大学城市规划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设计研究院   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1" descr="0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7913"/>
            <a:ext cx="9144000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51520" y="188640"/>
            <a:ext cx="79208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altLang="zh-CN" sz="2000" b="1" dirty="0" smtClean="0">
                <a:ea typeface="黑体" pitchFamily="49" charset="-122"/>
              </a:rPr>
              <a:t>Quartier </a:t>
            </a:r>
            <a:r>
              <a:rPr lang="fr-FR" altLang="zh-CN" sz="2000" b="1" dirty="0">
                <a:ea typeface="黑体" pitchFamily="49" charset="-122"/>
              </a:rPr>
              <a:t>de la gare de Nanjing Sud-</a:t>
            </a:r>
            <a:r>
              <a:rPr lang="fr-FR" altLang="zh-CN" sz="2000" b="1" dirty="0" err="1" smtClean="0">
                <a:ea typeface="黑体" pitchFamily="49" charset="-122"/>
              </a:rPr>
              <a:t>Yuhuatai</a:t>
            </a:r>
            <a:r>
              <a:rPr lang="fr-FR" altLang="zh-CN" sz="2000" b="1" dirty="0" smtClean="0">
                <a:ea typeface="黑体" pitchFamily="49" charset="-122"/>
              </a:rPr>
              <a:t> - </a:t>
            </a:r>
            <a:r>
              <a:rPr lang="fr-FR" altLang="zh-CN" sz="2000" b="1" dirty="0">
                <a:ea typeface="黑体" pitchFamily="49" charset="-122"/>
              </a:rPr>
              <a:t>Coulée </a:t>
            </a:r>
            <a:r>
              <a:rPr lang="fr-FR" altLang="zh-CN" sz="2000" b="1" dirty="0" smtClean="0">
                <a:ea typeface="黑体" pitchFamily="49" charset="-122"/>
              </a:rPr>
              <a:t>verte</a:t>
            </a:r>
            <a:endParaRPr lang="fr-FR" altLang="zh-CN" sz="2000" b="1" dirty="0">
              <a:ea typeface="黑体" pitchFamily="49" charset="-122"/>
            </a:endParaRPr>
          </a:p>
          <a:p>
            <a:pPr algn="just"/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南站</a:t>
            </a:r>
            <a:r>
              <a:rPr lang="en-US" altLang="zh-CN" sz="2000" b="1" dirty="0">
                <a:latin typeface="黑体" pitchFamily="49" charset="-122"/>
                <a:ea typeface="黑体" pitchFamily="49" charset="-122"/>
              </a:rPr>
              <a:t>-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雨花台绿化轴线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99097"/>
            <a:ext cx="9144000" cy="486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defTabSz="1474275">
              <a:lnSpc>
                <a:spcPct val="80000"/>
              </a:lnSpc>
              <a:defRPr/>
            </a:pPr>
            <a:r>
              <a:rPr lang="en-US" altLang="zh-CN" sz="1600" b="1" dirty="0" smtClean="0">
                <a:solidFill>
                  <a:schemeClr val="bg1"/>
                </a:solidFill>
              </a:rPr>
              <a:t>Nanjing </a:t>
            </a:r>
            <a:r>
              <a:rPr lang="en-US" altLang="zh-CN" sz="1600" b="1" dirty="0">
                <a:solidFill>
                  <a:schemeClr val="bg1"/>
                </a:solidFill>
              </a:rPr>
              <a:t>Urban Planning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Bureau                                                                                                             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南京市</a:t>
            </a:r>
            <a:r>
              <a:rPr lang="zh-CN" altLang="en-US" sz="1600" b="1" dirty="0">
                <a:solidFill>
                  <a:schemeClr val="bg1"/>
                </a:solidFill>
              </a:rPr>
              <a:t>规划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局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Research </a:t>
            </a:r>
            <a:r>
              <a:rPr lang="en-US" altLang="zh-CN" sz="1600" b="1" dirty="0">
                <a:solidFill>
                  <a:schemeClr val="bg1"/>
                </a:solidFill>
              </a:rPr>
              <a:t>Institute of Urban Planning &amp; Design of Southeast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University       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东南</a:t>
            </a:r>
            <a:r>
              <a:rPr lang="zh-CN" altLang="en-US" sz="1600" b="1" dirty="0">
                <a:solidFill>
                  <a:schemeClr val="bg1"/>
                </a:solidFill>
              </a:rPr>
              <a:t>大学城市规划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设计研究院   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图片 14" descr="fgfgfss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9144000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标题 1"/>
          <p:cNvSpPr txBox="1">
            <a:spLocks/>
          </p:cNvSpPr>
          <p:nvPr/>
        </p:nvSpPr>
        <p:spPr>
          <a:xfrm>
            <a:off x="107504" y="44624"/>
            <a:ext cx="8964488" cy="172819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altLang="zh-CN" sz="2000" b="1" dirty="0">
                <a:ea typeface="黑体" pitchFamily="49" charset="-122"/>
              </a:rPr>
              <a:t>Quartier de la gare de Nanjing Sud-</a:t>
            </a:r>
            <a:r>
              <a:rPr lang="fr-FR" altLang="zh-CN" sz="2000" b="1" dirty="0" err="1">
                <a:ea typeface="黑体" pitchFamily="49" charset="-122"/>
              </a:rPr>
              <a:t>Yuhuatai</a:t>
            </a:r>
            <a:r>
              <a:rPr lang="fr-FR" altLang="zh-CN" sz="2000" b="1" dirty="0">
                <a:ea typeface="黑体" pitchFamily="49" charset="-122"/>
              </a:rPr>
              <a:t> </a:t>
            </a:r>
            <a:r>
              <a:rPr lang="fr-FR" altLang="zh-CN" sz="2000" b="1" dirty="0" smtClean="0">
                <a:ea typeface="黑体" pitchFamily="49" charset="-122"/>
              </a:rPr>
              <a:t>–</a:t>
            </a:r>
          </a:p>
          <a:p>
            <a:pPr>
              <a:defRPr/>
            </a:pPr>
            <a:r>
              <a:rPr lang="fr-FR" altLang="zh-CN" sz="2000" b="1" dirty="0" smtClean="0">
                <a:latin typeface="+mj-lt"/>
                <a:ea typeface="黑体" pitchFamily="2" charset="-122"/>
                <a:cs typeface="+mj-cs"/>
              </a:rPr>
              <a:t>Contrôle et </a:t>
            </a:r>
            <a:r>
              <a:rPr lang="fr-FR" altLang="zh-CN" sz="2000" b="1" dirty="0">
                <a:latin typeface="+mj-lt"/>
                <a:ea typeface="黑体" pitchFamily="2" charset="-122"/>
                <a:cs typeface="+mj-cs"/>
              </a:rPr>
              <a:t>modification du </a:t>
            </a:r>
            <a:r>
              <a:rPr lang="fr-FR" altLang="zh-CN" sz="2000" b="1" dirty="0" smtClean="0">
                <a:latin typeface="+mj-lt"/>
                <a:ea typeface="黑体" pitchFamily="2" charset="-122"/>
                <a:cs typeface="+mj-cs"/>
              </a:rPr>
              <a:t>règlement d’urbanisme</a:t>
            </a:r>
          </a:p>
          <a:p>
            <a:pPr>
              <a:defRPr/>
            </a:pPr>
            <a:r>
              <a:rPr lang="en-US" altLang="zh-CN" sz="2000" b="1" dirty="0" smtClean="0">
                <a:latin typeface="黑体" pitchFamily="2" charset="-122"/>
                <a:ea typeface="黑体" pitchFamily="2" charset="-122"/>
                <a:cs typeface="+mj-cs"/>
              </a:rPr>
              <a:t>                                         </a:t>
            </a:r>
            <a:r>
              <a:rPr lang="zh-CN" altLang="en-US" sz="2000" b="1" dirty="0" smtClean="0">
                <a:latin typeface="黑体" pitchFamily="2" charset="-122"/>
                <a:ea typeface="黑体" pitchFamily="2" charset="-122"/>
                <a:cs typeface="+mj-cs"/>
              </a:rPr>
              <a:t>重要节</a:t>
            </a:r>
            <a:r>
              <a:rPr lang="zh-CN" altLang="en-US" sz="2000" b="1" dirty="0">
                <a:latin typeface="黑体" pitchFamily="2" charset="-122"/>
                <a:ea typeface="黑体" pitchFamily="2" charset="-122"/>
                <a:cs typeface="+mj-cs"/>
              </a:rPr>
              <a:t>点的控制要点与规划调</a:t>
            </a:r>
            <a:r>
              <a:rPr lang="zh-CN" altLang="en-US" sz="2000" b="1" dirty="0" smtClean="0">
                <a:latin typeface="黑体" pitchFamily="2" charset="-122"/>
                <a:ea typeface="黑体" pitchFamily="2" charset="-122"/>
                <a:cs typeface="+mj-cs"/>
              </a:rPr>
              <a:t>整</a:t>
            </a:r>
            <a:endParaRPr lang="en-US" altLang="zh-CN" sz="2000" b="1" dirty="0" smtClean="0">
              <a:latin typeface="黑体" pitchFamily="2" charset="-122"/>
              <a:ea typeface="黑体" pitchFamily="2" charset="-122"/>
              <a:cs typeface="+mj-cs"/>
            </a:endParaRPr>
          </a:p>
          <a:p>
            <a:pPr>
              <a:defRPr/>
            </a:pPr>
            <a:r>
              <a:rPr lang="en-US" altLang="zh-CN" sz="2000" b="1" dirty="0" err="1" smtClean="0">
                <a:latin typeface="+mj-lt"/>
                <a:ea typeface="+mj-ea"/>
                <a:cs typeface="+mj-cs"/>
              </a:rPr>
              <a:t>Contrôle</a:t>
            </a:r>
            <a:r>
              <a:rPr lang="en-US" altLang="zh-CN" sz="2000" b="1" dirty="0" smtClean="0">
                <a:latin typeface="+mj-lt"/>
                <a:ea typeface="+mj-ea"/>
                <a:cs typeface="+mj-cs"/>
              </a:rPr>
              <a:t> du </a:t>
            </a:r>
            <a:r>
              <a:rPr lang="en-US" altLang="zh-CN" sz="2000" b="1" dirty="0" err="1" smtClean="0">
                <a:latin typeface="+mj-lt"/>
                <a:ea typeface="+mj-ea"/>
                <a:cs typeface="+mj-cs"/>
              </a:rPr>
              <a:t>niveau</a:t>
            </a:r>
            <a:r>
              <a:rPr lang="en-US" altLang="zh-CN" sz="2000" b="1" dirty="0" smtClean="0">
                <a:latin typeface="+mj-lt"/>
                <a:ea typeface="+mj-ea"/>
                <a:cs typeface="+mj-cs"/>
              </a:rPr>
              <a:t> du lac </a:t>
            </a:r>
            <a:r>
              <a:rPr lang="en-US" altLang="zh-CN" sz="2000" b="1" dirty="0" err="1" smtClean="0">
                <a:latin typeface="+mj-lt"/>
                <a:ea typeface="+mj-ea"/>
                <a:cs typeface="+mj-cs"/>
              </a:rPr>
              <a:t>Qinhuaihu</a:t>
            </a:r>
            <a:r>
              <a:rPr lang="en-US" altLang="zh-CN" sz="2000" b="1" dirty="0" smtClean="0">
                <a:latin typeface="+mj-lt"/>
                <a:ea typeface="+mj-ea"/>
                <a:cs typeface="+mj-cs"/>
              </a:rPr>
              <a:t> et modification des </a:t>
            </a:r>
            <a:r>
              <a:rPr lang="en-US" altLang="zh-CN" sz="2000" b="1" dirty="0" err="1" smtClean="0">
                <a:latin typeface="+mj-lt"/>
                <a:ea typeface="+mj-ea"/>
                <a:cs typeface="+mj-cs"/>
              </a:rPr>
              <a:t>parcelles</a:t>
            </a:r>
            <a:r>
              <a:rPr lang="en-US" altLang="zh-CN" sz="2000" b="1" dirty="0" smtClean="0">
                <a:latin typeface="+mj-lt"/>
                <a:ea typeface="+mj-ea"/>
                <a:cs typeface="+mj-cs"/>
              </a:rPr>
              <a:t> </a:t>
            </a:r>
          </a:p>
          <a:p>
            <a:pPr>
              <a:defRPr/>
            </a:pPr>
            <a:r>
              <a:rPr lang="zh-CN" altLang="en-US" sz="2000" b="1" dirty="0" smtClean="0">
                <a:latin typeface="黑体" pitchFamily="49" charset="-122"/>
                <a:ea typeface="黑体" pitchFamily="49" charset="-122"/>
                <a:cs typeface="+mj-cs"/>
              </a:rPr>
              <a:t> </a:t>
            </a:r>
            <a:r>
              <a:rPr lang="en-US" altLang="zh-CN" sz="2000" b="1" dirty="0" smtClean="0">
                <a:latin typeface="黑体" pitchFamily="49" charset="-122"/>
                <a:ea typeface="黑体" pitchFamily="49" charset="-122"/>
                <a:cs typeface="+mj-cs"/>
              </a:rPr>
              <a:t>                                         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  <a:cs typeface="+mj-cs"/>
              </a:rPr>
              <a:t>秦淮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  <a:cs typeface="+mj-cs"/>
              </a:rPr>
              <a:t>湖水面高程控制及地块调整</a:t>
            </a:r>
            <a:endParaRPr lang="zh-CN" alt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99097"/>
            <a:ext cx="9144000" cy="486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defTabSz="1474275">
              <a:lnSpc>
                <a:spcPct val="80000"/>
              </a:lnSpc>
              <a:defRPr/>
            </a:pPr>
            <a:r>
              <a:rPr lang="en-US" altLang="zh-CN" sz="1600" b="1" dirty="0" smtClean="0">
                <a:solidFill>
                  <a:schemeClr val="bg1"/>
                </a:solidFill>
              </a:rPr>
              <a:t>Nanjing </a:t>
            </a:r>
            <a:r>
              <a:rPr lang="en-US" altLang="zh-CN" sz="1600" b="1" dirty="0">
                <a:solidFill>
                  <a:schemeClr val="bg1"/>
                </a:solidFill>
              </a:rPr>
              <a:t>Urban Planning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Bureau                                                                                                             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南京市</a:t>
            </a:r>
            <a:r>
              <a:rPr lang="zh-CN" altLang="en-US" sz="1600" b="1" dirty="0">
                <a:solidFill>
                  <a:schemeClr val="bg1"/>
                </a:solidFill>
              </a:rPr>
              <a:t>规划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局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Research </a:t>
            </a:r>
            <a:r>
              <a:rPr lang="en-US" altLang="zh-CN" sz="1600" b="1" dirty="0">
                <a:solidFill>
                  <a:schemeClr val="bg1"/>
                </a:solidFill>
              </a:rPr>
              <a:t>Institute of Urban Planning &amp; Design of Southeast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University       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东南</a:t>
            </a:r>
            <a:r>
              <a:rPr lang="zh-CN" altLang="en-US" sz="1600" b="1" dirty="0">
                <a:solidFill>
                  <a:schemeClr val="bg1"/>
                </a:solidFill>
              </a:rPr>
              <a:t>大学城市规划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设计研究院   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775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8322"/>
            <a:ext cx="9144000" cy="635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96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6"/>
          <p:cNvSpPr>
            <a:spLocks noRot="1" noChangeArrowheads="1"/>
          </p:cNvSpPr>
          <p:nvPr/>
        </p:nvSpPr>
        <p:spPr bwMode="gray">
          <a:xfrm>
            <a:off x="0" y="6143625"/>
            <a:ext cx="2286000" cy="571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/>
          <a:p>
            <a:pPr algn="ctr">
              <a:lnSpc>
                <a:spcPct val="125000"/>
              </a:lnSpc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合肥南站</a:t>
            </a:r>
            <a:endParaRPr lang="en-US" altLang="zh-CN" sz="2000">
              <a:latin typeface="黑体" charset="0"/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143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hanghai_Hongqiao_Railway_Station_waiting_h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51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anjing ga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25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 Noir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 Noir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439</Words>
  <Application>Microsoft Macintosh PowerPoint</Application>
  <PresentationFormat>Présentation à l'écran (4:3)</PresentationFormat>
  <Paragraphs>62</Paragraphs>
  <Slides>15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15</vt:i4>
      </vt:variant>
    </vt:vector>
  </HeadingPairs>
  <TitlesOfParts>
    <vt:vector size="18" baseType="lpstr">
      <vt:lpstr>Office 主题</vt:lpstr>
      <vt:lpstr> Noir </vt:lpstr>
      <vt:lpstr>1_ Noir </vt:lpstr>
      <vt:lpstr>Chaire Franco-Chinoise  « Mobilités métropolitaines innovantes »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 !  谢谢大家！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lenovo</dc:creator>
  <cp:lastModifiedBy>Cristiana MAZZONI</cp:lastModifiedBy>
  <cp:revision>28</cp:revision>
  <dcterms:created xsi:type="dcterms:W3CDTF">2015-10-31T04:08:15Z</dcterms:created>
  <dcterms:modified xsi:type="dcterms:W3CDTF">2015-11-25T10:25:32Z</dcterms:modified>
</cp:coreProperties>
</file>