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9" r:id="rId3"/>
    <p:sldId id="260" r:id="rId4"/>
    <p:sldId id="261" r:id="rId5"/>
    <p:sldId id="262" r:id="rId6"/>
    <p:sldId id="263" r:id="rId7"/>
    <p:sldId id="264" r:id="rId8"/>
    <p:sldId id="265" r:id="rId9"/>
    <p:sldId id="266" r:id="rId10"/>
    <p:sldId id="267" r:id="rId11"/>
    <p:sldId id="272" r:id="rId12"/>
    <p:sldId id="268" r:id="rId13"/>
    <p:sldId id="269" r:id="rId14"/>
    <p:sldId id="274" r:id="rId15"/>
    <p:sldId id="270" r:id="rId16"/>
    <p:sldId id="276" r:id="rId17"/>
    <p:sldId id="275" r:id="rId18"/>
    <p:sldId id="278" r:id="rId19"/>
    <p:sldId id="279" r:id="rId2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26" autoAdjust="0"/>
  </p:normalViewPr>
  <p:slideViewPr>
    <p:cSldViewPr>
      <p:cViewPr varScale="1">
        <p:scale>
          <a:sx n="80" d="100"/>
          <a:sy n="80" d="100"/>
        </p:scale>
        <p:origin x="-117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45F5C-F990-444B-A33B-E8631E4F4DC1}" type="datetimeFigureOut">
              <a:rPr lang="fr-FR" smtClean="0"/>
              <a:pPr/>
              <a:t>18/10/2014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0E1B3A-39B1-4913-BBD0-3EC0CE1A1DC4}"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effectLst>
                  <a:outerShdw blurRad="38100" dist="38100" dir="2700000" algn="tl">
                    <a:srgbClr val="000000">
                      <a:alpha val="43137"/>
                    </a:srgbClr>
                  </a:outerShdw>
                </a:effectLst>
              </a:rPr>
              <a:t>Le modèle de « ville compacte » </a:t>
            </a:r>
            <a:r>
              <a:rPr lang="fr-FR" dirty="0" smtClean="0"/>
              <a:t>consiste en une densification démographique de la ville,</a:t>
            </a:r>
            <a:r>
              <a:rPr lang="fr-FR" baseline="0" dirty="0" smtClean="0"/>
              <a:t> de </a:t>
            </a:r>
            <a:r>
              <a:rPr lang="fr-FR" dirty="0" smtClean="0"/>
              <a:t>ses alentours et une valorisation du tissu urbain existant, en favorisant la « ville recyclée ».   </a:t>
            </a:r>
          </a:p>
          <a:p>
            <a:r>
              <a:rPr lang="fr-FR" dirty="0" smtClean="0"/>
              <a:t>Ce modèle permet d'offrir dans un espace restreint :</a:t>
            </a:r>
            <a:r>
              <a:rPr lang="fr-FR" baseline="0" dirty="0" smtClean="0"/>
              <a:t> </a:t>
            </a:r>
            <a:r>
              <a:rPr lang="fr-FR" dirty="0" smtClean="0"/>
              <a:t>logements diversifiés, emplois</a:t>
            </a:r>
            <a:r>
              <a:rPr lang="fr-FR" dirty="0" smtClean="0"/>
              <a:t> nombreux </a:t>
            </a:r>
            <a:r>
              <a:rPr lang="fr-FR" dirty="0" smtClean="0"/>
              <a:t>et diversifiés,</a:t>
            </a:r>
            <a:r>
              <a:rPr lang="fr-FR" baseline="0" dirty="0" smtClean="0"/>
              <a:t> </a:t>
            </a:r>
            <a:r>
              <a:rPr lang="fr-FR" dirty="0" smtClean="0"/>
              <a:t>activités et services attrayants</a:t>
            </a:r>
            <a:r>
              <a:rPr lang="fr-FR" baseline="0" dirty="0" smtClean="0"/>
              <a:t> et </a:t>
            </a:r>
            <a:r>
              <a:rPr lang="fr-FR" dirty="0" smtClean="0"/>
              <a:t>mobilité facilitée, lesquels sont les moteurs essentiels du développement des villes.</a:t>
            </a:r>
            <a:endParaRPr lang="fr-FR" dirty="0"/>
          </a:p>
        </p:txBody>
      </p:sp>
      <p:sp>
        <p:nvSpPr>
          <p:cNvPr id="4" name="Espace réservé du numéro de diapositive 3"/>
          <p:cNvSpPr>
            <a:spLocks noGrp="1"/>
          </p:cNvSpPr>
          <p:nvPr>
            <p:ph type="sldNum" sz="quarter" idx="10"/>
          </p:nvPr>
        </p:nvSpPr>
        <p:spPr/>
        <p:txBody>
          <a:bodyPr/>
          <a:lstStyle/>
          <a:p>
            <a:fld id="{2B0E1B3A-39B1-4913-BBD0-3EC0CE1A1DC4}" type="slidenum">
              <a:rPr lang="fr-FR" smtClean="0"/>
              <a:pPr/>
              <a:t>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just">
              <a:buNone/>
            </a:pPr>
            <a:r>
              <a:rPr lang="fr-FR" sz="1200" b="1" i="0" dirty="0" smtClean="0"/>
              <a:t>Objectif  du Plan</a:t>
            </a:r>
            <a:r>
              <a:rPr lang="fr-FR" sz="1200" b="1" i="0" baseline="0" dirty="0" smtClean="0"/>
              <a:t> de Déplacements  Urbain </a:t>
            </a:r>
            <a:r>
              <a:rPr lang="fr-FR" sz="1200" b="0" i="0" dirty="0" smtClean="0"/>
              <a:t>: </a:t>
            </a:r>
            <a:r>
              <a:rPr lang="fr-FR" sz="1200" b="0" i="0" baseline="0" dirty="0" smtClean="0"/>
              <a:t>a</a:t>
            </a:r>
            <a:r>
              <a:rPr lang="fr-FR" sz="1200" b="0" dirty="0" smtClean="0"/>
              <a:t>ssurer un équilibre sur l’agglomération urbaine entre</a:t>
            </a:r>
            <a:r>
              <a:rPr lang="fr-FR" sz="1200" b="0" baseline="0" dirty="0" smtClean="0"/>
              <a:t> </a:t>
            </a:r>
            <a:r>
              <a:rPr lang="fr-FR" sz="1200" b="0" dirty="0" smtClean="0"/>
              <a:t>les besoins de mobilité et de facilité d’accès d’une part,</a:t>
            </a:r>
          </a:p>
          <a:p>
            <a:pPr algn="just"/>
            <a:r>
              <a:rPr lang="fr-FR" sz="1200" b="0" dirty="0" smtClean="0"/>
              <a:t>la protection de l’environnement et de la santé (bruit, pollutions, sécurité…) d’autre part.</a:t>
            </a:r>
          </a:p>
          <a:p>
            <a:pPr algn="just"/>
            <a:r>
              <a:rPr lang="fr-FR" sz="1200" b="1" dirty="0" smtClean="0"/>
              <a:t>Contenu du PDU : </a:t>
            </a:r>
          </a:p>
          <a:p>
            <a:pPr algn="just"/>
            <a:r>
              <a:rPr lang="fr-FR" sz="1200" b="1" dirty="0" smtClean="0"/>
              <a:t> - </a:t>
            </a:r>
            <a:r>
              <a:rPr lang="fr-FR" sz="1200" b="0" dirty="0" smtClean="0"/>
              <a:t>Orientations</a:t>
            </a:r>
            <a:r>
              <a:rPr lang="fr-FR" sz="1200" b="0" baseline="0" dirty="0" smtClean="0"/>
              <a:t> </a:t>
            </a:r>
            <a:r>
              <a:rPr lang="fr-FR" sz="1200" b="0" dirty="0" smtClean="0"/>
              <a:t>(infrastructures, espaces publics, services…) pour l’aménagement du territoire inscrites dans les Plans Locaux d’urbanisme,</a:t>
            </a:r>
          </a:p>
          <a:p>
            <a:pPr algn="just"/>
            <a:r>
              <a:rPr lang="fr-FR" sz="1200" b="0" dirty="0" smtClean="0"/>
              <a:t> - Actions concrètes à mettre en œuvre, qui par exemple privilégient les modes non polluants (transports collectifs, modes actifs…)</a:t>
            </a:r>
          </a:p>
          <a:p>
            <a:pPr algn="just"/>
            <a:endParaRPr lang="fr-FR" sz="1200" b="0" dirty="0" smtClean="0"/>
          </a:p>
          <a:p>
            <a:endParaRPr lang="fr-FR" dirty="0"/>
          </a:p>
        </p:txBody>
      </p:sp>
      <p:sp>
        <p:nvSpPr>
          <p:cNvPr id="4" name="Espace réservé du numéro de diapositive 3"/>
          <p:cNvSpPr>
            <a:spLocks noGrp="1"/>
          </p:cNvSpPr>
          <p:nvPr>
            <p:ph type="sldNum" sz="quarter" idx="10"/>
          </p:nvPr>
        </p:nvSpPr>
        <p:spPr/>
        <p:txBody>
          <a:bodyPr/>
          <a:lstStyle/>
          <a:p>
            <a:fld id="{2B0E1B3A-39B1-4913-BBD0-3EC0CE1A1DC4}" type="slidenum">
              <a:rPr lang="fr-FR" smtClean="0"/>
              <a:pPr/>
              <a:t>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Nouvelle ligne (E) de tram au nord-ouest de la métropole (Opérateur : Syndicat Mixte de Transport Collectif) : 11.5 km, 20 arrêts, 4 communes, 63 000 habitants et 20 000 emplois concernés par la nouvelle ligne, coût de de 300 millions €. </a:t>
            </a:r>
          </a:p>
          <a:p>
            <a:r>
              <a:rPr lang="fr-FR" i="1" dirty="0" smtClean="0"/>
              <a:t>Rose</a:t>
            </a:r>
            <a:r>
              <a:rPr lang="fr-FR" dirty="0" smtClean="0"/>
              <a:t> : zone d'intensification urbaine liée au tram. </a:t>
            </a:r>
          </a:p>
          <a:p>
            <a:r>
              <a:rPr lang="fr-FR" i="1" dirty="0" smtClean="0"/>
              <a:t>Jaune</a:t>
            </a:r>
            <a:r>
              <a:rPr lang="fr-FR" dirty="0" smtClean="0"/>
              <a:t> : « polarités » qui doivent être consolidées.</a:t>
            </a:r>
            <a:endParaRPr lang="fr-FR" dirty="0"/>
          </a:p>
        </p:txBody>
      </p:sp>
      <p:sp>
        <p:nvSpPr>
          <p:cNvPr id="4" name="Espace réservé du numéro de diapositive 3"/>
          <p:cNvSpPr>
            <a:spLocks noGrp="1"/>
          </p:cNvSpPr>
          <p:nvPr>
            <p:ph type="sldNum" sz="quarter" idx="10"/>
          </p:nvPr>
        </p:nvSpPr>
        <p:spPr/>
        <p:txBody>
          <a:bodyPr/>
          <a:lstStyle/>
          <a:p>
            <a:fld id="{2B0E1B3A-39B1-4913-BBD0-3EC0CE1A1DC4}" type="slidenum">
              <a:rPr lang="fr-FR" smtClean="0"/>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Source : AURG</a:t>
            </a:r>
            <a:endParaRPr lang="fr-FR" dirty="0"/>
          </a:p>
        </p:txBody>
      </p:sp>
      <p:sp>
        <p:nvSpPr>
          <p:cNvPr id="4" name="Espace réservé du numéro de diapositive 3"/>
          <p:cNvSpPr>
            <a:spLocks noGrp="1"/>
          </p:cNvSpPr>
          <p:nvPr>
            <p:ph type="sldNum" sz="quarter" idx="10"/>
          </p:nvPr>
        </p:nvSpPr>
        <p:spPr/>
        <p:txBody>
          <a:bodyPr/>
          <a:lstStyle/>
          <a:p>
            <a:fld id="{2B0E1B3A-39B1-4913-BBD0-3EC0CE1A1DC4}" type="slidenum">
              <a:rPr lang="fr-FR" smtClean="0"/>
              <a:pPr/>
              <a:t>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Source : Ville de Montpellier</a:t>
            </a:r>
            <a:endParaRPr lang="fr-FR" dirty="0"/>
          </a:p>
        </p:txBody>
      </p:sp>
      <p:sp>
        <p:nvSpPr>
          <p:cNvPr id="4" name="Espace réservé du numéro de diapositive 3"/>
          <p:cNvSpPr>
            <a:spLocks noGrp="1"/>
          </p:cNvSpPr>
          <p:nvPr>
            <p:ph type="sldNum" sz="quarter" idx="10"/>
          </p:nvPr>
        </p:nvSpPr>
        <p:spPr/>
        <p:txBody>
          <a:bodyPr/>
          <a:lstStyle/>
          <a:p>
            <a:fld id="{1D91082A-A75D-4F3A-B01A-2A6AF9184C24}" type="slidenum">
              <a:rPr lang="fr-FR" smtClean="0"/>
              <a:pPr/>
              <a:t>11</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D’après le dessin original de Harvey </a:t>
            </a:r>
            <a:r>
              <a:rPr lang="fr-FR" baseline="0" dirty="0" err="1" smtClean="0"/>
              <a:t>Corbett</a:t>
            </a:r>
            <a:r>
              <a:rPr lang="fr-FR" baseline="0" dirty="0" smtClean="0"/>
              <a:t> de 1913 « La ville future, une solution hardie du problème de circulation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B0E1B3A-39B1-4913-BBD0-3EC0CE1A1DC4}" type="slidenum">
              <a:rPr lang="fr-FR" smtClean="0"/>
              <a:pPr/>
              <a:t>13</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Qu'est-ce que les CDT ?</a:t>
            </a:r>
          </a:p>
          <a:p>
            <a:r>
              <a:rPr lang="fr-FR" dirty="0" smtClean="0"/>
              <a:t>Ils doivent mettre en œuvre le développement économique, urbain et social de territoires définis comme stratégiques, et en particulier ceux desservis par le réseau de transport public du Grand Paris. Ces démarches contractuelles, à visée opérationnelle, engagent l'État, représenté par le préfet de région, les communes et leurs groupements signataires. La région d'Île-de-France, les départements.</a:t>
            </a:r>
            <a:r>
              <a:rPr lang="fr-FR" baseline="0" dirty="0" smtClean="0"/>
              <a:t> </a:t>
            </a:r>
          </a:p>
          <a:p>
            <a:r>
              <a:rPr lang="fr-FR" dirty="0" smtClean="0"/>
              <a:t>Les CDT devront, en principe, préciser le nombre de logements et de logements sociaux à construire, mentionner les zones d'aménagement différés (ZAD) et les bénéficiaires des droits de préemption, établir le calendrier de réalisation des opérations d'aménagement et des grandes infrastructures de transport, évaluer leur coût. Les CDT sont soumis à évaluation environnementale.</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1D91082A-A75D-4F3A-B01A-2A6AF9184C24}" type="slidenum">
              <a:rPr lang="fr-FR" smtClean="0"/>
              <a:pPr/>
              <a:t>18</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1C056FA-B01E-46E6-9A17-100AE6C6DFDA}" type="datetime1">
              <a:rPr lang="fr-FR" smtClean="0"/>
              <a:pPr/>
              <a:t>18/10/2014</a:t>
            </a:fld>
            <a:endParaRPr lang="fr-FR"/>
          </a:p>
        </p:txBody>
      </p:sp>
      <p:sp>
        <p:nvSpPr>
          <p:cNvPr id="5" name="Espace réservé du pied de page 4"/>
          <p:cNvSpPr>
            <a:spLocks noGrp="1"/>
          </p:cNvSpPr>
          <p:nvPr>
            <p:ph type="ftr" sz="quarter" idx="11"/>
          </p:nvPr>
        </p:nvSpPr>
        <p:spPr/>
        <p:txBody>
          <a:bodyPr/>
          <a:lstStyle/>
          <a:p>
            <a:r>
              <a:rPr lang="fr-FR" smtClean="0"/>
              <a:t>7éme  Forum International  Franco-Chinois THNS  2014</a:t>
            </a:r>
            <a:endParaRPr lang="fr-FR"/>
          </a:p>
        </p:txBody>
      </p:sp>
      <p:sp>
        <p:nvSpPr>
          <p:cNvPr id="6" name="Espace réservé du numéro de diapositive 5"/>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E781BD9-AE6D-4FB9-925A-4F5AF8EEE766}" type="datetime1">
              <a:rPr lang="fr-FR" smtClean="0"/>
              <a:pPr/>
              <a:t>18/10/2014</a:t>
            </a:fld>
            <a:endParaRPr lang="fr-FR"/>
          </a:p>
        </p:txBody>
      </p:sp>
      <p:sp>
        <p:nvSpPr>
          <p:cNvPr id="5" name="Espace réservé du pied de page 4"/>
          <p:cNvSpPr>
            <a:spLocks noGrp="1"/>
          </p:cNvSpPr>
          <p:nvPr>
            <p:ph type="ftr" sz="quarter" idx="11"/>
          </p:nvPr>
        </p:nvSpPr>
        <p:spPr/>
        <p:txBody>
          <a:bodyPr/>
          <a:lstStyle/>
          <a:p>
            <a:r>
              <a:rPr lang="fr-FR" smtClean="0"/>
              <a:t>7éme  Forum International  Franco-Chinois THNS  2014</a:t>
            </a:r>
            <a:endParaRPr lang="fr-FR"/>
          </a:p>
        </p:txBody>
      </p:sp>
      <p:sp>
        <p:nvSpPr>
          <p:cNvPr id="6" name="Espace réservé du numéro de diapositive 5"/>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C4A1273-2E30-4240-9C07-228BFC5720BA}" type="datetime1">
              <a:rPr lang="fr-FR" smtClean="0"/>
              <a:pPr/>
              <a:t>18/10/2014</a:t>
            </a:fld>
            <a:endParaRPr lang="fr-FR"/>
          </a:p>
        </p:txBody>
      </p:sp>
      <p:sp>
        <p:nvSpPr>
          <p:cNvPr id="5" name="Espace réservé du pied de page 4"/>
          <p:cNvSpPr>
            <a:spLocks noGrp="1"/>
          </p:cNvSpPr>
          <p:nvPr>
            <p:ph type="ftr" sz="quarter" idx="11"/>
          </p:nvPr>
        </p:nvSpPr>
        <p:spPr/>
        <p:txBody>
          <a:bodyPr/>
          <a:lstStyle/>
          <a:p>
            <a:r>
              <a:rPr lang="fr-FR" smtClean="0"/>
              <a:t>7éme  Forum International  Franco-Chinois THNS  2014</a:t>
            </a:r>
            <a:endParaRPr lang="fr-FR"/>
          </a:p>
        </p:txBody>
      </p:sp>
      <p:sp>
        <p:nvSpPr>
          <p:cNvPr id="6" name="Espace réservé du numéro de diapositive 5"/>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8878A38-A8F0-42EA-B1E6-26E89D90F3D4}" type="datetime1">
              <a:rPr lang="fr-FR" smtClean="0"/>
              <a:pPr/>
              <a:t>18/10/2014</a:t>
            </a:fld>
            <a:endParaRPr lang="fr-FR"/>
          </a:p>
        </p:txBody>
      </p:sp>
      <p:sp>
        <p:nvSpPr>
          <p:cNvPr id="5" name="Espace réservé du pied de page 4"/>
          <p:cNvSpPr>
            <a:spLocks noGrp="1"/>
          </p:cNvSpPr>
          <p:nvPr>
            <p:ph type="ftr" sz="quarter" idx="11"/>
          </p:nvPr>
        </p:nvSpPr>
        <p:spPr/>
        <p:txBody>
          <a:bodyPr/>
          <a:lstStyle/>
          <a:p>
            <a:r>
              <a:rPr lang="fr-FR" smtClean="0"/>
              <a:t>7éme  Forum International  Franco-Chinois THNS  2014</a:t>
            </a:r>
            <a:endParaRPr lang="fr-FR"/>
          </a:p>
        </p:txBody>
      </p:sp>
      <p:sp>
        <p:nvSpPr>
          <p:cNvPr id="6" name="Espace réservé du numéro de diapositive 5"/>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B5F3326-3F1E-4EE7-B372-7EBF0A78FE5C}" type="datetime1">
              <a:rPr lang="fr-FR" smtClean="0"/>
              <a:pPr/>
              <a:t>18/10/2014</a:t>
            </a:fld>
            <a:endParaRPr lang="fr-FR"/>
          </a:p>
        </p:txBody>
      </p:sp>
      <p:sp>
        <p:nvSpPr>
          <p:cNvPr id="5" name="Espace réservé du pied de page 4"/>
          <p:cNvSpPr>
            <a:spLocks noGrp="1"/>
          </p:cNvSpPr>
          <p:nvPr>
            <p:ph type="ftr" sz="quarter" idx="11"/>
          </p:nvPr>
        </p:nvSpPr>
        <p:spPr/>
        <p:txBody>
          <a:bodyPr/>
          <a:lstStyle/>
          <a:p>
            <a:r>
              <a:rPr lang="fr-FR" smtClean="0"/>
              <a:t>7éme  Forum International  Franco-Chinois THNS  2014</a:t>
            </a:r>
            <a:endParaRPr lang="fr-FR"/>
          </a:p>
        </p:txBody>
      </p:sp>
      <p:sp>
        <p:nvSpPr>
          <p:cNvPr id="6" name="Espace réservé du numéro de diapositive 5"/>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5A3C500-817F-401F-BB9D-7115CE08E97B}" type="datetime1">
              <a:rPr lang="fr-FR" smtClean="0"/>
              <a:pPr/>
              <a:t>18/10/2014</a:t>
            </a:fld>
            <a:endParaRPr lang="fr-FR"/>
          </a:p>
        </p:txBody>
      </p:sp>
      <p:sp>
        <p:nvSpPr>
          <p:cNvPr id="6" name="Espace réservé du pied de page 5"/>
          <p:cNvSpPr>
            <a:spLocks noGrp="1"/>
          </p:cNvSpPr>
          <p:nvPr>
            <p:ph type="ftr" sz="quarter" idx="11"/>
          </p:nvPr>
        </p:nvSpPr>
        <p:spPr/>
        <p:txBody>
          <a:bodyPr/>
          <a:lstStyle/>
          <a:p>
            <a:r>
              <a:rPr lang="fr-FR" smtClean="0"/>
              <a:t>7éme  Forum International  Franco-Chinois THNS  2014</a:t>
            </a:r>
            <a:endParaRPr lang="fr-FR"/>
          </a:p>
        </p:txBody>
      </p:sp>
      <p:sp>
        <p:nvSpPr>
          <p:cNvPr id="7" name="Espace réservé du numéro de diapositive 6"/>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DF32DB9-B688-4126-83FA-20313B8ECF3A}" type="datetime1">
              <a:rPr lang="fr-FR" smtClean="0"/>
              <a:pPr/>
              <a:t>18/10/2014</a:t>
            </a:fld>
            <a:endParaRPr lang="fr-FR"/>
          </a:p>
        </p:txBody>
      </p:sp>
      <p:sp>
        <p:nvSpPr>
          <p:cNvPr id="8" name="Espace réservé du pied de page 7"/>
          <p:cNvSpPr>
            <a:spLocks noGrp="1"/>
          </p:cNvSpPr>
          <p:nvPr>
            <p:ph type="ftr" sz="quarter" idx="11"/>
          </p:nvPr>
        </p:nvSpPr>
        <p:spPr/>
        <p:txBody>
          <a:bodyPr/>
          <a:lstStyle/>
          <a:p>
            <a:r>
              <a:rPr lang="fr-FR" smtClean="0"/>
              <a:t>7éme  Forum International  Franco-Chinois THNS  2014</a:t>
            </a:r>
            <a:endParaRPr lang="fr-FR"/>
          </a:p>
        </p:txBody>
      </p:sp>
      <p:sp>
        <p:nvSpPr>
          <p:cNvPr id="9" name="Espace réservé du numéro de diapositive 8"/>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EA7D822D-CACD-4469-ABEB-F94B42108F95}" type="datetime1">
              <a:rPr lang="fr-FR" smtClean="0"/>
              <a:pPr/>
              <a:t>18/10/2014</a:t>
            </a:fld>
            <a:endParaRPr lang="fr-FR"/>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AB6EBC0-10C2-4C7D-9ADC-0E0CAC5CA578}" type="datetime1">
              <a:rPr lang="fr-FR" smtClean="0"/>
              <a:pPr/>
              <a:t>18/10/2014</a:t>
            </a:fld>
            <a:endParaRPr lang="fr-FR"/>
          </a:p>
        </p:txBody>
      </p:sp>
      <p:sp>
        <p:nvSpPr>
          <p:cNvPr id="3" name="Espace réservé du pied de page 2"/>
          <p:cNvSpPr>
            <a:spLocks noGrp="1"/>
          </p:cNvSpPr>
          <p:nvPr>
            <p:ph type="ftr" sz="quarter" idx="11"/>
          </p:nvPr>
        </p:nvSpPr>
        <p:spPr/>
        <p:txBody>
          <a:bodyPr/>
          <a:lstStyle/>
          <a:p>
            <a:r>
              <a:rPr lang="fr-FR" smtClean="0"/>
              <a:t>7éme  Forum International  Franco-Chinois THNS  2014</a:t>
            </a:r>
            <a:endParaRPr lang="fr-FR"/>
          </a:p>
        </p:txBody>
      </p:sp>
      <p:sp>
        <p:nvSpPr>
          <p:cNvPr id="4" name="Espace réservé du numéro de diapositive 3"/>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EFC4BFF-B938-4EA6-9D42-586B772A98CD}" type="datetime1">
              <a:rPr lang="fr-FR" smtClean="0"/>
              <a:pPr/>
              <a:t>18/10/2014</a:t>
            </a:fld>
            <a:endParaRPr lang="fr-FR"/>
          </a:p>
        </p:txBody>
      </p:sp>
      <p:sp>
        <p:nvSpPr>
          <p:cNvPr id="6" name="Espace réservé du pied de page 5"/>
          <p:cNvSpPr>
            <a:spLocks noGrp="1"/>
          </p:cNvSpPr>
          <p:nvPr>
            <p:ph type="ftr" sz="quarter" idx="11"/>
          </p:nvPr>
        </p:nvSpPr>
        <p:spPr/>
        <p:txBody>
          <a:bodyPr/>
          <a:lstStyle/>
          <a:p>
            <a:r>
              <a:rPr lang="fr-FR" smtClean="0"/>
              <a:t>7éme  Forum International  Franco-Chinois THNS  2014</a:t>
            </a:r>
            <a:endParaRPr lang="fr-FR"/>
          </a:p>
        </p:txBody>
      </p:sp>
      <p:sp>
        <p:nvSpPr>
          <p:cNvPr id="7" name="Espace réservé du numéro de diapositive 6"/>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F6F7EE6-C22A-4608-97DA-5B431A0D9583}" type="datetime1">
              <a:rPr lang="fr-FR" smtClean="0"/>
              <a:pPr/>
              <a:t>18/10/2014</a:t>
            </a:fld>
            <a:endParaRPr lang="fr-FR"/>
          </a:p>
        </p:txBody>
      </p:sp>
      <p:sp>
        <p:nvSpPr>
          <p:cNvPr id="6" name="Espace réservé du pied de page 5"/>
          <p:cNvSpPr>
            <a:spLocks noGrp="1"/>
          </p:cNvSpPr>
          <p:nvPr>
            <p:ph type="ftr" sz="quarter" idx="11"/>
          </p:nvPr>
        </p:nvSpPr>
        <p:spPr/>
        <p:txBody>
          <a:bodyPr/>
          <a:lstStyle/>
          <a:p>
            <a:r>
              <a:rPr lang="fr-FR" smtClean="0"/>
              <a:t>7éme  Forum International  Franco-Chinois THNS  2014</a:t>
            </a:r>
            <a:endParaRPr lang="fr-FR"/>
          </a:p>
        </p:txBody>
      </p:sp>
      <p:sp>
        <p:nvSpPr>
          <p:cNvPr id="7" name="Espace réservé du numéro de diapositive 6"/>
          <p:cNvSpPr>
            <a:spLocks noGrp="1"/>
          </p:cNvSpPr>
          <p:nvPr>
            <p:ph type="sldNum" sz="quarter" idx="12"/>
          </p:nvPr>
        </p:nvSpPr>
        <p:spPr/>
        <p:txBody>
          <a:bodyPr/>
          <a:lstStyle/>
          <a:p>
            <a:fld id="{BA087214-03B7-44F6-956F-5B594FCCE3E2}"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D6355-A34B-4D96-9274-348D79F47E45}" type="datetime1">
              <a:rPr lang="fr-FR" smtClean="0"/>
              <a:pPr/>
              <a:t>18/10/2014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7éme  Forum International  Franco-Chinois THNS  2014</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87214-03B7-44F6-956F-5B594FCCE3E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www.gart.org/" TargetMode="External"/><Relationship Id="rId3" Type="http://schemas.openxmlformats.org/officeDocument/2006/relationships/hyperlink" Target="http://www.certu.fr/" TargetMode="External"/><Relationship Id="rId7" Type="http://schemas.openxmlformats.org/officeDocument/2006/relationships/hyperlink" Target="http://www.ademe.fr/" TargetMode="External"/><Relationship Id="rId12" Type="http://schemas.openxmlformats.org/officeDocument/2006/relationships/hyperlink" Target="http://olegk.free.fr/" TargetMode="External"/><Relationship Id="rId2" Type="http://schemas.openxmlformats.org/officeDocument/2006/relationships/hyperlink" Target="http://www.cerema.fr/" TargetMode="External"/><Relationship Id="rId1" Type="http://schemas.openxmlformats.org/officeDocument/2006/relationships/slideLayout" Target="../slideLayouts/slideLayout2.xml"/><Relationship Id="rId6" Type="http://schemas.openxmlformats.org/officeDocument/2006/relationships/hyperlink" Target="http://www.voiriepourtous.developpementdurable.gouv.fr/" TargetMode="External"/><Relationship Id="rId11" Type="http://schemas.openxmlformats.org/officeDocument/2006/relationships/hyperlink" Target="http://www.iau-idf.fr/" TargetMode="External"/><Relationship Id="rId5" Type="http://schemas.openxmlformats.org/officeDocument/2006/relationships/hyperlink" Target="http://www.developpement-durable.gouv.fr/" TargetMode="External"/><Relationship Id="rId10" Type="http://schemas.openxmlformats.org/officeDocument/2006/relationships/hyperlink" Target="http://www.pduif.fr/" TargetMode="External"/><Relationship Id="rId4" Type="http://schemas.openxmlformats.org/officeDocument/2006/relationships/hyperlink" Target="http://www.certu-catalogue.fr/" TargetMode="External"/><Relationship Id="rId9" Type="http://schemas.openxmlformats.org/officeDocument/2006/relationships/hyperlink" Target="http://www.omnil.fr/"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mailto:calvino@club-internet.fr"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404664"/>
            <a:ext cx="8229600" cy="4464496"/>
          </a:xfrm>
        </p:spPr>
        <p:txBody>
          <a:bodyPr>
            <a:normAutofit/>
          </a:bodyPr>
          <a:lstStyle/>
          <a:p>
            <a:r>
              <a:rPr lang="fr-FR" sz="3600" b="1" dirty="0" smtClean="0"/>
              <a:t>Interactions entre Transport et Urbanisme</a:t>
            </a:r>
            <a:br>
              <a:rPr lang="fr-FR" sz="3600" b="1" dirty="0" smtClean="0"/>
            </a:br>
            <a:r>
              <a:rPr lang="fr-FR" sz="3200" b="1" dirty="0" smtClean="0"/>
              <a:t>______________</a:t>
            </a:r>
            <a:endParaRPr lang="fr-FR" sz="3200" b="1" dirty="0"/>
          </a:p>
        </p:txBody>
      </p:sp>
      <p:sp>
        <p:nvSpPr>
          <p:cNvPr id="5" name="Espace réservé du contenu 4"/>
          <p:cNvSpPr>
            <a:spLocks noGrp="1"/>
          </p:cNvSpPr>
          <p:nvPr>
            <p:ph idx="1"/>
          </p:nvPr>
        </p:nvSpPr>
        <p:spPr>
          <a:xfrm>
            <a:off x="467544" y="3861048"/>
            <a:ext cx="8229600" cy="2376265"/>
          </a:xfrm>
        </p:spPr>
        <p:txBody>
          <a:bodyPr>
            <a:normAutofit fontScale="92500"/>
          </a:bodyPr>
          <a:lstStyle/>
          <a:p>
            <a:pPr algn="r">
              <a:buNone/>
            </a:pPr>
            <a:endParaRPr lang="fr-FR" dirty="0" smtClean="0"/>
          </a:p>
          <a:p>
            <a:pPr algn="r">
              <a:buNone/>
            </a:pPr>
            <a:endParaRPr lang="fr-FR" dirty="0"/>
          </a:p>
          <a:p>
            <a:pPr>
              <a:buNone/>
            </a:pPr>
            <a:r>
              <a:rPr lang="fr-FR" sz="2800" b="1" dirty="0" smtClean="0"/>
              <a:t>Université de </a:t>
            </a:r>
            <a:r>
              <a:rPr lang="fr-FR" sz="2800" b="1" dirty="0" err="1" smtClean="0"/>
              <a:t>Tongji</a:t>
            </a:r>
            <a:r>
              <a:rPr lang="fr-FR" sz="2800" b="1" dirty="0" smtClean="0"/>
              <a:t> - Shanghai</a:t>
            </a:r>
          </a:p>
          <a:p>
            <a:pPr>
              <a:buNone/>
            </a:pPr>
            <a:r>
              <a:rPr lang="fr-FR" sz="2800" b="1" dirty="0" smtClean="0"/>
              <a:t>         1</a:t>
            </a:r>
            <a:r>
              <a:rPr lang="fr-FR" sz="2800" b="1" baseline="30000" dirty="0" smtClean="0"/>
              <a:t>er</a:t>
            </a:r>
            <a:r>
              <a:rPr lang="fr-FR" sz="2800" b="1" dirty="0" smtClean="0"/>
              <a:t> novembre 2014                                  Michel CALVINO</a:t>
            </a:r>
          </a:p>
        </p:txBody>
      </p:sp>
      <p:sp>
        <p:nvSpPr>
          <p:cNvPr id="8" name="Espace réservé du numéro de diapositive 7"/>
          <p:cNvSpPr>
            <a:spLocks noGrp="1"/>
          </p:cNvSpPr>
          <p:nvPr>
            <p:ph type="sldNum" sz="quarter" idx="12"/>
          </p:nvPr>
        </p:nvSpPr>
        <p:spPr/>
        <p:txBody>
          <a:bodyPr/>
          <a:lstStyle/>
          <a:p>
            <a:fld id="{53E45980-6DF3-4CBD-9476-D4A262A42C7A}" type="slidenum">
              <a:rPr lang="fr-FR" smtClean="0"/>
              <a:pPr/>
              <a:t>1</a:t>
            </a:fld>
            <a:endParaRPr lang="fr-FR" dirty="0"/>
          </a:p>
        </p:txBody>
      </p:sp>
      <p:sp>
        <p:nvSpPr>
          <p:cNvPr id="9" name="Espace réservé du pied de page 8"/>
          <p:cNvSpPr>
            <a:spLocks noGrp="1"/>
          </p:cNvSpPr>
          <p:nvPr>
            <p:ph type="ftr" sz="quarter" idx="11"/>
          </p:nvPr>
        </p:nvSpPr>
        <p:spPr>
          <a:xfrm>
            <a:off x="3131840" y="6309321"/>
            <a:ext cx="2895600" cy="548680"/>
          </a:xfrm>
        </p:spPr>
        <p:txBody>
          <a:bodyPr/>
          <a:lstStyle/>
          <a:p>
            <a:r>
              <a:rPr lang="fr-FR" dirty="0" smtClean="0"/>
              <a:t>7éme  Forum International  </a:t>
            </a:r>
            <a:r>
              <a:rPr lang="fr-FR" dirty="0" err="1" smtClean="0"/>
              <a:t>Franco-Chinois</a:t>
            </a:r>
            <a:endParaRPr lang="fr-FR" dirty="0" smtClean="0"/>
          </a:p>
          <a:p>
            <a:r>
              <a:rPr lang="fr-FR" dirty="0" smtClean="0"/>
              <a:t>THNS  2014</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Les mobilités comme vecteur du projet urbain de la métropole</a:t>
            </a:r>
            <a:endParaRPr lang="fr-FR" b="1" dirty="0"/>
          </a:p>
        </p:txBody>
      </p:sp>
      <p:sp>
        <p:nvSpPr>
          <p:cNvPr id="3" name="Espace réservé du contenu 2"/>
          <p:cNvSpPr>
            <a:spLocks noGrp="1"/>
          </p:cNvSpPr>
          <p:nvPr>
            <p:ph idx="1"/>
          </p:nvPr>
        </p:nvSpPr>
        <p:spPr/>
        <p:txBody>
          <a:bodyPr>
            <a:normAutofit fontScale="85000" lnSpcReduction="20000"/>
          </a:bodyPr>
          <a:lstStyle/>
          <a:p>
            <a:pPr algn="just">
              <a:buNone/>
            </a:pPr>
            <a:r>
              <a:rPr lang="fr-FR" dirty="0" smtClean="0"/>
              <a:t>	</a:t>
            </a:r>
          </a:p>
          <a:p>
            <a:pPr algn="just">
              <a:buNone/>
            </a:pPr>
            <a:r>
              <a:rPr lang="fr-FR" dirty="0" smtClean="0"/>
              <a:t>	</a:t>
            </a:r>
            <a:r>
              <a:rPr lang="fr-FR" dirty="0" smtClean="0"/>
              <a:t>La </a:t>
            </a:r>
            <a:r>
              <a:rPr lang="fr-FR" dirty="0" smtClean="0"/>
              <a:t>localisation des espaces de développement urbain </a:t>
            </a:r>
            <a:r>
              <a:rPr lang="fr-FR" dirty="0" smtClean="0"/>
              <a:t>fixée en relation avec les transports doit </a:t>
            </a:r>
            <a:r>
              <a:rPr lang="fr-FR" dirty="0" smtClean="0"/>
              <a:t>suivre une double logique : </a:t>
            </a:r>
            <a:endParaRPr lang="fr-FR" dirty="0" smtClean="0"/>
          </a:p>
          <a:p>
            <a:pPr algn="just">
              <a:buNone/>
            </a:pPr>
            <a:r>
              <a:rPr lang="fr-FR" dirty="0" smtClean="0"/>
              <a:t>	</a:t>
            </a:r>
            <a:r>
              <a:rPr lang="fr-FR" dirty="0" smtClean="0"/>
              <a:t>- </a:t>
            </a:r>
            <a:r>
              <a:rPr lang="fr-FR" i="1" dirty="0" smtClean="0"/>
              <a:t>Courtes distances </a:t>
            </a:r>
            <a:r>
              <a:rPr lang="fr-FR" dirty="0" smtClean="0"/>
              <a:t>: renforcer les polarités existantes autour des quartiers et des </a:t>
            </a:r>
            <a:r>
              <a:rPr lang="fr-FR" dirty="0" smtClean="0"/>
              <a:t>villages accessibles </a:t>
            </a:r>
            <a:r>
              <a:rPr lang="fr-FR" dirty="0" smtClean="0"/>
              <a:t>à pied </a:t>
            </a:r>
            <a:r>
              <a:rPr lang="fr-FR" dirty="0" smtClean="0"/>
              <a:t>ou en </a:t>
            </a:r>
            <a:r>
              <a:rPr lang="fr-FR" dirty="0" smtClean="0"/>
              <a:t>bicyclette (proximité quotidienne) </a:t>
            </a:r>
            <a:endParaRPr lang="fr-FR" dirty="0" smtClean="0"/>
          </a:p>
          <a:p>
            <a:pPr algn="just">
              <a:buNone/>
            </a:pPr>
            <a:r>
              <a:rPr lang="fr-FR" dirty="0" smtClean="0"/>
              <a:t>	</a:t>
            </a:r>
            <a:r>
              <a:rPr lang="fr-FR" dirty="0" smtClean="0"/>
              <a:t>- </a:t>
            </a:r>
            <a:r>
              <a:rPr lang="fr-FR" i="1" dirty="0" smtClean="0"/>
              <a:t>Moyennes </a:t>
            </a:r>
            <a:r>
              <a:rPr lang="fr-FR" i="1" dirty="0" smtClean="0"/>
              <a:t>et longues distances </a:t>
            </a:r>
            <a:r>
              <a:rPr lang="fr-FR" dirty="0" smtClean="0"/>
              <a:t>: articuler le développement urbain avec les réseaux de transport public (</a:t>
            </a:r>
            <a:r>
              <a:rPr lang="fr-FR" dirty="0" smtClean="0"/>
              <a:t>tramway) </a:t>
            </a:r>
            <a:r>
              <a:rPr lang="fr-FR" dirty="0" smtClean="0"/>
              <a:t>en donnant accès aux fonctions métropolitaines.        </a:t>
            </a:r>
            <a:endParaRPr lang="fr-FR" dirty="0" smtClean="0"/>
          </a:p>
          <a:p>
            <a:pPr>
              <a:buNone/>
            </a:pPr>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10</a:t>
            </a:fld>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3E45980-6DF3-4CBD-9476-D4A262A42C7A}" type="slidenum">
              <a:rPr lang="fr-FR" smtClean="0"/>
              <a:pPr/>
              <a:t>11</a:t>
            </a:fld>
            <a:endParaRPr lang="fr-FR" dirty="0"/>
          </a:p>
        </p:txBody>
      </p:sp>
      <p:pic>
        <p:nvPicPr>
          <p:cNvPr id="91138" name="Picture 2" descr="http://www.montpellier-agglo.com/tam/upload/Photos_de_tram_L1_et_L2/lignes123.jpg"/>
          <p:cNvPicPr>
            <a:picLocks noChangeAspect="1" noChangeArrowheads="1"/>
          </p:cNvPicPr>
          <p:nvPr/>
        </p:nvPicPr>
        <p:blipFill>
          <a:blip r:embed="rId3" cstate="print"/>
          <a:srcRect/>
          <a:stretch>
            <a:fillRect/>
          </a:stretch>
        </p:blipFill>
        <p:spPr bwMode="auto">
          <a:xfrm>
            <a:off x="657821" y="620688"/>
            <a:ext cx="8041593" cy="2808312"/>
          </a:xfrm>
          <a:prstGeom prst="rect">
            <a:avLst/>
          </a:prstGeom>
          <a:noFill/>
        </p:spPr>
      </p:pic>
      <p:pic>
        <p:nvPicPr>
          <p:cNvPr id="91140" name="Picture 4" descr="Ligne 3"/>
          <p:cNvPicPr>
            <a:picLocks noChangeAspect="1" noChangeArrowheads="1"/>
          </p:cNvPicPr>
          <p:nvPr/>
        </p:nvPicPr>
        <p:blipFill>
          <a:blip r:embed="rId4" cstate="print"/>
          <a:srcRect/>
          <a:stretch>
            <a:fillRect/>
          </a:stretch>
        </p:blipFill>
        <p:spPr bwMode="auto">
          <a:xfrm>
            <a:off x="1043607" y="3933056"/>
            <a:ext cx="1872207" cy="1872208"/>
          </a:xfrm>
          <a:prstGeom prst="rect">
            <a:avLst/>
          </a:prstGeom>
          <a:noFill/>
        </p:spPr>
      </p:pic>
      <p:pic>
        <p:nvPicPr>
          <p:cNvPr id="91142" name="Picture 6" descr="Ligne 4"/>
          <p:cNvPicPr>
            <a:picLocks noChangeAspect="1" noChangeArrowheads="1"/>
          </p:cNvPicPr>
          <p:nvPr/>
        </p:nvPicPr>
        <p:blipFill>
          <a:blip r:embed="rId5" cstate="print"/>
          <a:srcRect/>
          <a:stretch>
            <a:fillRect/>
          </a:stretch>
        </p:blipFill>
        <p:spPr bwMode="auto">
          <a:xfrm>
            <a:off x="6551291" y="3933056"/>
            <a:ext cx="1872207" cy="1872208"/>
          </a:xfrm>
          <a:prstGeom prst="rect">
            <a:avLst/>
          </a:prstGeom>
          <a:noFill/>
        </p:spPr>
      </p:pic>
      <p:pic>
        <p:nvPicPr>
          <p:cNvPr id="91144" name="Picture 8" descr="Ligne1, 2, 3 et 4"/>
          <p:cNvPicPr>
            <a:picLocks noChangeAspect="1" noChangeArrowheads="1"/>
          </p:cNvPicPr>
          <p:nvPr/>
        </p:nvPicPr>
        <p:blipFill>
          <a:blip r:embed="rId6" cstate="print"/>
          <a:srcRect/>
          <a:stretch>
            <a:fillRect/>
          </a:stretch>
        </p:blipFill>
        <p:spPr bwMode="auto">
          <a:xfrm>
            <a:off x="3491880" y="3933056"/>
            <a:ext cx="2381250" cy="187642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Eco-Cité de Montpellier :</a:t>
            </a:r>
            <a:br>
              <a:rPr lang="fr-FR" b="1" dirty="0" smtClean="0"/>
            </a:br>
            <a:r>
              <a:rPr lang="fr-FR" b="1" dirty="0" smtClean="0"/>
              <a:t>exemples de </a:t>
            </a:r>
            <a:r>
              <a:rPr lang="fr-FR" b="1" dirty="0" smtClean="0"/>
              <a:t>projets </a:t>
            </a:r>
            <a:r>
              <a:rPr lang="fr-FR" b="1" dirty="0" smtClean="0"/>
              <a:t>Mobilités</a:t>
            </a:r>
            <a:endParaRPr lang="fr-FR" dirty="0"/>
          </a:p>
        </p:txBody>
      </p:sp>
      <p:sp>
        <p:nvSpPr>
          <p:cNvPr id="3" name="Espace réservé du contenu 2"/>
          <p:cNvSpPr>
            <a:spLocks noGrp="1"/>
          </p:cNvSpPr>
          <p:nvPr>
            <p:ph idx="1"/>
          </p:nvPr>
        </p:nvSpPr>
        <p:spPr>
          <a:xfrm>
            <a:off x="467544" y="1556792"/>
            <a:ext cx="8229600" cy="4525963"/>
          </a:xfrm>
        </p:spPr>
        <p:txBody>
          <a:bodyPr>
            <a:normAutofit fontScale="62500" lnSpcReduction="20000"/>
          </a:bodyPr>
          <a:lstStyle/>
          <a:p>
            <a:pPr algn="just">
              <a:buNone/>
            </a:pPr>
            <a:endParaRPr lang="fr-FR" dirty="0" smtClean="0"/>
          </a:p>
          <a:p>
            <a:pPr algn="just">
              <a:buNone/>
            </a:pPr>
            <a:endParaRPr lang="fr-FR" dirty="0" smtClean="0">
              <a:effectLst>
                <a:outerShdw blurRad="38100" dist="38100" dir="2700000" algn="tl">
                  <a:srgbClr val="000000">
                    <a:alpha val="43137"/>
                  </a:srgbClr>
                </a:outerShdw>
              </a:effectLst>
            </a:endParaRPr>
          </a:p>
          <a:p>
            <a:pPr algn="just">
              <a:buNone/>
            </a:pPr>
            <a:r>
              <a:rPr lang="fr-FR" dirty="0" err="1" smtClean="0">
                <a:effectLst>
                  <a:outerShdw blurRad="38100" dist="38100" dir="2700000" algn="tl">
                    <a:srgbClr val="000000">
                      <a:alpha val="43137"/>
                    </a:srgbClr>
                  </a:outerShdw>
                </a:effectLst>
              </a:rPr>
              <a:t>Intermodalité</a:t>
            </a:r>
            <a:r>
              <a:rPr lang="fr-FR" dirty="0" smtClean="0">
                <a:effectLst>
                  <a:outerShdw blurRad="38100" dist="38100" dir="2700000" algn="tl">
                    <a:srgbClr val="000000">
                      <a:alpha val="43137"/>
                    </a:srgbClr>
                  </a:outerShdw>
                </a:effectLst>
              </a:rPr>
              <a:t>: </a:t>
            </a:r>
            <a:r>
              <a:rPr lang="fr-FR" dirty="0" smtClean="0"/>
              <a:t>chaque </a:t>
            </a:r>
            <a:r>
              <a:rPr lang="fr-FR" dirty="0" smtClean="0"/>
              <a:t>station de tramway est transformée en </a:t>
            </a:r>
            <a:r>
              <a:rPr lang="fr-FR" dirty="0" smtClean="0"/>
              <a:t>nœud </a:t>
            </a:r>
            <a:r>
              <a:rPr lang="fr-FR" dirty="0" smtClean="0"/>
              <a:t>de </a:t>
            </a:r>
            <a:r>
              <a:rPr lang="fr-FR" dirty="0" err="1" smtClean="0"/>
              <a:t>multimodalité</a:t>
            </a:r>
            <a:r>
              <a:rPr lang="fr-FR" dirty="0" smtClean="0"/>
              <a:t> et de services. </a:t>
            </a:r>
            <a:endParaRPr lang="fr-FR" dirty="0" smtClean="0"/>
          </a:p>
          <a:p>
            <a:pPr algn="just">
              <a:buNone/>
            </a:pPr>
            <a:r>
              <a:rPr lang="fr-FR" dirty="0" smtClean="0">
                <a:effectLst>
                  <a:outerShdw blurRad="38100" dist="38100" dir="2700000" algn="tl">
                    <a:srgbClr val="000000">
                      <a:alpha val="43137"/>
                    </a:srgbClr>
                  </a:outerShdw>
                </a:effectLst>
              </a:rPr>
              <a:t>Services </a:t>
            </a:r>
            <a:r>
              <a:rPr lang="fr-FR" dirty="0" smtClean="0">
                <a:effectLst>
                  <a:outerShdw blurRad="38100" dist="38100" dir="2700000" algn="tl">
                    <a:srgbClr val="000000">
                      <a:alpha val="43137"/>
                    </a:srgbClr>
                  </a:outerShdw>
                </a:effectLst>
              </a:rPr>
              <a:t>à la mobilité </a:t>
            </a:r>
            <a:r>
              <a:rPr lang="fr-FR" dirty="0" smtClean="0">
                <a:effectLst>
                  <a:outerShdw blurRad="38100" dist="38100" dir="2700000" algn="tl">
                    <a:srgbClr val="000000">
                      <a:alpha val="43137"/>
                    </a:srgbClr>
                  </a:outerShdw>
                </a:effectLst>
              </a:rPr>
              <a:t>: </a:t>
            </a:r>
            <a:r>
              <a:rPr lang="fr-FR" dirty="0" smtClean="0"/>
              <a:t>Création </a:t>
            </a:r>
            <a:r>
              <a:rPr lang="fr-FR" dirty="0" smtClean="0"/>
              <a:t>d’un portail internet sur lequel l'usager peut accéder au téléchargement </a:t>
            </a:r>
            <a:r>
              <a:rPr lang="fr-FR" dirty="0" smtClean="0"/>
              <a:t>d’applications d’aide à </a:t>
            </a:r>
            <a:r>
              <a:rPr lang="fr-FR" dirty="0" smtClean="0"/>
              <a:t>la mobilité. </a:t>
            </a:r>
            <a:endParaRPr lang="fr-FR" dirty="0" smtClean="0"/>
          </a:p>
          <a:p>
            <a:pPr algn="just">
              <a:buNone/>
            </a:pPr>
            <a:r>
              <a:rPr lang="fr-FR" dirty="0" smtClean="0"/>
              <a:t>	</a:t>
            </a:r>
            <a:r>
              <a:rPr lang="fr-FR" dirty="0" smtClean="0"/>
              <a:t>Mise </a:t>
            </a:r>
            <a:r>
              <a:rPr lang="fr-FR" dirty="0" smtClean="0"/>
              <a:t>en place d’une billettique interopérable qui permettra d’utiliser le réseau </a:t>
            </a:r>
            <a:r>
              <a:rPr lang="fr-FR" dirty="0" smtClean="0"/>
              <a:t>régional </a:t>
            </a:r>
            <a:r>
              <a:rPr lang="fr-FR" dirty="0" smtClean="0"/>
              <a:t>et les </a:t>
            </a:r>
            <a:r>
              <a:rPr lang="fr-FR" dirty="0" smtClean="0"/>
              <a:t>transports </a:t>
            </a:r>
            <a:r>
              <a:rPr lang="fr-FR" dirty="0" smtClean="0"/>
              <a:t>de </a:t>
            </a:r>
            <a:r>
              <a:rPr lang="fr-FR" dirty="0" smtClean="0"/>
              <a:t>l’agglomération </a:t>
            </a:r>
          </a:p>
          <a:p>
            <a:pPr algn="just">
              <a:buNone/>
            </a:pPr>
            <a:r>
              <a:rPr lang="fr-FR" dirty="0" smtClean="0">
                <a:effectLst>
                  <a:outerShdw blurRad="38100" dist="38100" dir="2700000" algn="tl">
                    <a:srgbClr val="000000">
                      <a:alpha val="43137"/>
                    </a:srgbClr>
                  </a:outerShdw>
                </a:effectLst>
              </a:rPr>
              <a:t>Promotion </a:t>
            </a:r>
            <a:r>
              <a:rPr lang="fr-FR" dirty="0" smtClean="0">
                <a:effectLst>
                  <a:outerShdw blurRad="38100" dist="38100" dir="2700000" algn="tl">
                    <a:srgbClr val="000000">
                      <a:alpha val="43137"/>
                    </a:srgbClr>
                  </a:outerShdw>
                </a:effectLst>
              </a:rPr>
              <a:t>des mobilités alternatives</a:t>
            </a:r>
            <a:r>
              <a:rPr lang="fr-FR" dirty="0" smtClean="0"/>
              <a:t>:</a:t>
            </a:r>
            <a:r>
              <a:rPr lang="fr-FR" dirty="0" smtClean="0"/>
              <a:t> </a:t>
            </a:r>
            <a:r>
              <a:rPr lang="fr-FR" dirty="0" smtClean="0"/>
              <a:t>parkings intégrés, mutualisés, équipés </a:t>
            </a:r>
            <a:r>
              <a:rPr lang="fr-FR" dirty="0" smtClean="0"/>
              <a:t>pour permettre les nouvelles formes de mobilité: </a:t>
            </a:r>
            <a:r>
              <a:rPr lang="fr-FR" dirty="0" err="1" smtClean="0"/>
              <a:t>autopartage</a:t>
            </a:r>
            <a:r>
              <a:rPr lang="fr-FR" dirty="0" smtClean="0"/>
              <a:t>, covoiturage, véhicules </a:t>
            </a:r>
            <a:r>
              <a:rPr lang="fr-FR" dirty="0" err="1" smtClean="0"/>
              <a:t>décarbonés</a:t>
            </a:r>
            <a:r>
              <a:rPr lang="fr-FR" dirty="0" smtClean="0"/>
              <a:t>...</a:t>
            </a:r>
          </a:p>
          <a:p>
            <a:pPr algn="just">
              <a:buNone/>
            </a:pPr>
            <a:r>
              <a:rPr lang="fr-FR" dirty="0" smtClean="0">
                <a:effectLst>
                  <a:outerShdw blurRad="38100" dist="38100" dir="2700000" algn="tl">
                    <a:srgbClr val="000000">
                      <a:alpha val="43137"/>
                    </a:srgbClr>
                  </a:outerShdw>
                </a:effectLst>
              </a:rPr>
              <a:t>Promotion des </a:t>
            </a:r>
            <a:r>
              <a:rPr lang="fr-FR" dirty="0" smtClean="0">
                <a:effectLst>
                  <a:outerShdw blurRad="38100" dist="38100" dir="2700000" algn="tl">
                    <a:srgbClr val="000000">
                      <a:alpha val="43137"/>
                    </a:srgbClr>
                  </a:outerShdw>
                </a:effectLst>
              </a:rPr>
              <a:t>modes </a:t>
            </a:r>
            <a:r>
              <a:rPr lang="fr-FR" dirty="0" smtClean="0">
                <a:effectLst>
                  <a:outerShdw blurRad="38100" dist="38100" dir="2700000" algn="tl">
                    <a:srgbClr val="000000">
                      <a:alpha val="43137"/>
                    </a:srgbClr>
                  </a:outerShdw>
                </a:effectLst>
              </a:rPr>
              <a:t>doux </a:t>
            </a:r>
            <a:r>
              <a:rPr lang="fr-FR" dirty="0" smtClean="0"/>
              <a:t>: création de structures </a:t>
            </a:r>
            <a:r>
              <a:rPr lang="fr-FR" dirty="0" smtClean="0"/>
              <a:t>de stationnement pour cycles, dotées de bornes de recharge électriques</a:t>
            </a:r>
            <a:r>
              <a:rPr lang="fr-FR" dirty="0" smtClean="0"/>
              <a:t>. </a:t>
            </a:r>
          </a:p>
          <a:p>
            <a:pPr algn="just">
              <a:buNone/>
            </a:pPr>
            <a:r>
              <a:rPr lang="fr-FR" dirty="0" smtClean="0"/>
              <a:t>	L'alimentation </a:t>
            </a:r>
            <a:r>
              <a:rPr lang="fr-FR" dirty="0" smtClean="0"/>
              <a:t>électrique </a:t>
            </a:r>
            <a:r>
              <a:rPr lang="fr-FR" dirty="0" smtClean="0"/>
              <a:t>se fera </a:t>
            </a:r>
            <a:r>
              <a:rPr lang="fr-FR" dirty="0" smtClean="0"/>
              <a:t>par </a:t>
            </a:r>
            <a:r>
              <a:rPr lang="fr-FR" dirty="0" smtClean="0"/>
              <a:t>des panneaux photovoltaïques. Les structures seront  ouvertes, sécurisées et géo-localisables par les </a:t>
            </a:r>
            <a:r>
              <a:rPr lang="fr-FR" dirty="0" smtClean="0"/>
              <a:t>usagers, avec </a:t>
            </a:r>
            <a:r>
              <a:rPr lang="fr-FR" dirty="0" smtClean="0"/>
              <a:t>des informations en temps réel sur la disponibilité des </a:t>
            </a:r>
            <a:r>
              <a:rPr lang="fr-FR" dirty="0" smtClean="0"/>
              <a:t>places.</a:t>
            </a:r>
            <a:endParaRPr lang="fr-FR" i="1" dirty="0" smtClean="0"/>
          </a:p>
          <a:p>
            <a:endParaRPr lang="fr-FR"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12</a:t>
            </a:fld>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13</a:t>
            </a:fld>
            <a:endParaRPr lang="fr-FR"/>
          </a:p>
        </p:txBody>
      </p:sp>
      <p:pic>
        <p:nvPicPr>
          <p:cNvPr id="6" name="Picture 2" descr="I:\DCIM\101MSDCF\DSC04118.JPG"/>
          <p:cNvPicPr>
            <a:picLocks noGrp="1" noChangeAspect="1" noChangeArrowheads="1"/>
          </p:cNvPicPr>
          <p:nvPr>
            <p:ph idx="4294967295"/>
          </p:nvPr>
        </p:nvPicPr>
        <p:blipFill>
          <a:blip r:embed="rId3" cstate="print"/>
          <a:srcRect/>
          <a:stretch>
            <a:fillRect/>
          </a:stretch>
        </p:blipFill>
        <p:spPr bwMode="auto">
          <a:xfrm>
            <a:off x="2411760" y="332656"/>
            <a:ext cx="4503738" cy="597535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Références bibliographiques</a:t>
            </a:r>
            <a:endParaRPr lang="fr-FR" b="1" dirty="0"/>
          </a:p>
        </p:txBody>
      </p:sp>
      <p:sp>
        <p:nvSpPr>
          <p:cNvPr id="3" name="Espace réservé du contenu 2"/>
          <p:cNvSpPr>
            <a:spLocks noGrp="1"/>
          </p:cNvSpPr>
          <p:nvPr>
            <p:ph idx="1"/>
          </p:nvPr>
        </p:nvSpPr>
        <p:spPr/>
        <p:txBody>
          <a:bodyPr>
            <a:normAutofit fontScale="55000" lnSpcReduction="20000"/>
          </a:bodyPr>
          <a:lstStyle/>
          <a:p>
            <a:r>
              <a:rPr lang="fr-FR" dirty="0" smtClean="0">
                <a:hlinkClick r:id="rId2"/>
              </a:rPr>
              <a:t>www.cerema.fr</a:t>
            </a:r>
            <a:endParaRPr lang="fr-FR" dirty="0" smtClean="0"/>
          </a:p>
          <a:p>
            <a:r>
              <a:rPr lang="fr-FR" dirty="0" smtClean="0">
                <a:hlinkClick r:id="rId3"/>
              </a:rPr>
              <a:t>www.certu.fr</a:t>
            </a:r>
            <a:r>
              <a:rPr lang="fr-FR" dirty="0" smtClean="0"/>
              <a:t> : Centre d’Etudes sur les Réseaux, les Transports et l’Urbanisme</a:t>
            </a:r>
          </a:p>
          <a:p>
            <a:r>
              <a:rPr lang="fr-FR" dirty="0" smtClean="0">
                <a:hlinkClick r:id="rId4"/>
              </a:rPr>
              <a:t>www.certu-catalogue.fr</a:t>
            </a:r>
            <a:r>
              <a:rPr lang="fr-FR" dirty="0" smtClean="0"/>
              <a:t> </a:t>
            </a:r>
          </a:p>
          <a:p>
            <a:r>
              <a:rPr lang="fr-FR" dirty="0" smtClean="0">
                <a:hlinkClick r:id="rId5"/>
              </a:rPr>
              <a:t>www.developpement-durable.gouv.fr</a:t>
            </a:r>
            <a:r>
              <a:rPr lang="fr-FR" dirty="0" smtClean="0"/>
              <a:t> : Ministère de l’Ecologie, du Développement Durable et de l’Energie,  en charge des transports.</a:t>
            </a:r>
          </a:p>
          <a:p>
            <a:r>
              <a:rPr lang="fr-FR" dirty="0" smtClean="0">
                <a:hlinkClick r:id="rId6"/>
              </a:rPr>
              <a:t>www.voiriepourtous.developpementdurable.gouv.fr</a:t>
            </a:r>
            <a:endParaRPr lang="fr-FR" i="1" dirty="0" smtClean="0"/>
          </a:p>
          <a:p>
            <a:r>
              <a:rPr lang="fr-FR" dirty="0" smtClean="0">
                <a:hlinkClick r:id="rId7"/>
              </a:rPr>
              <a:t>www.ademe.fr</a:t>
            </a:r>
            <a:r>
              <a:rPr lang="fr-FR" dirty="0" smtClean="0"/>
              <a:t> : Agence de l’Environnement et de la Maîtrise de l’Energie</a:t>
            </a:r>
          </a:p>
          <a:p>
            <a:r>
              <a:rPr lang="fr-FR" dirty="0" smtClean="0">
                <a:hlinkClick r:id="rId8"/>
              </a:rPr>
              <a:t>www.gart.org</a:t>
            </a:r>
            <a:r>
              <a:rPr lang="fr-FR" dirty="0" smtClean="0"/>
              <a:t>  : Groupement des Autorités Responsables de Transport</a:t>
            </a:r>
          </a:p>
          <a:p>
            <a:r>
              <a:rPr lang="fr-FR" dirty="0" smtClean="0">
                <a:hlinkClick r:id="rId9"/>
              </a:rPr>
              <a:t>www.omnil.fr</a:t>
            </a:r>
            <a:r>
              <a:rPr lang="fr-FR" dirty="0" smtClean="0"/>
              <a:t> : Observatoire de la Mobilité en Ile-de-France</a:t>
            </a:r>
          </a:p>
          <a:p>
            <a:r>
              <a:rPr lang="fr-FR" dirty="0" smtClean="0">
                <a:hlinkClick r:id="rId10"/>
              </a:rPr>
              <a:t>www.pduif.fr</a:t>
            </a:r>
            <a:r>
              <a:rPr lang="fr-FR" dirty="0" smtClean="0"/>
              <a:t> : Plan de Déplacements Urbains d’Ile-de –France</a:t>
            </a:r>
          </a:p>
          <a:p>
            <a:r>
              <a:rPr lang="fr-FR" dirty="0" smtClean="0">
                <a:hlinkClick r:id="rId11"/>
              </a:rPr>
              <a:t>www.iau-idf.fr</a:t>
            </a:r>
            <a:r>
              <a:rPr lang="fr-FR" dirty="0" smtClean="0"/>
              <a:t>  :  Institut d’Aménagement et d’Urbanisme – Ile-de-France</a:t>
            </a:r>
          </a:p>
          <a:p>
            <a:r>
              <a:rPr lang="fr-FR" dirty="0" smtClean="0"/>
              <a:t>Charte en faveur d’une logistique urbaine, Mairie de Paris (septembre 2013)</a:t>
            </a:r>
          </a:p>
          <a:p>
            <a:r>
              <a:rPr lang="fr-FR" dirty="0" smtClean="0"/>
              <a:t>Revue </a:t>
            </a:r>
            <a:r>
              <a:rPr lang="fr-FR" i="1" dirty="0" smtClean="0"/>
              <a:t>Transports </a:t>
            </a:r>
            <a:r>
              <a:rPr lang="fr-FR" i="1" dirty="0" smtClean="0"/>
              <a:t>Urbains </a:t>
            </a:r>
            <a:r>
              <a:rPr lang="fr-FR" dirty="0" smtClean="0"/>
              <a:t>– </a:t>
            </a:r>
            <a:r>
              <a:rPr lang="fr-FR" i="1" dirty="0" smtClean="0"/>
              <a:t>Mobilités, Réseaux, Territoires </a:t>
            </a:r>
            <a:r>
              <a:rPr lang="fr-FR" dirty="0" smtClean="0"/>
              <a:t>. N°113 : « Articuler transports et urbanisme : vieux problèmes, nouveaux défis »  </a:t>
            </a:r>
            <a:r>
              <a:rPr lang="fr-FR" dirty="0" smtClean="0">
                <a:hlinkClick r:id="rId12"/>
              </a:rPr>
              <a:t>http://olegk.free.fr</a:t>
            </a:r>
            <a:r>
              <a:rPr lang="fr-FR" dirty="0" smtClean="0"/>
              <a:t>  </a:t>
            </a:r>
            <a:r>
              <a:rPr lang="fr-FR" dirty="0" smtClean="0"/>
              <a:t> (Association </a:t>
            </a:r>
            <a:r>
              <a:rPr lang="fr-FR" dirty="0" err="1" smtClean="0"/>
              <a:t>Métropolis</a:t>
            </a:r>
            <a:r>
              <a:rPr lang="fr-FR" dirty="0" smtClean="0"/>
              <a:t>)</a:t>
            </a:r>
            <a:endParaRPr lang="fr-FR"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14</a:t>
            </a:fld>
            <a:endParaRPr lang="fr-F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15</a:t>
            </a:fld>
            <a:endParaRPr lang="fr-FR"/>
          </a:p>
        </p:txBody>
      </p:sp>
      <p:sp>
        <p:nvSpPr>
          <p:cNvPr id="3" name="Espace réservé du contenu 2"/>
          <p:cNvSpPr>
            <a:spLocks noGrp="1"/>
          </p:cNvSpPr>
          <p:nvPr>
            <p:ph idx="4294967295"/>
          </p:nvPr>
        </p:nvSpPr>
        <p:spPr>
          <a:xfrm>
            <a:off x="467544" y="2780928"/>
            <a:ext cx="8229600" cy="3301827"/>
          </a:xfrm>
        </p:spPr>
        <p:txBody>
          <a:bodyPr/>
          <a:lstStyle/>
          <a:p>
            <a:pPr algn="ctr">
              <a:buNone/>
            </a:pPr>
            <a:r>
              <a:rPr lang="fr-FR" sz="4800" b="1" dirty="0" smtClean="0"/>
              <a:t>Merci de votre </a:t>
            </a:r>
            <a:r>
              <a:rPr lang="fr-FR" sz="4800" b="1" dirty="0" smtClean="0"/>
              <a:t>attention</a:t>
            </a:r>
            <a:endParaRPr lang="fr-FR" b="1" dirty="0" smtClean="0"/>
          </a:p>
          <a:p>
            <a:pPr algn="ctr">
              <a:buNone/>
            </a:pPr>
            <a:r>
              <a:rPr lang="fr-FR" sz="2400" i="1" dirty="0" smtClean="0">
                <a:hlinkClick r:id="rId2"/>
              </a:rPr>
              <a:t>calvino@club-internet.fr</a:t>
            </a:r>
            <a:endParaRPr lang="fr-FR"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b="1" dirty="0" smtClean="0"/>
              <a:t>ANNEXE : </a:t>
            </a:r>
            <a:r>
              <a:rPr lang="fr-FR" b="1" dirty="0" smtClean="0"/>
              <a:t>Affichage CO2 des prestations de transport</a:t>
            </a:r>
            <a:endParaRPr lang="fr-FR" dirty="0"/>
          </a:p>
        </p:txBody>
      </p:sp>
      <p:sp>
        <p:nvSpPr>
          <p:cNvPr id="5" name="Espace réservé du contenu 4"/>
          <p:cNvSpPr>
            <a:spLocks noGrp="1"/>
          </p:cNvSpPr>
          <p:nvPr>
            <p:ph idx="1"/>
          </p:nvPr>
        </p:nvSpPr>
        <p:spPr/>
        <p:txBody>
          <a:bodyPr>
            <a:normAutofit fontScale="62500" lnSpcReduction="20000"/>
          </a:bodyPr>
          <a:lstStyle/>
          <a:p>
            <a:pPr>
              <a:buNone/>
            </a:pPr>
            <a:r>
              <a:rPr lang="fr-FR" dirty="0" smtClean="0"/>
              <a:t>Mesure de la </a:t>
            </a:r>
            <a:r>
              <a:rPr lang="fr-FR" u="sng" dirty="0" smtClean="0"/>
              <a:t>loi du 12 juillet 2010</a:t>
            </a:r>
            <a:endParaRPr lang="fr-FR" dirty="0" smtClean="0"/>
          </a:p>
          <a:p>
            <a:pPr>
              <a:buNone/>
            </a:pPr>
            <a:r>
              <a:rPr lang="fr-FR" dirty="0" smtClean="0"/>
              <a:t> </a:t>
            </a:r>
          </a:p>
          <a:p>
            <a:pPr algn="just">
              <a:buNone/>
            </a:pPr>
            <a:r>
              <a:rPr lang="fr-FR" dirty="0" smtClean="0"/>
              <a:t> </a:t>
            </a:r>
            <a:r>
              <a:rPr lang="fr-FR" i="1" dirty="0" smtClean="0"/>
              <a:t>Énoncé</a:t>
            </a:r>
            <a:r>
              <a:rPr lang="fr-FR" dirty="0" smtClean="0"/>
              <a:t> : « Toute personne qui commercialise ou organise une prestation de </a:t>
            </a:r>
            <a:r>
              <a:rPr lang="fr-FR" b="1" dirty="0" smtClean="0"/>
              <a:t>transport de personnes</a:t>
            </a:r>
            <a:r>
              <a:rPr lang="fr-FR" dirty="0" smtClean="0"/>
              <a:t>, de marchandises ou de déménagement doit </a:t>
            </a:r>
            <a:r>
              <a:rPr lang="fr-FR" b="1" dirty="0" smtClean="0"/>
              <a:t>fournir au bénéficiaire de la prestation une information relative à la quantité de gaz à effet de serre émise par le ou les modes de transport utilisés pour réaliser cette prestation</a:t>
            </a:r>
            <a:r>
              <a:rPr lang="fr-FR" dirty="0" smtClean="0"/>
              <a:t>. Des décrets fixent le champ et les modalités d’application, notamment le calendrier de leur mise en </a:t>
            </a:r>
            <a:r>
              <a:rPr lang="fr-FR" dirty="0" err="1" smtClean="0"/>
              <a:t>oeuvre</a:t>
            </a:r>
            <a:r>
              <a:rPr lang="fr-FR" dirty="0" smtClean="0"/>
              <a:t> selon la taille des entreprises de transport, les méthodes de calcul des émissions de gaz à effet de serre et la manière dont le bénéficiaire de la prestation est informé. »</a:t>
            </a:r>
          </a:p>
          <a:p>
            <a:pPr algn="just">
              <a:buNone/>
            </a:pPr>
            <a:endParaRPr lang="fr-FR" dirty="0" smtClean="0"/>
          </a:p>
          <a:p>
            <a:pPr algn="just">
              <a:buNone/>
            </a:pPr>
            <a:r>
              <a:rPr lang="fr-FR" dirty="0" smtClean="0"/>
              <a:t>	</a:t>
            </a:r>
            <a:r>
              <a:rPr lang="fr-FR" b="1" dirty="0" smtClean="0"/>
              <a:t>Ainsi, tout opérateur de transport urbain devra fournir à l’usager une information sur les quantités d’émissions de gaz à effet de serre engendrées par le déplacement réalisé.</a:t>
            </a:r>
          </a:p>
          <a:p>
            <a:endParaRPr lang="fr-FR" dirty="0"/>
          </a:p>
        </p:txBody>
      </p:sp>
      <p:sp>
        <p:nvSpPr>
          <p:cNvPr id="2" name="Espace réservé du pied de page 1"/>
          <p:cNvSpPr>
            <a:spLocks noGrp="1"/>
          </p:cNvSpPr>
          <p:nvPr>
            <p:ph type="ftr" sz="quarter" idx="11"/>
          </p:nvPr>
        </p:nvSpPr>
        <p:spPr/>
        <p:txBody>
          <a:bodyPr/>
          <a:lstStyle/>
          <a:p>
            <a:r>
              <a:rPr lang="fr-FR" smtClean="0"/>
              <a:t>7éme  Forum International  Franco-Chinois THNS  2014</a:t>
            </a:r>
            <a:endParaRPr lang="fr-FR"/>
          </a:p>
        </p:txBody>
      </p:sp>
      <p:sp>
        <p:nvSpPr>
          <p:cNvPr id="3" name="Espace réservé du numéro de diapositive 2"/>
          <p:cNvSpPr>
            <a:spLocks noGrp="1"/>
          </p:cNvSpPr>
          <p:nvPr>
            <p:ph type="sldNum" sz="quarter" idx="12"/>
          </p:nvPr>
        </p:nvSpPr>
        <p:spPr/>
        <p:txBody>
          <a:bodyPr/>
          <a:lstStyle/>
          <a:p>
            <a:fld id="{BA087214-03B7-44F6-956F-5B594FCCE3E2}" type="slidenum">
              <a:rPr lang="fr-FR" smtClean="0"/>
              <a:pPr/>
              <a:t>16</a:t>
            </a:fld>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b="1" dirty="0" smtClean="0"/>
              <a:t>Un projet </a:t>
            </a:r>
            <a:r>
              <a:rPr lang="fr-FR" b="1" dirty="0" smtClean="0"/>
              <a:t>ambitieux :</a:t>
            </a:r>
            <a:br>
              <a:rPr lang="fr-FR" b="1" dirty="0" smtClean="0"/>
            </a:br>
            <a:r>
              <a:rPr lang="fr-FR" b="1" dirty="0" smtClean="0"/>
              <a:t> Grand Paris Express</a:t>
            </a:r>
            <a:endParaRPr lang="fr-FR" b="1" dirty="0"/>
          </a:p>
        </p:txBody>
      </p:sp>
      <p:sp>
        <p:nvSpPr>
          <p:cNvPr id="2" name="Espace réservé du pied de page 1"/>
          <p:cNvSpPr>
            <a:spLocks noGrp="1"/>
          </p:cNvSpPr>
          <p:nvPr>
            <p:ph type="ftr" sz="quarter" idx="11"/>
          </p:nvPr>
        </p:nvSpPr>
        <p:spPr/>
        <p:txBody>
          <a:bodyPr/>
          <a:lstStyle/>
          <a:p>
            <a:r>
              <a:rPr lang="fr-FR" smtClean="0"/>
              <a:t>7éme  Forum International  Franco-Chinois THNS  2014</a:t>
            </a:r>
            <a:endParaRPr lang="fr-FR"/>
          </a:p>
        </p:txBody>
      </p:sp>
      <p:sp>
        <p:nvSpPr>
          <p:cNvPr id="3" name="Espace réservé du numéro de diapositive 2"/>
          <p:cNvSpPr>
            <a:spLocks noGrp="1"/>
          </p:cNvSpPr>
          <p:nvPr>
            <p:ph type="sldNum" sz="quarter" idx="12"/>
          </p:nvPr>
        </p:nvSpPr>
        <p:spPr/>
        <p:txBody>
          <a:bodyPr/>
          <a:lstStyle/>
          <a:p>
            <a:fld id="{BA087214-03B7-44F6-956F-5B594FCCE3E2}" type="slidenum">
              <a:rPr lang="fr-FR" smtClean="0"/>
              <a:pPr/>
              <a:t>17</a:t>
            </a:fld>
            <a:endParaRPr lang="fr-FR"/>
          </a:p>
        </p:txBody>
      </p:sp>
      <p:pic>
        <p:nvPicPr>
          <p:cNvPr id="6" name="Picture 2" descr="http://www.societedugrandparis.fr/wp-content/uploads/2012/07/plan_sch%C3%A9matique1.jpg"/>
          <p:cNvPicPr>
            <a:picLocks noGrp="1" noChangeAspect="1" noChangeArrowheads="1"/>
          </p:cNvPicPr>
          <p:nvPr>
            <p:ph idx="1"/>
          </p:nvPr>
        </p:nvPicPr>
        <p:blipFill>
          <a:blip r:embed="rId2" cstate="print"/>
          <a:srcRect/>
          <a:stretch>
            <a:fillRect/>
          </a:stretch>
        </p:blipFill>
        <p:spPr bwMode="auto">
          <a:xfrm>
            <a:off x="2051720" y="1844824"/>
            <a:ext cx="5009821" cy="406163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188640"/>
            <a:ext cx="8229600" cy="706090"/>
          </a:xfrm>
        </p:spPr>
        <p:txBody>
          <a:bodyPr>
            <a:normAutofit/>
          </a:bodyPr>
          <a:lstStyle/>
          <a:p>
            <a:r>
              <a:rPr lang="fr-FR" sz="2800" b="1" dirty="0" smtClean="0"/>
              <a:t>Contrats De Développement Territorial </a:t>
            </a:r>
            <a:endParaRPr lang="fr-FR" sz="2800" b="1" dirty="0"/>
          </a:p>
        </p:txBody>
      </p:sp>
      <p:sp>
        <p:nvSpPr>
          <p:cNvPr id="5" name="Espace réservé du texte vertical 4"/>
          <p:cNvSpPr>
            <a:spLocks noGrp="1"/>
          </p:cNvSpPr>
          <p:nvPr>
            <p:ph type="body" orient="vert" idx="1"/>
          </p:nvPr>
        </p:nvSpPr>
        <p:spPr>
          <a:xfrm flipV="1">
            <a:off x="8886800" y="6021288"/>
            <a:ext cx="514400" cy="45719"/>
          </a:xfrm>
        </p:spPr>
        <p:txBody>
          <a:bodyPr>
            <a:normAutofit fontScale="85000" lnSpcReduction="20000"/>
          </a:bodyPr>
          <a:lstStyle/>
          <a:p>
            <a:endParaRPr lang="fr-FR" dirty="0"/>
          </a:p>
        </p:txBody>
      </p:sp>
      <p:sp>
        <p:nvSpPr>
          <p:cNvPr id="2" name="Espace réservé du numéro de diapositive 1"/>
          <p:cNvSpPr>
            <a:spLocks noGrp="1"/>
          </p:cNvSpPr>
          <p:nvPr>
            <p:ph type="sldNum" sz="quarter" idx="12"/>
          </p:nvPr>
        </p:nvSpPr>
        <p:spPr/>
        <p:txBody>
          <a:bodyPr/>
          <a:lstStyle/>
          <a:p>
            <a:fld id="{53E45980-6DF3-4CBD-9476-D4A262A42C7A}" type="slidenum">
              <a:rPr lang="fr-FR" smtClean="0"/>
              <a:pPr/>
              <a:t>18</a:t>
            </a:fld>
            <a:endParaRPr lang="fr-FR"/>
          </a:p>
        </p:txBody>
      </p:sp>
      <p:graphicFrame>
        <p:nvGraphicFramePr>
          <p:cNvPr id="99330" name="Object 2"/>
          <p:cNvGraphicFramePr>
            <a:graphicFrameLocks noChangeAspect="1"/>
          </p:cNvGraphicFramePr>
          <p:nvPr/>
        </p:nvGraphicFramePr>
        <p:xfrm>
          <a:off x="1475656" y="1124744"/>
          <a:ext cx="6702532" cy="4738604"/>
        </p:xfrm>
        <a:graphic>
          <a:graphicData uri="http://schemas.openxmlformats.org/presentationml/2006/ole">
            <p:oleObj spid="_x0000_s1026" name="Acrobat Document" r:id="rId4" imgW="11344072" imgH="8019870" progId="AcroExch.Document.11">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467544" y="836712"/>
            <a:ext cx="8229600" cy="576064"/>
          </a:xfrm>
        </p:spPr>
        <p:txBody>
          <a:bodyPr>
            <a:normAutofit fontScale="90000"/>
          </a:bodyPr>
          <a:lstStyle/>
          <a:p>
            <a:r>
              <a:rPr lang="fr-FR" b="1" dirty="0" smtClean="0"/>
              <a:t>Qu'est-ce que les </a:t>
            </a:r>
            <a:r>
              <a:rPr lang="fr-FR" b="1" dirty="0" smtClean="0"/>
              <a:t>Contrats de Développement Territorial </a:t>
            </a:r>
            <a:r>
              <a:rPr lang="fr-FR" b="1" dirty="0" smtClean="0"/>
              <a:t>?</a:t>
            </a:r>
            <a:br>
              <a:rPr lang="fr-FR" b="1" dirty="0" smtClean="0"/>
            </a:br>
            <a:endParaRPr lang="fr-FR" dirty="0"/>
          </a:p>
        </p:txBody>
      </p:sp>
      <p:sp>
        <p:nvSpPr>
          <p:cNvPr id="7" name="Espace réservé du contenu 6"/>
          <p:cNvSpPr>
            <a:spLocks noGrp="1"/>
          </p:cNvSpPr>
          <p:nvPr>
            <p:ph idx="1"/>
          </p:nvPr>
        </p:nvSpPr>
        <p:spPr/>
        <p:txBody>
          <a:bodyPr>
            <a:normAutofit fontScale="70000" lnSpcReduction="20000"/>
          </a:bodyPr>
          <a:lstStyle/>
          <a:p>
            <a:pPr algn="just"/>
            <a:r>
              <a:rPr lang="fr-FR" dirty="0" smtClean="0"/>
              <a:t>Ils </a:t>
            </a:r>
            <a:r>
              <a:rPr lang="fr-FR" dirty="0" smtClean="0"/>
              <a:t>doivent mettre en œuvre le développement économique, urbain et social de territoires définis comme stratégiques, et en particulier ceux desservis par le réseau de transport public du Grand Paris. Ces démarches contractuelles, à visée opérationnelle, engagent l'État, représenté par le préfet de région, les communes et leurs groupements signataires. La région d'Île-de-France, les départements. </a:t>
            </a:r>
          </a:p>
          <a:p>
            <a:pPr algn="just"/>
            <a:r>
              <a:rPr lang="fr-FR" dirty="0" smtClean="0"/>
              <a:t>Les CDT devront, en principe, préciser le nombre de logements et de logements sociaux à construire, mentionner les zones d'aménagement différés (ZAD) et les bénéficiaires des droits de préemption, établir le calendrier de réalisation des opérations d'aménagement et des grandes infrastructures de transport, évaluer leur coût. Les CDT sont soumis à évaluation environnementale. </a:t>
            </a:r>
          </a:p>
          <a:p>
            <a:endParaRPr lang="fr-FR"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19</a:t>
            </a:fld>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t>Transport et Urbanisme : un destin lié, une interaction permanente</a:t>
            </a:r>
            <a:endParaRPr lang="fr-FR" sz="3600" b="1" dirty="0"/>
          </a:p>
        </p:txBody>
      </p:sp>
      <p:sp>
        <p:nvSpPr>
          <p:cNvPr id="3" name="Espace réservé du contenu 2"/>
          <p:cNvSpPr>
            <a:spLocks noGrp="1"/>
          </p:cNvSpPr>
          <p:nvPr>
            <p:ph idx="1"/>
          </p:nvPr>
        </p:nvSpPr>
        <p:spPr/>
        <p:txBody>
          <a:bodyPr>
            <a:normAutofit fontScale="85000" lnSpcReduction="10000"/>
          </a:bodyPr>
          <a:lstStyle/>
          <a:p>
            <a:pPr algn="just">
              <a:buNone/>
            </a:pPr>
            <a:r>
              <a:rPr lang="fr-FR" i="1" dirty="0" smtClean="0">
                <a:effectLst>
                  <a:outerShdw blurRad="38100" dist="38100" dir="2700000" algn="tl">
                    <a:srgbClr val="000000">
                      <a:alpha val="43137"/>
                    </a:srgbClr>
                  </a:outerShdw>
                </a:effectLst>
              </a:rPr>
              <a:t>La densification urbaine </a:t>
            </a:r>
            <a:r>
              <a:rPr lang="fr-FR" dirty="0" smtClean="0"/>
              <a:t>vers la ville compacte a pour </a:t>
            </a:r>
            <a:r>
              <a:rPr lang="fr-FR" dirty="0" smtClean="0"/>
              <a:t>but:  </a:t>
            </a:r>
            <a:endParaRPr lang="fr-FR" dirty="0" smtClean="0"/>
          </a:p>
          <a:p>
            <a:pPr algn="just">
              <a:buNone/>
            </a:pPr>
            <a:r>
              <a:rPr lang="fr-FR" dirty="0" smtClean="0"/>
              <a:t>	-  </a:t>
            </a:r>
            <a:r>
              <a:rPr lang="fr-FR" dirty="0" smtClean="0"/>
              <a:t>de limiter </a:t>
            </a:r>
            <a:r>
              <a:rPr lang="fr-FR" dirty="0" smtClean="0"/>
              <a:t>et optimiser les déplacements dans la ville,   </a:t>
            </a:r>
          </a:p>
          <a:p>
            <a:pPr algn="just">
              <a:buNone/>
            </a:pPr>
            <a:r>
              <a:rPr lang="fr-FR" dirty="0"/>
              <a:t>	</a:t>
            </a:r>
            <a:r>
              <a:rPr lang="fr-FR" dirty="0" smtClean="0"/>
              <a:t>- </a:t>
            </a:r>
            <a:r>
              <a:rPr lang="fr-FR" dirty="0" smtClean="0"/>
              <a:t>de privilégier </a:t>
            </a:r>
            <a:r>
              <a:rPr lang="fr-FR" dirty="0" smtClean="0"/>
              <a:t>les distances courtes pour réduire les déplacements (</a:t>
            </a:r>
            <a:r>
              <a:rPr lang="fr-FR" dirty="0" err="1" smtClean="0"/>
              <a:t>domicile–travail</a:t>
            </a:r>
            <a:r>
              <a:rPr lang="fr-FR" dirty="0" smtClean="0"/>
              <a:t>, par ex.), l'énergie dépensée et les émissions.  </a:t>
            </a:r>
          </a:p>
          <a:p>
            <a:pPr algn="just">
              <a:buNone/>
            </a:pPr>
            <a:r>
              <a:rPr lang="fr-FR" i="1" dirty="0" smtClean="0">
                <a:effectLst>
                  <a:outerShdw blurRad="38100" dist="38100" dir="2700000" algn="tl">
                    <a:srgbClr val="000000">
                      <a:alpha val="43137"/>
                    </a:srgbClr>
                  </a:outerShdw>
                </a:effectLst>
              </a:rPr>
              <a:t>L'optimisation des déplacements </a:t>
            </a:r>
            <a:r>
              <a:rPr lang="fr-FR" dirty="0" smtClean="0"/>
              <a:t>dans une métropole urbaine est complexe : les systèmes de transport doivent favoriser et accompagner le développement de formes urbaines polarisées et « axiales », c'est-à-dire le long </a:t>
            </a:r>
            <a:r>
              <a:rPr lang="fr-FR" dirty="0" smtClean="0"/>
              <a:t>des axes de transport </a:t>
            </a:r>
            <a:r>
              <a:rPr lang="fr-FR" dirty="0" smtClean="0"/>
              <a:t>collectif.</a:t>
            </a:r>
            <a:endParaRPr lang="fr-FR"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2</a:t>
            </a:fld>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60648"/>
            <a:ext cx="8229600" cy="1143000"/>
          </a:xfrm>
        </p:spPr>
        <p:txBody>
          <a:bodyPr>
            <a:noAutofit/>
          </a:bodyPr>
          <a:lstStyle/>
          <a:p>
            <a:r>
              <a:rPr lang="fr-FR" sz="3200" b="1" dirty="0" smtClean="0"/>
              <a:t>Combiner les investissements dans les transports collectifs et les projets urbains</a:t>
            </a:r>
            <a:endParaRPr lang="fr-FR" sz="3200" b="1" dirty="0"/>
          </a:p>
        </p:txBody>
      </p:sp>
      <p:sp>
        <p:nvSpPr>
          <p:cNvPr id="3" name="Espace réservé du contenu 2"/>
          <p:cNvSpPr>
            <a:spLocks noGrp="1"/>
          </p:cNvSpPr>
          <p:nvPr>
            <p:ph idx="1"/>
          </p:nvPr>
        </p:nvSpPr>
        <p:spPr/>
        <p:txBody>
          <a:bodyPr>
            <a:normAutofit fontScale="77500" lnSpcReduction="20000"/>
          </a:bodyPr>
          <a:lstStyle/>
          <a:p>
            <a:pPr algn="just">
              <a:buNone/>
            </a:pPr>
            <a:r>
              <a:rPr lang="fr-FR" dirty="0" smtClean="0"/>
              <a:t>Un nouveau concept, </a:t>
            </a:r>
            <a:r>
              <a:rPr lang="fr-FR" i="1" dirty="0" smtClean="0">
                <a:effectLst>
                  <a:outerShdw blurRad="38100" dist="38100" dir="2700000" algn="tl">
                    <a:srgbClr val="000000">
                      <a:alpha val="43137"/>
                    </a:srgbClr>
                  </a:outerShdw>
                </a:effectLst>
              </a:rPr>
              <a:t>le contrat d'axe</a:t>
            </a:r>
            <a:r>
              <a:rPr lang="fr-FR" dirty="0" smtClean="0"/>
              <a:t> est :   </a:t>
            </a:r>
          </a:p>
          <a:p>
            <a:pPr algn="just">
              <a:buNone/>
            </a:pPr>
            <a:r>
              <a:rPr lang="fr-FR" dirty="0"/>
              <a:t>	</a:t>
            </a:r>
            <a:r>
              <a:rPr lang="fr-FR" dirty="0" smtClean="0"/>
              <a:t>- un processus de </a:t>
            </a:r>
            <a:r>
              <a:rPr lang="fr-FR" dirty="0" err="1" smtClean="0"/>
              <a:t>co-production</a:t>
            </a:r>
            <a:r>
              <a:rPr lang="fr-FR" dirty="0" smtClean="0"/>
              <a:t> des projets de transport collectif (métro, tram, BRT…) en cohérence avec les projets d'urbanisme, </a:t>
            </a:r>
          </a:p>
          <a:p>
            <a:pPr algn="just">
              <a:buNone/>
            </a:pPr>
            <a:r>
              <a:rPr lang="fr-FR" dirty="0"/>
              <a:t>	</a:t>
            </a:r>
            <a:r>
              <a:rPr lang="fr-FR" dirty="0" smtClean="0"/>
              <a:t>- </a:t>
            </a:r>
            <a:r>
              <a:rPr lang="fr-FR" i="1" dirty="0" smtClean="0"/>
              <a:t>un accord contractuel sous forme de charte </a:t>
            </a:r>
            <a:r>
              <a:rPr lang="fr-FR" dirty="0" smtClean="0"/>
              <a:t>entre:    </a:t>
            </a:r>
          </a:p>
          <a:p>
            <a:pPr algn="just">
              <a:buNone/>
            </a:pPr>
            <a:r>
              <a:rPr lang="fr-FR" dirty="0" smtClean="0"/>
              <a:t>	   . d'une part, les responsables des projets de transport,   </a:t>
            </a:r>
          </a:p>
          <a:p>
            <a:pPr algn="just">
              <a:buNone/>
            </a:pPr>
            <a:r>
              <a:rPr lang="fr-FR" dirty="0"/>
              <a:t>	</a:t>
            </a:r>
            <a:r>
              <a:rPr lang="fr-FR" dirty="0" smtClean="0"/>
              <a:t>   . d'autre part, les décideurs publics de l'urbanisme.  </a:t>
            </a:r>
          </a:p>
          <a:p>
            <a:pPr algn="just">
              <a:buNone/>
            </a:pPr>
            <a:r>
              <a:rPr lang="fr-FR" dirty="0"/>
              <a:t>	</a:t>
            </a:r>
            <a:r>
              <a:rPr lang="fr-FR" dirty="0" smtClean="0"/>
              <a:t>Les projets ainsi définis doivent s'inscrire non seulement dans les Plans de Déplacements </a:t>
            </a:r>
            <a:r>
              <a:rPr lang="fr-FR" dirty="0" smtClean="0"/>
              <a:t>Urbains, </a:t>
            </a:r>
            <a:r>
              <a:rPr lang="fr-FR" dirty="0" smtClean="0"/>
              <a:t>mais ils doivent aussi figurer explicitement dans la programmation des plans d'urbanisme ( Schémas de Cohérence Territoriale et Plans Locaux d’Urbanisme</a:t>
            </a:r>
            <a:r>
              <a:rPr lang="fr-FR" dirty="0" smtClean="0"/>
              <a:t>)</a:t>
            </a:r>
            <a:endParaRPr lang="fr-FR" dirty="0" smtClean="0"/>
          </a:p>
          <a:p>
            <a:pPr algn="just">
              <a:buNone/>
            </a:pPr>
            <a:endParaRPr lang="fr-FR"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3</a:t>
            </a:fld>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Grenoble: </a:t>
            </a:r>
            <a:r>
              <a:rPr lang="fr-FR" b="1" dirty="0" smtClean="0"/>
              <a:t>les zones d'intensification urbaine liées au </a:t>
            </a:r>
            <a:r>
              <a:rPr lang="fr-FR" b="1" dirty="0" smtClean="0"/>
              <a:t>tramway</a:t>
            </a:r>
            <a:endParaRPr lang="fr-FR" b="1"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4</a:t>
            </a:fld>
            <a:endParaRPr lang="fr-FR"/>
          </a:p>
        </p:txBody>
      </p:sp>
      <p:pic>
        <p:nvPicPr>
          <p:cNvPr id="6" name="Picture 2"/>
          <p:cNvPicPr>
            <a:picLocks noGrp="1" noChangeAspect="1" noChangeArrowheads="1"/>
          </p:cNvPicPr>
          <p:nvPr>
            <p:ph idx="1"/>
          </p:nvPr>
        </p:nvPicPr>
        <p:blipFill>
          <a:blip r:embed="rId3" cstate="print"/>
          <a:srcRect/>
          <a:stretch>
            <a:fillRect/>
          </a:stretch>
        </p:blipFill>
        <p:spPr bwMode="auto">
          <a:xfrm>
            <a:off x="3019541" y="1600200"/>
            <a:ext cx="3104918" cy="45259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Grenoble : le contrat d'axe</a:t>
            </a:r>
            <a:endParaRPr lang="fr-FR" b="1" dirty="0"/>
          </a:p>
        </p:txBody>
      </p:sp>
      <p:sp>
        <p:nvSpPr>
          <p:cNvPr id="3" name="Espace réservé du contenu 2"/>
          <p:cNvSpPr>
            <a:spLocks noGrp="1"/>
          </p:cNvSpPr>
          <p:nvPr>
            <p:ph idx="1"/>
          </p:nvPr>
        </p:nvSpPr>
        <p:spPr/>
        <p:txBody>
          <a:bodyPr>
            <a:normAutofit fontScale="77500" lnSpcReduction="20000"/>
          </a:bodyPr>
          <a:lstStyle/>
          <a:p>
            <a:pPr algn="just">
              <a:buNone/>
            </a:pPr>
            <a:r>
              <a:rPr lang="fr-FR" dirty="0" smtClean="0"/>
              <a:t>	</a:t>
            </a:r>
            <a:r>
              <a:rPr lang="fr-FR" b="1" dirty="0" smtClean="0"/>
              <a:t>Objectif</a:t>
            </a:r>
            <a:r>
              <a:rPr lang="fr-FR" dirty="0" smtClean="0"/>
              <a:t> </a:t>
            </a:r>
            <a:r>
              <a:rPr lang="fr-FR" dirty="0" smtClean="0"/>
              <a:t>:   </a:t>
            </a:r>
            <a:endParaRPr lang="fr-FR" dirty="0" smtClean="0"/>
          </a:p>
          <a:p>
            <a:pPr algn="just">
              <a:buNone/>
            </a:pPr>
            <a:r>
              <a:rPr lang="fr-FR" dirty="0" smtClean="0"/>
              <a:t>	</a:t>
            </a:r>
            <a:r>
              <a:rPr lang="fr-FR" dirty="0" smtClean="0"/>
              <a:t>Combiner les </a:t>
            </a:r>
            <a:r>
              <a:rPr lang="fr-FR" dirty="0" smtClean="0"/>
              <a:t>investissements de transport public   </a:t>
            </a:r>
            <a:endParaRPr lang="fr-FR" dirty="0" smtClean="0"/>
          </a:p>
          <a:p>
            <a:pPr algn="just">
              <a:buNone/>
            </a:pPr>
            <a:r>
              <a:rPr lang="fr-FR" dirty="0" smtClean="0"/>
              <a:t>	</a:t>
            </a:r>
            <a:r>
              <a:rPr lang="fr-FR" dirty="0" smtClean="0"/>
              <a:t>avec la programmation </a:t>
            </a:r>
            <a:r>
              <a:rPr lang="fr-FR" dirty="0" smtClean="0"/>
              <a:t>urbaine,    </a:t>
            </a:r>
            <a:endParaRPr lang="fr-FR" dirty="0" smtClean="0"/>
          </a:p>
          <a:p>
            <a:pPr algn="just">
              <a:buNone/>
            </a:pPr>
            <a:r>
              <a:rPr lang="fr-FR" dirty="0" smtClean="0"/>
              <a:t>	</a:t>
            </a:r>
            <a:r>
              <a:rPr lang="fr-FR" dirty="0" smtClean="0"/>
              <a:t>dans </a:t>
            </a:r>
            <a:r>
              <a:rPr lang="fr-FR" dirty="0" smtClean="0"/>
              <a:t>le cadre de « zones d'intensification urbaine »   </a:t>
            </a:r>
            <a:endParaRPr lang="fr-FR" dirty="0" smtClean="0"/>
          </a:p>
          <a:p>
            <a:pPr algn="just">
              <a:buNone/>
            </a:pPr>
            <a:r>
              <a:rPr lang="fr-FR" dirty="0" smtClean="0"/>
              <a:t>	</a:t>
            </a:r>
            <a:r>
              <a:rPr lang="fr-FR" dirty="0" smtClean="0"/>
              <a:t>en </a:t>
            </a:r>
            <a:r>
              <a:rPr lang="fr-FR" dirty="0" smtClean="0"/>
              <a:t>articulant </a:t>
            </a:r>
            <a:r>
              <a:rPr lang="fr-FR" dirty="0" smtClean="0"/>
              <a:t>mobilité</a:t>
            </a:r>
            <a:r>
              <a:rPr lang="fr-FR" dirty="0" smtClean="0"/>
              <a:t>, logements, équipements, services urbains, etc.    </a:t>
            </a:r>
            <a:endParaRPr lang="fr-FR" dirty="0" smtClean="0"/>
          </a:p>
          <a:p>
            <a:pPr algn="just">
              <a:buNone/>
            </a:pPr>
            <a:r>
              <a:rPr lang="fr-FR" dirty="0" smtClean="0"/>
              <a:t>	</a:t>
            </a:r>
            <a:r>
              <a:rPr lang="fr-FR" b="1" dirty="0" smtClean="0"/>
              <a:t>Contenu</a:t>
            </a:r>
            <a:r>
              <a:rPr lang="fr-FR" dirty="0" smtClean="0"/>
              <a:t> :   </a:t>
            </a:r>
          </a:p>
          <a:p>
            <a:pPr algn="just">
              <a:buNone/>
            </a:pPr>
            <a:r>
              <a:rPr lang="fr-FR" dirty="0" smtClean="0"/>
              <a:t>	</a:t>
            </a:r>
            <a:r>
              <a:rPr lang="fr-FR" dirty="0" smtClean="0"/>
              <a:t>en </a:t>
            </a:r>
            <a:r>
              <a:rPr lang="fr-FR" dirty="0" smtClean="0"/>
              <a:t>contrepartie d'un nouveau service de transport public,   </a:t>
            </a:r>
            <a:r>
              <a:rPr lang="fr-FR" dirty="0" smtClean="0"/>
              <a:t>les partenaires signataires du contrat s’engagent à élaborer </a:t>
            </a:r>
            <a:r>
              <a:rPr lang="fr-FR" dirty="0" smtClean="0"/>
              <a:t>ensemble </a:t>
            </a:r>
            <a:r>
              <a:rPr lang="fr-FR" dirty="0" smtClean="0">
                <a:effectLst>
                  <a:outerShdw blurRad="38100" dist="38100" dir="2700000" algn="tl">
                    <a:srgbClr val="000000">
                      <a:alpha val="43137"/>
                    </a:srgbClr>
                  </a:outerShdw>
                </a:effectLst>
              </a:rPr>
              <a:t>un projet de </a:t>
            </a:r>
            <a:r>
              <a:rPr lang="fr-FR" dirty="0" smtClean="0">
                <a:effectLst>
                  <a:outerShdw blurRad="38100" dist="38100" dir="2700000" algn="tl">
                    <a:srgbClr val="000000">
                      <a:alpha val="43137"/>
                    </a:srgbClr>
                  </a:outerShdw>
                </a:effectLst>
              </a:rPr>
              <a:t>territoire </a:t>
            </a:r>
            <a:r>
              <a:rPr lang="fr-FR" dirty="0" smtClean="0"/>
              <a:t>et à décider d’un </a:t>
            </a:r>
            <a:r>
              <a:rPr lang="fr-FR" dirty="0" smtClean="0"/>
              <a:t>calendrier de réalisation </a:t>
            </a:r>
            <a:r>
              <a:rPr lang="fr-FR" dirty="0" smtClean="0">
                <a:effectLst>
                  <a:outerShdw blurRad="38100" dist="38100" dir="2700000" algn="tl">
                    <a:srgbClr val="000000">
                      <a:alpha val="43137"/>
                    </a:srgbClr>
                  </a:outerShdw>
                </a:effectLst>
              </a:rPr>
              <a:t>d’un programme d’actions </a:t>
            </a:r>
            <a:r>
              <a:rPr lang="fr-FR" dirty="0" smtClean="0"/>
              <a:t>(transport et urbanisme) pour une dizaine d'années.</a:t>
            </a:r>
            <a:endParaRPr lang="fr-FR"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5</a:t>
            </a:fld>
            <a:endParaRPr lang="fr-F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052736"/>
          </a:xfrm>
        </p:spPr>
        <p:txBody>
          <a:bodyPr/>
          <a:lstStyle/>
          <a:p>
            <a:r>
              <a:rPr lang="fr-FR" b="1" dirty="0" smtClean="0"/>
              <a:t>Contenu du </a:t>
            </a:r>
            <a:r>
              <a:rPr lang="fr-FR" b="1" dirty="0" smtClean="0"/>
              <a:t>contrat d’axe</a:t>
            </a:r>
            <a:endParaRPr lang="fr-FR" b="1" dirty="0"/>
          </a:p>
        </p:txBody>
      </p:sp>
      <p:sp>
        <p:nvSpPr>
          <p:cNvPr id="3" name="Espace réservé du contenu 2"/>
          <p:cNvSpPr>
            <a:spLocks noGrp="1"/>
          </p:cNvSpPr>
          <p:nvPr>
            <p:ph idx="1"/>
          </p:nvPr>
        </p:nvSpPr>
        <p:spPr>
          <a:xfrm>
            <a:off x="457200" y="1052736"/>
            <a:ext cx="8229600" cy="5073427"/>
          </a:xfrm>
        </p:spPr>
        <p:txBody>
          <a:bodyPr>
            <a:normAutofit fontScale="92500"/>
          </a:bodyPr>
          <a:lstStyle/>
          <a:p>
            <a:pPr algn="just"/>
            <a:r>
              <a:rPr lang="fr-FR" sz="2400" dirty="0" smtClean="0">
                <a:effectLst>
                  <a:outerShdw blurRad="38100" dist="38100" dir="2700000" algn="tl">
                    <a:srgbClr val="000000">
                      <a:alpha val="43137"/>
                    </a:srgbClr>
                  </a:outerShdw>
                </a:effectLst>
              </a:rPr>
              <a:t>Politique urbaine</a:t>
            </a:r>
            <a:r>
              <a:rPr lang="fr-FR" sz="2400" dirty="0" smtClean="0"/>
              <a:t>: les </a:t>
            </a:r>
            <a:r>
              <a:rPr lang="fr-FR" sz="2400" dirty="0" smtClean="0"/>
              <a:t>4 communes </a:t>
            </a:r>
            <a:r>
              <a:rPr lang="fr-FR" sz="2400" dirty="0" smtClean="0"/>
              <a:t>sur </a:t>
            </a:r>
            <a:r>
              <a:rPr lang="fr-FR" sz="2400" dirty="0" smtClean="0"/>
              <a:t>la ligne du tram </a:t>
            </a:r>
            <a:r>
              <a:rPr lang="fr-FR" sz="2400" dirty="0" smtClean="0"/>
              <a:t>s’engagent à</a:t>
            </a:r>
          </a:p>
          <a:p>
            <a:pPr algn="just">
              <a:buNone/>
            </a:pPr>
            <a:r>
              <a:rPr lang="fr-FR" sz="2400" dirty="0" smtClean="0"/>
              <a:t>  	 - effectuer </a:t>
            </a:r>
            <a:r>
              <a:rPr lang="fr-FR" sz="2400" dirty="0" smtClean="0"/>
              <a:t>des opérations d'intensification urbaine </a:t>
            </a:r>
            <a:r>
              <a:rPr lang="fr-FR" sz="2400" dirty="0" smtClean="0"/>
              <a:t>(règles de densité  dans le Plan Local d’Urbanisme),   </a:t>
            </a:r>
          </a:p>
          <a:p>
            <a:pPr algn="just">
              <a:buNone/>
            </a:pPr>
            <a:r>
              <a:rPr lang="fr-FR" sz="2400" dirty="0" smtClean="0"/>
              <a:t>	</a:t>
            </a:r>
            <a:r>
              <a:rPr lang="fr-FR" sz="2400" dirty="0" smtClean="0"/>
              <a:t> </a:t>
            </a:r>
            <a:r>
              <a:rPr lang="fr-FR" sz="2400" dirty="0" smtClean="0"/>
              <a:t>- conduire une politique </a:t>
            </a:r>
            <a:r>
              <a:rPr lang="fr-FR" sz="2400" dirty="0" smtClean="0"/>
              <a:t>d'acquisition foncière et </a:t>
            </a:r>
            <a:r>
              <a:rPr lang="fr-FR" sz="2400" dirty="0" smtClean="0"/>
              <a:t>une politique </a:t>
            </a:r>
            <a:r>
              <a:rPr lang="fr-FR" sz="2400" dirty="0" smtClean="0"/>
              <a:t>de qualité </a:t>
            </a:r>
            <a:r>
              <a:rPr lang="fr-FR" sz="2400" dirty="0" smtClean="0"/>
              <a:t>environnementale et paysagiste exemplaire,    </a:t>
            </a:r>
            <a:endParaRPr lang="fr-FR" sz="2400" dirty="0" smtClean="0"/>
          </a:p>
          <a:p>
            <a:pPr algn="just">
              <a:buNone/>
            </a:pPr>
            <a:r>
              <a:rPr lang="fr-FR" sz="2400" dirty="0" smtClean="0"/>
              <a:t>	</a:t>
            </a:r>
            <a:r>
              <a:rPr lang="fr-FR" sz="2400" dirty="0" smtClean="0"/>
              <a:t>- </a:t>
            </a:r>
            <a:r>
              <a:rPr lang="fr-FR" sz="2400" dirty="0" smtClean="0"/>
              <a:t>améliorer les réseaux </a:t>
            </a:r>
            <a:r>
              <a:rPr lang="fr-FR" sz="2400" dirty="0" smtClean="0"/>
              <a:t> et services de </a:t>
            </a:r>
            <a:r>
              <a:rPr lang="fr-FR" sz="2400" dirty="0" smtClean="0"/>
              <a:t>mobilité </a:t>
            </a:r>
            <a:r>
              <a:rPr lang="fr-FR" sz="2400" dirty="0" smtClean="0"/>
              <a:t>douce,    </a:t>
            </a:r>
          </a:p>
          <a:p>
            <a:pPr algn="just">
              <a:buNone/>
            </a:pPr>
            <a:r>
              <a:rPr lang="fr-FR" sz="2400" dirty="0" smtClean="0"/>
              <a:t>	</a:t>
            </a:r>
            <a:r>
              <a:rPr lang="fr-FR" sz="2400" dirty="0" smtClean="0"/>
              <a:t>- </a:t>
            </a:r>
            <a:r>
              <a:rPr lang="fr-FR" sz="2400" dirty="0" smtClean="0"/>
              <a:t>contribuer au financement des espaces publics autour du </a:t>
            </a:r>
            <a:r>
              <a:rPr lang="fr-FR" sz="2400" dirty="0" smtClean="0"/>
              <a:t>tramway</a:t>
            </a:r>
          </a:p>
          <a:p>
            <a:pPr algn="just"/>
            <a:r>
              <a:rPr lang="fr-FR" sz="2400" dirty="0" smtClean="0">
                <a:effectLst>
                  <a:outerShdw blurRad="38100" dist="38100" dir="2700000" algn="tl">
                    <a:srgbClr val="000000">
                      <a:alpha val="43137"/>
                    </a:srgbClr>
                  </a:outerShdw>
                </a:effectLst>
              </a:rPr>
              <a:t>Transport </a:t>
            </a:r>
            <a:r>
              <a:rPr lang="fr-FR" sz="2400" dirty="0" smtClean="0"/>
              <a:t>: l'opérateur </a:t>
            </a:r>
            <a:r>
              <a:rPr lang="fr-FR" sz="2400" dirty="0" smtClean="0"/>
              <a:t>du </a:t>
            </a:r>
            <a:r>
              <a:rPr lang="fr-FR" sz="2400" dirty="0" smtClean="0"/>
              <a:t>tramway </a:t>
            </a:r>
            <a:r>
              <a:rPr lang="fr-FR" sz="2400" dirty="0" smtClean="0"/>
              <a:t>pour sa part, </a:t>
            </a:r>
            <a:r>
              <a:rPr lang="fr-FR" sz="2400" dirty="0" smtClean="0"/>
              <a:t>s’engage à</a:t>
            </a:r>
          </a:p>
          <a:p>
            <a:pPr algn="just">
              <a:buNone/>
            </a:pPr>
            <a:r>
              <a:rPr lang="fr-FR" sz="2400" dirty="0" smtClean="0"/>
              <a:t>	</a:t>
            </a:r>
            <a:r>
              <a:rPr lang="fr-FR" sz="2400" dirty="0" smtClean="0"/>
              <a:t>- réaliser </a:t>
            </a:r>
            <a:r>
              <a:rPr lang="fr-FR" sz="2400" dirty="0" smtClean="0"/>
              <a:t>le projet de transport selon les </a:t>
            </a:r>
            <a:r>
              <a:rPr lang="fr-FR" sz="2400" dirty="0" smtClean="0"/>
              <a:t>critères </a:t>
            </a:r>
            <a:r>
              <a:rPr lang="fr-FR" sz="2400" dirty="0" smtClean="0"/>
              <a:t>et le calendrier fixés </a:t>
            </a:r>
            <a:r>
              <a:rPr lang="fr-FR" sz="2400" dirty="0" smtClean="0"/>
              <a:t>(par exemple, </a:t>
            </a:r>
            <a:r>
              <a:rPr lang="fr-FR" sz="2400" dirty="0" smtClean="0"/>
              <a:t>qualité de </a:t>
            </a:r>
            <a:r>
              <a:rPr lang="fr-FR" sz="2400" dirty="0" smtClean="0"/>
              <a:t>service),   </a:t>
            </a:r>
          </a:p>
          <a:p>
            <a:pPr algn="just">
              <a:buNone/>
            </a:pPr>
            <a:r>
              <a:rPr lang="fr-FR" sz="2400" dirty="0" smtClean="0"/>
              <a:t> 	- </a:t>
            </a:r>
            <a:r>
              <a:rPr lang="fr-FR" sz="2400" dirty="0" smtClean="0"/>
              <a:t>contribuer </a:t>
            </a:r>
            <a:r>
              <a:rPr lang="fr-FR" sz="2400" dirty="0" smtClean="0"/>
              <a:t>à l’aménagement des </a:t>
            </a:r>
            <a:r>
              <a:rPr lang="fr-FR" sz="2400" dirty="0" smtClean="0"/>
              <a:t>espaces publics et aux services aux </a:t>
            </a:r>
            <a:r>
              <a:rPr lang="fr-FR" sz="2400" dirty="0" smtClean="0"/>
              <a:t>usagers (parkings, </a:t>
            </a:r>
            <a:r>
              <a:rPr lang="fr-FR" sz="2400" dirty="0" smtClean="0"/>
              <a:t>équipements pour bicyclettes, piétons, etc.),  </a:t>
            </a:r>
            <a:endParaRPr lang="fr-FR" sz="2400" dirty="0" smtClean="0"/>
          </a:p>
          <a:p>
            <a:pPr algn="just">
              <a:buNone/>
            </a:pPr>
            <a:r>
              <a:rPr lang="fr-FR" sz="2400" dirty="0" smtClean="0"/>
              <a:t>	</a:t>
            </a:r>
            <a:r>
              <a:rPr lang="fr-FR" sz="2400" dirty="0" smtClean="0"/>
              <a:t> </a:t>
            </a:r>
            <a:r>
              <a:rPr lang="fr-FR" sz="2400" dirty="0" smtClean="0"/>
              <a:t>- financer en partie </a:t>
            </a:r>
            <a:r>
              <a:rPr lang="fr-FR" sz="2400" dirty="0" smtClean="0"/>
              <a:t>les </a:t>
            </a:r>
            <a:r>
              <a:rPr lang="fr-FR" sz="2400" dirty="0" smtClean="0"/>
              <a:t>études urbaines locales.</a:t>
            </a:r>
            <a:endParaRPr lang="fr-FR" sz="2400"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6</a:t>
            </a:fld>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Le </a:t>
            </a:r>
            <a:r>
              <a:rPr lang="fr-FR" b="1" dirty="0" smtClean="0"/>
              <a:t>tramway actuel </a:t>
            </a:r>
            <a:r>
              <a:rPr lang="fr-FR" b="1" dirty="0" smtClean="0"/>
              <a:t>sur </a:t>
            </a:r>
            <a:r>
              <a:rPr lang="fr-FR" b="1" dirty="0" smtClean="0"/>
              <a:t>les </a:t>
            </a:r>
            <a:r>
              <a:rPr lang="fr-FR" b="1" dirty="0" smtClean="0"/>
              <a:t>grands boulevards </a:t>
            </a:r>
            <a:r>
              <a:rPr lang="fr-FR" b="1" dirty="0" smtClean="0"/>
              <a:t>de </a:t>
            </a:r>
            <a:r>
              <a:rPr lang="fr-FR" b="1" dirty="0" smtClean="0"/>
              <a:t>Grenoble</a:t>
            </a:r>
            <a:endParaRPr lang="fr-FR" b="1"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7</a:t>
            </a:fld>
            <a:endParaRPr lang="fr-FR"/>
          </a:p>
        </p:txBody>
      </p:sp>
      <p:pic>
        <p:nvPicPr>
          <p:cNvPr id="6" name="Picture 2"/>
          <p:cNvPicPr>
            <a:picLocks noGrp="1" noChangeAspect="1" noChangeArrowheads="1"/>
          </p:cNvPicPr>
          <p:nvPr>
            <p:ph idx="1"/>
          </p:nvPr>
        </p:nvPicPr>
        <p:blipFill>
          <a:blip r:embed="rId3" cstate="print"/>
          <a:srcRect/>
          <a:stretch>
            <a:fillRect/>
          </a:stretch>
        </p:blipFill>
        <p:spPr bwMode="auto">
          <a:xfrm>
            <a:off x="1187624" y="1628800"/>
            <a:ext cx="6777633" cy="446291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Le cas de Montpellier :</a:t>
            </a:r>
            <a:br>
              <a:rPr lang="fr-FR" b="1" dirty="0" smtClean="0"/>
            </a:br>
            <a:r>
              <a:rPr lang="fr-FR" b="1" dirty="0" smtClean="0"/>
              <a:t>extension de la ville vers la mer</a:t>
            </a:r>
            <a:endParaRPr lang="fr-FR"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8</a:t>
            </a:fld>
            <a:endParaRPr lang="fr-FR"/>
          </a:p>
        </p:txBody>
      </p:sp>
      <p:pic>
        <p:nvPicPr>
          <p:cNvPr id="6" name="Picture 2"/>
          <p:cNvPicPr>
            <a:picLocks noGrp="1" noChangeAspect="1" noChangeArrowheads="1"/>
          </p:cNvPicPr>
          <p:nvPr>
            <p:ph idx="1"/>
          </p:nvPr>
        </p:nvPicPr>
        <p:blipFill>
          <a:blip r:embed="rId2" cstate="print"/>
          <a:srcRect/>
          <a:stretch>
            <a:fillRect/>
          </a:stretch>
        </p:blipFill>
        <p:spPr bwMode="auto">
          <a:xfrm>
            <a:off x="467544" y="1700808"/>
            <a:ext cx="8280920" cy="4464496"/>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Stratégie de </a:t>
            </a:r>
            <a:r>
              <a:rPr lang="fr-FR" b="1" dirty="0" smtClean="0"/>
              <a:t>l’agglomération de Montpellier : </a:t>
            </a:r>
            <a:r>
              <a:rPr lang="fr-FR" b="1" i="1" dirty="0" smtClean="0">
                <a:effectLst>
                  <a:outerShdw blurRad="38100" dist="38100" dir="2700000" algn="tl">
                    <a:srgbClr val="000000">
                      <a:alpha val="43137"/>
                    </a:srgbClr>
                  </a:outerShdw>
                </a:effectLst>
              </a:rPr>
              <a:t>l’ Eco-cité</a:t>
            </a:r>
            <a:endParaRPr lang="fr-FR" b="1" i="1"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normAutofit fontScale="77500" lnSpcReduction="20000"/>
          </a:bodyPr>
          <a:lstStyle/>
          <a:p>
            <a:pPr algn="just"/>
            <a:r>
              <a:rPr lang="fr-FR" dirty="0" smtClean="0"/>
              <a:t>L'extension vers la mer est </a:t>
            </a:r>
            <a:r>
              <a:rPr lang="fr-FR" dirty="0" smtClean="0"/>
              <a:t>axée sur </a:t>
            </a:r>
            <a:r>
              <a:rPr lang="fr-FR" dirty="0" smtClean="0"/>
              <a:t>l'extension du réseau de transports collectifs, et en particulier </a:t>
            </a:r>
            <a:r>
              <a:rPr lang="fr-FR" dirty="0" smtClean="0"/>
              <a:t>le long de la ligne 3 du tramway.</a:t>
            </a:r>
          </a:p>
          <a:p>
            <a:pPr algn="just"/>
            <a:r>
              <a:rPr lang="fr-FR" dirty="0" smtClean="0">
                <a:effectLst>
                  <a:outerShdw blurRad="38100" dist="38100" dir="2700000" algn="tl">
                    <a:srgbClr val="000000">
                      <a:alpha val="43137"/>
                    </a:srgbClr>
                  </a:outerShdw>
                </a:effectLst>
              </a:rPr>
              <a:t>Stratégie </a:t>
            </a:r>
            <a:r>
              <a:rPr lang="fr-FR" dirty="0" smtClean="0">
                <a:effectLst>
                  <a:outerShdw blurRad="38100" dist="38100" dir="2700000" algn="tl">
                    <a:srgbClr val="000000">
                      <a:alpha val="43137"/>
                    </a:srgbClr>
                  </a:outerShdw>
                </a:effectLst>
              </a:rPr>
              <a:t>de </a:t>
            </a:r>
            <a:r>
              <a:rPr lang="fr-FR" dirty="0" smtClean="0">
                <a:effectLst>
                  <a:outerShdw blurRad="38100" dist="38100" dir="2700000" algn="tl">
                    <a:srgbClr val="000000">
                      <a:alpha val="43137"/>
                    </a:srgbClr>
                  </a:outerShdw>
                </a:effectLst>
              </a:rPr>
              <a:t>l’Eco-cité </a:t>
            </a:r>
            <a:r>
              <a:rPr lang="fr-FR" dirty="0" smtClean="0"/>
              <a:t>sur la route </a:t>
            </a:r>
            <a:r>
              <a:rPr lang="fr-FR" dirty="0" smtClean="0"/>
              <a:t>vers la mer et ses </a:t>
            </a:r>
            <a:r>
              <a:rPr lang="fr-FR" dirty="0" smtClean="0"/>
              <a:t>alentours </a:t>
            </a:r>
            <a:r>
              <a:rPr lang="fr-FR" dirty="0" smtClean="0"/>
              <a:t>:   </a:t>
            </a:r>
            <a:endParaRPr lang="fr-FR" dirty="0" smtClean="0"/>
          </a:p>
          <a:p>
            <a:pPr algn="just">
              <a:buNone/>
            </a:pPr>
            <a:r>
              <a:rPr lang="fr-FR" dirty="0" smtClean="0"/>
              <a:t>	</a:t>
            </a:r>
            <a:r>
              <a:rPr lang="fr-FR" dirty="0" smtClean="0"/>
              <a:t>- Créer de nouveaux centres </a:t>
            </a:r>
            <a:r>
              <a:rPr lang="fr-FR" dirty="0" smtClean="0"/>
              <a:t>urbains </a:t>
            </a:r>
            <a:r>
              <a:rPr lang="fr-FR" dirty="0" smtClean="0"/>
              <a:t>denses localisés à proximité des stations principales du </a:t>
            </a:r>
            <a:r>
              <a:rPr lang="fr-FR" dirty="0" smtClean="0"/>
              <a:t>transport collectif</a:t>
            </a:r>
            <a:r>
              <a:rPr lang="fr-FR" dirty="0" smtClean="0"/>
              <a:t>,</a:t>
            </a:r>
          </a:p>
          <a:p>
            <a:pPr algn="just">
              <a:buNone/>
            </a:pPr>
            <a:r>
              <a:rPr lang="fr-FR" dirty="0" smtClean="0"/>
              <a:t>	</a:t>
            </a:r>
            <a:r>
              <a:rPr lang="fr-FR" dirty="0" smtClean="0"/>
              <a:t>- Privilégier sur ces stations le </a:t>
            </a:r>
            <a:r>
              <a:rPr lang="fr-FR" dirty="0" smtClean="0"/>
              <a:t>caractère </a:t>
            </a:r>
            <a:r>
              <a:rPr lang="fr-FR" dirty="0" smtClean="0"/>
              <a:t>multimodal </a:t>
            </a:r>
            <a:r>
              <a:rPr lang="fr-FR" dirty="0" smtClean="0"/>
              <a:t>de la </a:t>
            </a:r>
            <a:r>
              <a:rPr lang="fr-FR" dirty="0" smtClean="0"/>
              <a:t>route </a:t>
            </a:r>
            <a:r>
              <a:rPr lang="fr-FR" dirty="0" smtClean="0"/>
              <a:t>vers la </a:t>
            </a:r>
            <a:r>
              <a:rPr lang="fr-FR" dirty="0" smtClean="0"/>
              <a:t>mer : échanges entre tramway, bus urbains et interurbains, trains suburbains, transports de marchandises, autoroutes, gare TGV, liaisons avec l’aéroport… </a:t>
            </a:r>
          </a:p>
          <a:p>
            <a:pPr algn="just">
              <a:buNone/>
            </a:pPr>
            <a:r>
              <a:rPr lang="fr-FR" dirty="0" smtClean="0"/>
              <a:t>	</a:t>
            </a:r>
            <a:r>
              <a:rPr lang="fr-FR" dirty="0" smtClean="0"/>
              <a:t> -</a:t>
            </a:r>
            <a:r>
              <a:rPr lang="fr-FR" dirty="0" smtClean="0"/>
              <a:t> </a:t>
            </a:r>
            <a:r>
              <a:rPr lang="fr-FR" dirty="0" smtClean="0"/>
              <a:t>Développer </a:t>
            </a:r>
            <a:r>
              <a:rPr lang="fr-FR" dirty="0" smtClean="0"/>
              <a:t>les modes de transport </a:t>
            </a:r>
            <a:r>
              <a:rPr lang="fr-FR" dirty="0" smtClean="0"/>
              <a:t>doux.  </a:t>
            </a:r>
          </a:p>
          <a:p>
            <a:endParaRPr lang="fr-FR" dirty="0"/>
          </a:p>
        </p:txBody>
      </p:sp>
      <p:sp>
        <p:nvSpPr>
          <p:cNvPr id="4" name="Espace réservé du pied de page 3"/>
          <p:cNvSpPr>
            <a:spLocks noGrp="1"/>
          </p:cNvSpPr>
          <p:nvPr>
            <p:ph type="ftr" sz="quarter" idx="11"/>
          </p:nvPr>
        </p:nvSpPr>
        <p:spPr/>
        <p:txBody>
          <a:bodyPr/>
          <a:lstStyle/>
          <a:p>
            <a:r>
              <a:rPr lang="fr-FR" smtClean="0"/>
              <a:t>7éme  Forum International  Franco-Chinois THNS  2014</a:t>
            </a:r>
            <a:endParaRPr lang="fr-FR"/>
          </a:p>
        </p:txBody>
      </p:sp>
      <p:sp>
        <p:nvSpPr>
          <p:cNvPr id="5" name="Espace réservé du numéro de diapositive 4"/>
          <p:cNvSpPr>
            <a:spLocks noGrp="1"/>
          </p:cNvSpPr>
          <p:nvPr>
            <p:ph type="sldNum" sz="quarter" idx="12"/>
          </p:nvPr>
        </p:nvSpPr>
        <p:spPr/>
        <p:txBody>
          <a:bodyPr/>
          <a:lstStyle/>
          <a:p>
            <a:fld id="{BA087214-03B7-44F6-956F-5B594FCCE3E2}" type="slidenum">
              <a:rPr lang="fr-FR" smtClean="0"/>
              <a:pPr/>
              <a:t>9</a:t>
            </a:fld>
            <a:endParaRPr lang="fr-F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1047</Words>
  <Application>Microsoft Office PowerPoint</Application>
  <PresentationFormat>Affichage à l'écran (4:3)</PresentationFormat>
  <Paragraphs>145</Paragraphs>
  <Slides>19</Slides>
  <Notes>7</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19</vt:i4>
      </vt:variant>
    </vt:vector>
  </HeadingPairs>
  <TitlesOfParts>
    <vt:vector size="21" baseType="lpstr">
      <vt:lpstr>Thème Office</vt:lpstr>
      <vt:lpstr>Acrobat Document</vt:lpstr>
      <vt:lpstr>Interactions entre Transport et Urbanisme ______________</vt:lpstr>
      <vt:lpstr>Transport et Urbanisme : un destin lié, une interaction permanente</vt:lpstr>
      <vt:lpstr>Combiner les investissements dans les transports collectifs et les projets urbains</vt:lpstr>
      <vt:lpstr>Grenoble: les zones d'intensification urbaine liées au tramway</vt:lpstr>
      <vt:lpstr>Grenoble : le contrat d'axe</vt:lpstr>
      <vt:lpstr>Contenu du contrat d’axe</vt:lpstr>
      <vt:lpstr>Le tramway actuel sur les grands boulevards de Grenoble</vt:lpstr>
      <vt:lpstr>Le cas de Montpellier : extension de la ville vers la mer</vt:lpstr>
      <vt:lpstr>Stratégie de l’agglomération de Montpellier : l’ Eco-cité</vt:lpstr>
      <vt:lpstr>Les mobilités comme vecteur du projet urbain de la métropole</vt:lpstr>
      <vt:lpstr>Diapositive 11</vt:lpstr>
      <vt:lpstr>Eco-Cité de Montpellier : exemples de projets Mobilités</vt:lpstr>
      <vt:lpstr>Diapositive 13</vt:lpstr>
      <vt:lpstr>Références bibliographiques</vt:lpstr>
      <vt:lpstr>Diapositive 15</vt:lpstr>
      <vt:lpstr>ANNEXE : Affichage CO2 des prestations de transport</vt:lpstr>
      <vt:lpstr>Un projet ambitieux :  Grand Paris Express</vt:lpstr>
      <vt:lpstr>Contrats De Développement Territorial </vt:lpstr>
      <vt:lpstr>Qu'est-ce que les Contrats de Développement Territorial ?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entre Transport et Urbanisme ______________</dc:title>
  <dc:creator>Michel CALVINO</dc:creator>
  <cp:lastModifiedBy>Michel CALVINO</cp:lastModifiedBy>
  <cp:revision>46</cp:revision>
  <dcterms:created xsi:type="dcterms:W3CDTF">2014-10-17T14:21:30Z</dcterms:created>
  <dcterms:modified xsi:type="dcterms:W3CDTF">2014-10-18T16:55:57Z</dcterms:modified>
</cp:coreProperties>
</file>