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86" r:id="rId2"/>
    <p:sldId id="257" r:id="rId3"/>
    <p:sldId id="258" r:id="rId4"/>
    <p:sldId id="259" r:id="rId5"/>
    <p:sldId id="260" r:id="rId6"/>
    <p:sldId id="390" r:id="rId7"/>
    <p:sldId id="328" r:id="rId8"/>
    <p:sldId id="265" r:id="rId9"/>
    <p:sldId id="261" r:id="rId10"/>
    <p:sldId id="383" r:id="rId11"/>
    <p:sldId id="384" r:id="rId12"/>
    <p:sldId id="370" r:id="rId13"/>
    <p:sldId id="371" r:id="rId14"/>
    <p:sldId id="372" r:id="rId15"/>
    <p:sldId id="373" r:id="rId16"/>
    <p:sldId id="374" r:id="rId17"/>
    <p:sldId id="377" r:id="rId18"/>
    <p:sldId id="388" r:id="rId19"/>
    <p:sldId id="389" r:id="rId20"/>
    <p:sldId id="277" r:id="rId21"/>
    <p:sldId id="385" r:id="rId22"/>
    <p:sldId id="387" r:id="rId23"/>
    <p:sldId id="276" r:id="rId24"/>
    <p:sldId id="278" r:id="rId25"/>
    <p:sldId id="282" r:id="rId26"/>
    <p:sldId id="336" r:id="rId27"/>
    <p:sldId id="391" r:id="rId28"/>
    <p:sldId id="357" r:id="rId29"/>
    <p:sldId id="306" r:id="rId30"/>
    <p:sldId id="309" r:id="rId31"/>
    <p:sldId id="361" r:id="rId32"/>
    <p:sldId id="322" r:id="rId33"/>
  </p:sldIdLst>
  <p:sldSz cx="9144000" cy="6858000" type="screen4x3"/>
  <p:notesSz cx="6797675" cy="9926638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C431"/>
    <a:srgbClr val="800000"/>
    <a:srgbClr val="FF9800"/>
    <a:srgbClr val="0E065D"/>
    <a:srgbClr val="EDEEF4"/>
    <a:srgbClr val="E7E9EE"/>
    <a:srgbClr val="EFF0F3"/>
    <a:srgbClr val="F5F1F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606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CE47C97-9407-4D60-B6C5-224C0B0E2468}" type="datetimeFigureOut">
              <a:rPr lang="fr-FR"/>
              <a:pPr>
                <a:defRPr/>
              </a:pPr>
              <a:t>31/10/2014</a:t>
            </a:fld>
            <a:endParaRPr lang="fr-FR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95E49E6-72E6-48AB-AF2E-BBBE27B3008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Strasbourg s'inscrit dans la région du Rhin Supérieur de Bâle à Francfort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8806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278" tIns="45639" rIns="91278" bIns="45639"/>
          <a:lstStyle/>
          <a:p>
            <a:pPr eaLnBrk="1" hangingPunct="1"/>
            <a:r>
              <a:rPr lang="fr-FR" smtClean="0"/>
              <a:t>Avant / après : d’un boulevard banal à une voie complètement requalifiée</a:t>
            </a:r>
          </a:p>
        </p:txBody>
      </p:sp>
      <p:sp>
        <p:nvSpPr>
          <p:cNvPr id="88067" name="Espace réservé du numéro de diapositive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8" tIns="45639" rIns="91278" bIns="45639" anchor="b"/>
          <a:lstStyle/>
          <a:p>
            <a:pPr algn="r" defTabSz="912813"/>
            <a:fld id="{E3125EF7-35AC-4C09-82CC-AC74ABB63310}" type="slidenum">
              <a:rPr lang="fr-FR" sz="1200">
                <a:latin typeface="Times New Roman" pitchFamily="18" charset="0"/>
              </a:rPr>
              <a:pPr algn="r" defTabSz="912813"/>
              <a:t>13</a:t>
            </a:fld>
            <a:endParaRPr lang="fr-FR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9011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278" tIns="45639" rIns="91278" bIns="45639"/>
          <a:lstStyle/>
          <a:p>
            <a:pPr eaLnBrk="1" hangingPunct="1"/>
            <a:endParaRPr lang="fr-FR" smtClean="0"/>
          </a:p>
          <a:p>
            <a:pPr eaLnBrk="1" hangingPunct="1"/>
            <a:r>
              <a:rPr lang="fr-FR" smtClean="0"/>
              <a:t>Encore une fois transformation totale de l'espace public</a:t>
            </a:r>
          </a:p>
        </p:txBody>
      </p:sp>
      <p:sp>
        <p:nvSpPr>
          <p:cNvPr id="90115" name="Espace réservé du numéro de diapositive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8" tIns="45639" rIns="91278" bIns="45639" anchor="b"/>
          <a:lstStyle/>
          <a:p>
            <a:pPr algn="r" defTabSz="912813"/>
            <a:fld id="{5D673940-FC46-48E1-9E62-5EE3AB09245E}" type="slidenum">
              <a:rPr lang="fr-FR" sz="1200">
                <a:latin typeface="Times New Roman" pitchFamily="18" charset="0"/>
              </a:rPr>
              <a:pPr algn="r" defTabSz="912813"/>
              <a:t>14</a:t>
            </a:fld>
            <a:endParaRPr lang="fr-FR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9216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278" tIns="45639" rIns="91278" bIns="45639"/>
          <a:lstStyle/>
          <a:p>
            <a:pPr eaLnBrk="1" hangingPunct="1"/>
            <a:r>
              <a:rPr lang="fr-FR" altLang="ja-JP" smtClean="0"/>
              <a:t>Le tram est flexible dans l'aménagement : quand on doit laisser de l'espace à une place qui est un lieu de vie, on la contourne sur la pointe des pieds </a:t>
            </a:r>
            <a:endParaRPr lang="fr-FR" smtClean="0"/>
          </a:p>
          <a:p>
            <a:pPr eaLnBrk="1" hangingPunct="1"/>
            <a:endParaRPr lang="fr-FR" smtClean="0"/>
          </a:p>
        </p:txBody>
      </p:sp>
      <p:sp>
        <p:nvSpPr>
          <p:cNvPr id="92163" name="Espace réservé du numéro de diapositive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8" tIns="45639" rIns="91278" bIns="45639" anchor="b"/>
          <a:lstStyle/>
          <a:p>
            <a:pPr algn="r" defTabSz="912813"/>
            <a:fld id="{9BA1513E-3845-4A5B-9D49-374D001A0D6D}" type="slidenum">
              <a:rPr lang="fr-FR" sz="1200">
                <a:latin typeface="Times New Roman" pitchFamily="18" charset="0"/>
              </a:rPr>
              <a:pPr algn="r" defTabSz="912813"/>
              <a:t>15</a:t>
            </a:fld>
            <a:endParaRPr lang="fr-FR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9421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278" tIns="45639" rIns="91278" bIns="45639"/>
          <a:lstStyle/>
          <a:p>
            <a:pPr eaLnBrk="1" hangingPunct="1"/>
            <a:r>
              <a:rPr lang="fr-FR" smtClean="0"/>
              <a:t>Et sur certains axes au contraire on requalifie l'espace public de façade à façade. Création d'espaces urbains de qualité, avec des plateformes de circulation du tram qui peuvent être engazonnées.</a:t>
            </a:r>
          </a:p>
        </p:txBody>
      </p:sp>
      <p:sp>
        <p:nvSpPr>
          <p:cNvPr id="94211" name="Espace réservé du numéro de diapositive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8" tIns="45639" rIns="91278" bIns="45639" anchor="b"/>
          <a:lstStyle/>
          <a:p>
            <a:pPr algn="r" defTabSz="912813"/>
            <a:fld id="{B9F18459-7D2C-42C2-A784-EE33AD9FF4DD}" type="slidenum">
              <a:rPr lang="fr-FR" sz="1200">
                <a:latin typeface="Times New Roman" pitchFamily="18" charset="0"/>
              </a:rPr>
              <a:pPr algn="r" defTabSz="912813"/>
              <a:t>16</a:t>
            </a:fld>
            <a:endParaRPr lang="fr-FR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9625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278" tIns="45639" rIns="91278" bIns="45639"/>
          <a:lstStyle/>
          <a:p>
            <a:pPr eaLnBrk="1" hangingPunct="1"/>
            <a:r>
              <a:rPr lang="fr-FR" smtClean="0"/>
              <a:t>Quai bévin belle</a:t>
            </a:r>
          </a:p>
          <a:p>
            <a:pPr eaLnBrk="1" hangingPunct="1"/>
            <a:endParaRPr lang="fr-FR" smtClean="0"/>
          </a:p>
        </p:txBody>
      </p:sp>
      <p:sp>
        <p:nvSpPr>
          <p:cNvPr id="96259" name="Espace réservé du numéro de diapositive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8" tIns="45639" rIns="91278" bIns="45639" anchor="b"/>
          <a:lstStyle/>
          <a:p>
            <a:pPr algn="r" defTabSz="912813"/>
            <a:fld id="{D3C4B56C-ACC4-4CE6-8A4C-3741BC46806C}" type="slidenum">
              <a:rPr lang="fr-FR" sz="1200">
                <a:latin typeface="Times New Roman" pitchFamily="18" charset="0"/>
              </a:rPr>
              <a:pPr algn="r" defTabSz="912813"/>
              <a:t>17</a:t>
            </a:fld>
            <a:endParaRPr lang="fr-FR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9830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278" tIns="45639" rIns="91278" bIns="45639"/>
          <a:lstStyle/>
          <a:p>
            <a:pPr eaLnBrk="1" hangingPunct="1"/>
            <a:r>
              <a:rPr lang="fr-FR" smtClean="0"/>
              <a:t>Le tramway précède l'urbanisation, c'est un outil pour créer et développer de la ville</a:t>
            </a:r>
          </a:p>
        </p:txBody>
      </p:sp>
      <p:sp>
        <p:nvSpPr>
          <p:cNvPr id="98307" name="Espace réservé du numéro de diapositive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8" tIns="45639" rIns="91278" bIns="45639" anchor="b"/>
          <a:lstStyle/>
          <a:p>
            <a:pPr algn="r" defTabSz="912813"/>
            <a:fld id="{D62A89B9-69CB-4139-B5B2-C2AA39697338}" type="slidenum">
              <a:rPr lang="fr-FR" sz="1200">
                <a:latin typeface="Times New Roman" pitchFamily="18" charset="0"/>
              </a:rPr>
              <a:pPr algn="r" defTabSz="912813"/>
              <a:t>18</a:t>
            </a:fld>
            <a:endParaRPr lang="fr-FR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10035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278" tIns="45639" rIns="91278" bIns="45639"/>
          <a:lstStyle/>
          <a:p>
            <a:pPr eaLnBrk="1" hangingPunct="1"/>
            <a:r>
              <a:rPr lang="fr-FR" smtClean="0"/>
              <a:t>Pers môle citadelle</a:t>
            </a:r>
          </a:p>
        </p:txBody>
      </p:sp>
      <p:sp>
        <p:nvSpPr>
          <p:cNvPr id="100355" name="Espace réservé du numéro de diapositive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8" tIns="45639" rIns="91278" bIns="45639" anchor="b"/>
          <a:lstStyle/>
          <a:p>
            <a:pPr algn="r" defTabSz="912813"/>
            <a:fld id="{AA112153-91B6-4398-BD95-01572F46E352}" type="slidenum">
              <a:rPr lang="fr-FR" sz="1200">
                <a:latin typeface="Times New Roman" pitchFamily="18" charset="0"/>
              </a:rPr>
              <a:pPr algn="r" defTabSz="912813"/>
              <a:t>19</a:t>
            </a:fld>
            <a:endParaRPr lang="fr-FR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Principe d'organisation des déplacements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Rééquilibrage entre les modes de déplacements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Différents moyens d'action pour que le piéton retrouve une place apaisée dans la ville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Groupe de coopération transfrontalière</a:t>
            </a:r>
          </a:p>
          <a:p>
            <a:r>
              <a:rPr lang="fr-FR" smtClean="0"/>
              <a:t>Un des objectifs est de développer un réseau de transports cohérent à cette échelle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22630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278" tIns="45639" rIns="91278" bIns="45639"/>
          <a:lstStyle/>
          <a:p>
            <a:pPr eaLnBrk="1" hangingPunct="1"/>
            <a:r>
              <a:rPr lang="fr-FR" smtClean="0"/>
              <a:t>PLTF engazonnée : 11,7Ha</a:t>
            </a:r>
          </a:p>
          <a:p>
            <a:pPr eaLnBrk="1" hangingPunct="1"/>
            <a:r>
              <a:rPr lang="fr-FR" smtClean="0"/>
              <a:t>Ce qui représente 2 fois la surface du parc des Contades</a:t>
            </a:r>
          </a:p>
          <a:p>
            <a:pPr eaLnBrk="1" hangingPunct="1"/>
            <a:r>
              <a:rPr lang="fr-FR" smtClean="0"/>
              <a:t>Arbres plantés : 7035</a:t>
            </a:r>
          </a:p>
          <a:p>
            <a:pPr eaLnBrk="1" hangingPunct="1"/>
            <a:r>
              <a:rPr lang="fr-FR" smtClean="0"/>
              <a:t>Ce qui représente environ 28% du parc arboré</a:t>
            </a:r>
          </a:p>
        </p:txBody>
      </p:sp>
      <p:sp>
        <p:nvSpPr>
          <p:cNvPr id="226307" name="Espace réservé du numéro de diapositive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8" tIns="45639" rIns="91278" bIns="45639" anchor="b"/>
          <a:lstStyle/>
          <a:p>
            <a:pPr algn="r" defTabSz="912813"/>
            <a:fld id="{3F4DD315-8392-493B-AF5F-4F22877A5E48}" type="slidenum">
              <a:rPr lang="fr-FR" sz="1200">
                <a:latin typeface="Times New Roman" pitchFamily="18" charset="0"/>
              </a:rPr>
              <a:pPr algn="r" defTabSz="912813"/>
              <a:t>28</a:t>
            </a:fld>
            <a:endParaRPr lang="fr-FR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Le développement du tram a permis de réduire l'usage de la voiture en centre-ville, et de développer l'usage du vélo et de la marche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Le nombre d’usagers des transports a été multiplié par 4 en 20 ans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23142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278" tIns="45639" rIns="91278" bIns="45639"/>
          <a:lstStyle/>
          <a:p>
            <a:r>
              <a:rPr lang="fr-FR" smtClean="0"/>
              <a:t>En conclusion, l'expérience tramway de Strasbourg c'est :</a:t>
            </a:r>
          </a:p>
          <a:p>
            <a:r>
              <a:rPr lang="fr-FR" smtClean="0"/>
              <a:t>- Ville pionnière qui a initié le renouveau du tram en France avec le succès du plancher bas intégral</a:t>
            </a:r>
          </a:p>
          <a:p>
            <a:r>
              <a:rPr lang="fr-FR" smtClean="0"/>
              <a:t>- Le tram n'est pas qu'un mode de transport isolé des politiques de la ville, c'est un outil d'urbanisme qui a permis d'embellir la ville et d'améliorer la qualité de vie</a:t>
            </a:r>
          </a:p>
          <a:p>
            <a:r>
              <a:rPr lang="fr-FR" smtClean="0"/>
              <a:t>- La rançon du succès : multiplication par 4 des usagers des transports en commun, et conflits d’usage entre piétons et cyclistes</a:t>
            </a:r>
          </a:p>
        </p:txBody>
      </p:sp>
      <p:sp>
        <p:nvSpPr>
          <p:cNvPr id="231427" name="Espace réservé du numéro de diapositive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8" tIns="45639" rIns="91278" bIns="45639" anchor="b"/>
          <a:lstStyle/>
          <a:p>
            <a:pPr algn="r" defTabSz="912813"/>
            <a:fld id="{F73D8024-4FC4-4235-9246-9D7BE4FBDBB0}" type="slidenum">
              <a:rPr lang="fr-FR" sz="1200">
                <a:latin typeface="Times New Roman" pitchFamily="18" charset="0"/>
              </a:rPr>
              <a:pPr algn="r" defTabSz="912813"/>
              <a:t>31</a:t>
            </a:fld>
            <a:endParaRPr lang="fr-FR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La loi française reconnaît à partir du 1er janvier 2015 un rôle particulier à la ville : statut d'Eurometropole car Strasbourg est le siège des institutions européennes (Parlement européen, Conseil de l’Europe, Cour européenne des droits de l’homme)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État du réseau au bout de 20 ans</a:t>
            </a:r>
          </a:p>
          <a:p>
            <a:r>
              <a:rPr lang="fr-FR" smtClean="0"/>
              <a:t>60km de lignes commerciales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Strasbourg est la première ville au monde à avoir équipé son tram d'un plancher bas intégral.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Au total en 20 ans :</a:t>
            </a:r>
          </a:p>
          <a:p>
            <a:r>
              <a:rPr lang="fr-FR" smtClean="0"/>
              <a:t>- 1,6 milliard d'investissements tram / vélo / marche</a:t>
            </a:r>
          </a:p>
          <a:p>
            <a:r>
              <a:rPr lang="fr-FR" smtClean="0"/>
              <a:t>- 600 millions en voirie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8192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278" tIns="45639" rIns="91278" bIns="45639"/>
          <a:lstStyle/>
          <a:p>
            <a:r>
              <a:rPr lang="fr-FR" smtClean="0"/>
              <a:t>Renouveau du tram en France</a:t>
            </a:r>
            <a:endParaRPr lang="fr-FR" altLang="ja-JP" smtClean="0"/>
          </a:p>
          <a:p>
            <a:r>
              <a:rPr lang="fr-FR" altLang="ja-JP" smtClean="0"/>
              <a:t>Choix sur la place de la voiture en ville et reconquête des espaces publics </a:t>
            </a:r>
            <a:endParaRPr lang="fr-FR" smtClean="0"/>
          </a:p>
        </p:txBody>
      </p:sp>
      <p:sp>
        <p:nvSpPr>
          <p:cNvPr id="81923" name="Espace réservé du numéro de diapositive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8" tIns="45639" rIns="91278" bIns="45639" anchor="b"/>
          <a:lstStyle/>
          <a:p>
            <a:pPr algn="r" defTabSz="912813"/>
            <a:fld id="{B4930EE1-C197-4FA6-B817-3E454C69020B}" type="slidenum">
              <a:rPr lang="fr-FR" sz="1200">
                <a:latin typeface="Times New Roman" pitchFamily="18" charset="0"/>
              </a:rPr>
              <a:pPr algn="r" defTabSz="912813"/>
              <a:t>10</a:t>
            </a:fld>
            <a:endParaRPr lang="fr-FR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8397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278" tIns="45639" rIns="91278" bIns="45639"/>
          <a:lstStyle/>
          <a:p>
            <a:pPr eaLnBrk="1" hangingPunct="1"/>
            <a:r>
              <a:rPr lang="fr-FR" smtClean="0"/>
              <a:t>Place de l’homme de fer</a:t>
            </a:r>
          </a:p>
          <a:p>
            <a:pPr eaLnBrk="1" hangingPunct="1"/>
            <a:r>
              <a:rPr lang="fr-FR" smtClean="0"/>
              <a:t>Tram est aussi un outil d'embellissement de la ville Sur cette image premier nœud du réseau tram, avec un geste architectural pour matérialiser sa place dans la ville</a:t>
            </a:r>
          </a:p>
          <a:p>
            <a:pPr eaLnBrk="1" hangingPunct="1"/>
            <a:endParaRPr lang="fr-FR" smtClean="0"/>
          </a:p>
        </p:txBody>
      </p:sp>
      <p:sp>
        <p:nvSpPr>
          <p:cNvPr id="83971" name="Espace réservé du numéro de diapositive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8" tIns="45639" rIns="91278" bIns="45639" anchor="b"/>
          <a:lstStyle/>
          <a:p>
            <a:pPr algn="r" defTabSz="912813"/>
            <a:fld id="{22F9ED48-EABF-46E0-B4CD-AD3CBD060B9D}" type="slidenum">
              <a:rPr lang="fr-FR" sz="1200">
                <a:latin typeface="Times New Roman" pitchFamily="18" charset="0"/>
              </a:rPr>
              <a:pPr algn="r" defTabSz="912813"/>
              <a:t>11</a:t>
            </a:fld>
            <a:endParaRPr lang="fr-FR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22323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278" tIns="45639" rIns="91278" bIns="45639"/>
          <a:lstStyle/>
          <a:p>
            <a:pPr eaLnBrk="1" hangingPunct="1"/>
            <a:r>
              <a:rPr lang="fr-FR" smtClean="0"/>
              <a:t>Le tram a aussi permis de développer l'usage du vélo et de la marche à pied</a:t>
            </a:r>
          </a:p>
          <a:p>
            <a:pPr eaLnBrk="1" hangingPunct="1"/>
            <a:endParaRPr lang="fr-FR" smtClean="0"/>
          </a:p>
        </p:txBody>
      </p:sp>
      <p:sp>
        <p:nvSpPr>
          <p:cNvPr id="223235" name="Espace réservé du numéro de diapositive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8" tIns="45639" rIns="91278" bIns="45639" anchor="b"/>
          <a:lstStyle/>
          <a:p>
            <a:pPr algn="r" defTabSz="912813"/>
            <a:fld id="{328CB7AB-715F-4BAA-801B-0E5979015119}" type="slidenum">
              <a:rPr lang="fr-FR" sz="1200">
                <a:latin typeface="Times New Roman" pitchFamily="18" charset="0"/>
              </a:rPr>
              <a:pPr algn="r" defTabSz="912813"/>
              <a:t>12</a:t>
            </a:fld>
            <a:endParaRPr lang="fr-FR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C8F7C-DC14-4088-A278-BFCD9C540F49}" type="datetimeFigureOut">
              <a:rPr lang="fr-FR"/>
              <a:pPr>
                <a:defRPr/>
              </a:pPr>
              <a:t>31/10/2014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296F0-4746-4512-990C-2FC7E7F13E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4381-6797-454F-939D-CFC2C35515C7}" type="datetimeFigureOut">
              <a:rPr lang="fr-FR"/>
              <a:pPr>
                <a:defRPr/>
              </a:pPr>
              <a:t>31/10/2014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75BA1-E366-49F0-BE5A-584C72F5446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8BC42-15EA-427F-AAD4-1113F7454D85}" type="datetimeFigureOut">
              <a:rPr lang="fr-FR"/>
              <a:pPr>
                <a:defRPr/>
              </a:pPr>
              <a:t>31/10/2014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779E6-94C1-4D02-AFF7-9AD3A5108B5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4D661-9450-4086-BCF3-BA372DA20286}" type="datetimeFigureOut">
              <a:rPr lang="fr-FR"/>
              <a:pPr>
                <a:defRPr/>
              </a:pPr>
              <a:t>31/10/2014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00594-7205-4330-A51A-46933237C00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1ECBA-1E6B-44AD-9CBB-8DB13DBBFE99}" type="datetimeFigureOut">
              <a:rPr lang="fr-FR"/>
              <a:pPr>
                <a:defRPr/>
              </a:pPr>
              <a:t>31/10/2014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FB677-BA0B-4DD2-A3C4-4B5ED6ABD38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229E9-2E28-401D-8CFB-113F5C549699}" type="datetimeFigureOut">
              <a:rPr lang="fr-FR"/>
              <a:pPr>
                <a:defRPr/>
              </a:pPr>
              <a:t>31/10/2014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D3A47-7A9D-4A70-850A-68B27C56FE5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13F88-CBA9-42AE-89DE-A3361CEF9A48}" type="datetimeFigureOut">
              <a:rPr lang="fr-FR"/>
              <a:pPr>
                <a:defRPr/>
              </a:pPr>
              <a:t>31/10/2014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DEFB6-7C12-4B6B-B487-66FD0F2CFA0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A376C-69C5-4497-A25D-995A7D02F35D}" type="datetimeFigureOut">
              <a:rPr lang="fr-FR"/>
              <a:pPr>
                <a:defRPr/>
              </a:pPr>
              <a:t>31/10/2014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1D938-8336-4C63-ADAD-569C97449A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750D8-1B80-4E09-848B-3CDA2FD36674}" type="datetimeFigureOut">
              <a:rPr lang="fr-FR"/>
              <a:pPr>
                <a:defRPr/>
              </a:pPr>
              <a:t>31/10/2014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208DF-1909-44DE-A50C-C0682C42C20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860C0-E14A-4F83-B912-F43C82AE0100}" type="datetimeFigureOut">
              <a:rPr lang="fr-FR"/>
              <a:pPr>
                <a:defRPr/>
              </a:pPr>
              <a:t>31/10/2014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22A50-1A6F-49D2-B1AF-EEF3BCDD56A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FA0CF-401E-46C9-B4F8-405C3D03250F}" type="datetimeFigureOut">
              <a:rPr lang="fr-FR"/>
              <a:pPr>
                <a:defRPr/>
              </a:pPr>
              <a:t>31/10/2014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F117F-DD16-467B-9CE9-0B514CF10E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010767-9572-4EB6-BDB8-19BD1EFB92D6}" type="datetimeFigureOut">
              <a:rPr lang="fr-FR"/>
              <a:pPr>
                <a:defRPr/>
              </a:pPr>
              <a:t>31/10/2014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4D655F-179D-4AFB-9ABB-63C1DE98553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4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age 5" descr="ppt couv 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re 1"/>
          <p:cNvSpPr>
            <a:spLocks noGrp="1"/>
          </p:cNvSpPr>
          <p:nvPr>
            <p:ph type="ctrTitle"/>
          </p:nvPr>
        </p:nvSpPr>
        <p:spPr>
          <a:xfrm>
            <a:off x="4191000" y="2320925"/>
            <a:ext cx="4868863" cy="3586163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fr-FR" sz="3200" b="1" smtClean="0">
                <a:solidFill>
                  <a:schemeClr val="bg1"/>
                </a:solidFill>
                <a:latin typeface="Arial" charset="0"/>
                <a:cs typeface="Arial" charset="0"/>
              </a:rPr>
              <a:t>20 ans </a:t>
            </a:r>
            <a:br>
              <a:rPr lang="fr-FR" sz="3200" b="1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fr-FR" sz="3200" b="1" smtClean="0">
                <a:solidFill>
                  <a:schemeClr val="bg1"/>
                </a:solidFill>
                <a:latin typeface="Arial" charset="0"/>
                <a:cs typeface="Arial" charset="0"/>
              </a:rPr>
              <a:t>de politique active </a:t>
            </a:r>
            <a:br>
              <a:rPr lang="fr-FR" sz="3200" b="1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fr-FR" sz="3200" b="1" smtClean="0">
                <a:solidFill>
                  <a:schemeClr val="bg1"/>
                </a:solidFill>
                <a:latin typeface="Arial" charset="0"/>
                <a:cs typeface="Arial" charset="0"/>
              </a:rPr>
              <a:t>en faveur de la mobilité </a:t>
            </a:r>
            <a:br>
              <a:rPr lang="fr-FR" sz="3200" b="1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fr-FR" sz="3200" smtClean="0">
                <a:solidFill>
                  <a:schemeClr val="bg1"/>
                </a:solidFill>
                <a:latin typeface="Arial" charset="0"/>
                <a:cs typeface="Arial" charset="0"/>
              </a:rPr>
              <a:t>dans l’</a:t>
            </a:r>
            <a:r>
              <a:rPr lang="fr-FR" altLang="ja-JP" sz="3200" smtClean="0">
                <a:solidFill>
                  <a:schemeClr val="bg1"/>
                </a:solidFill>
                <a:latin typeface="Arial" charset="0"/>
                <a:cs typeface="Arial" charset="0"/>
              </a:rPr>
              <a:t>Eurométropole </a:t>
            </a:r>
            <a:br>
              <a:rPr lang="fr-FR" altLang="ja-JP" sz="320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fr-FR" altLang="ja-JP" sz="3200" smtClean="0">
                <a:solidFill>
                  <a:schemeClr val="bg1"/>
                </a:solidFill>
                <a:latin typeface="Arial" charset="0"/>
                <a:cs typeface="Arial" charset="0"/>
              </a:rPr>
              <a:t>de Strasbourg</a:t>
            </a:r>
            <a:br>
              <a:rPr lang="fr-FR" altLang="ja-JP" sz="320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endParaRPr lang="fr-FR" sz="3200" smtClean="0">
              <a:latin typeface="Arial" charset="0"/>
              <a:cs typeface="Arial" charset="0"/>
            </a:endParaRPr>
          </a:p>
        </p:txBody>
      </p:sp>
      <p:sp>
        <p:nvSpPr>
          <p:cNvPr id="14339" name="Sous-titre 2"/>
          <p:cNvSpPr>
            <a:spLocks noGrp="1"/>
          </p:cNvSpPr>
          <p:nvPr>
            <p:ph type="subTitle" idx="1"/>
          </p:nvPr>
        </p:nvSpPr>
        <p:spPr>
          <a:xfrm>
            <a:off x="161925" y="5865813"/>
            <a:ext cx="4752975" cy="423862"/>
          </a:xfrm>
        </p:spPr>
        <p:txBody>
          <a:bodyPr/>
          <a:lstStyle/>
          <a:p>
            <a:pPr eaLnBrk="1" hangingPunct="1"/>
            <a:r>
              <a:rPr lang="fr-FR" sz="160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1</a:t>
            </a:r>
            <a:r>
              <a:rPr lang="fr-FR" sz="1600" baseline="3000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er</a:t>
            </a:r>
            <a:r>
              <a:rPr lang="fr-FR" sz="160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 novembre 2014  </a:t>
            </a:r>
          </a:p>
          <a:p>
            <a:pPr eaLnBrk="1" hangingPunct="1"/>
            <a:r>
              <a:rPr lang="fr-FR" sz="1600" b="1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Forum THNS - Shanghai</a:t>
            </a:r>
            <a:r>
              <a:rPr lang="fr-FR" sz="160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  </a:t>
            </a:r>
            <a:endParaRPr lang="fr-FR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3" descr="Y:\SXB_Photos-Trams\Images_AvantAprès!!\3-Tram_AvantAprèsCUS\Ligne-A\17-rue des francs bourgeois.jpg"/>
          <p:cNvPicPr>
            <a:picLocks noChangeAspect="1" noChangeArrowheads="1"/>
          </p:cNvPicPr>
          <p:nvPr/>
        </p:nvPicPr>
        <p:blipFill>
          <a:blip r:embed="rId4"/>
          <a:srcRect l="7375" t="54678" r="6334" b="2805"/>
          <a:stretch>
            <a:fillRect/>
          </a:stretch>
        </p:blipFill>
        <p:spPr bwMode="auto">
          <a:xfrm>
            <a:off x="107950" y="981075"/>
            <a:ext cx="7797800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Text Box 6"/>
          <p:cNvSpPr txBox="1">
            <a:spLocks noChangeArrowheads="1"/>
          </p:cNvSpPr>
          <p:nvPr/>
        </p:nvSpPr>
        <p:spPr bwMode="auto">
          <a:xfrm>
            <a:off x="-36513" y="260350"/>
            <a:ext cx="8316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fr-FR" altLang="fr-FR" sz="2400">
                <a:solidFill>
                  <a:srgbClr val="252663"/>
                </a:solidFill>
                <a:cs typeface="Arial" charset="0"/>
              </a:rPr>
              <a:t>L’époque héroïque 1990-1995</a:t>
            </a:r>
          </a:p>
        </p:txBody>
      </p:sp>
      <p:pic>
        <p:nvPicPr>
          <p:cNvPr id="80900" name="Picture 3" descr="Y:\SXB_Photos-Trams\Images_AvantAprès!!\3-Tram_AvantAprèsCUS\Ligne-A\17-rue des francs bourgeois.jpg"/>
          <p:cNvPicPr>
            <a:picLocks noChangeAspect="1" noChangeArrowheads="1"/>
          </p:cNvPicPr>
          <p:nvPr/>
        </p:nvPicPr>
        <p:blipFill>
          <a:blip r:embed="rId5"/>
          <a:srcRect l="4887" t="2666" r="4678" b="55522"/>
          <a:stretch>
            <a:fillRect/>
          </a:stretch>
        </p:blipFill>
        <p:spPr bwMode="auto">
          <a:xfrm>
            <a:off x="5456238" y="906463"/>
            <a:ext cx="3656012" cy="23701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X:\0-christophe-bourgeois\PHOTOS CLASSEUR -2\TRAM ligne A tronçon 1 Elsau - république\TRAM ligne A tronçon 1 -73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l="7893" t="23083" r="8612" b="24533"/>
          <a:stretch>
            <a:fillRect/>
          </a:stretch>
        </p:blipFill>
        <p:spPr bwMode="auto">
          <a:xfrm>
            <a:off x="468313" y="955675"/>
            <a:ext cx="8224837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6"/>
          <p:cNvSpPr txBox="1">
            <a:spLocks noChangeArrowheads="1"/>
          </p:cNvSpPr>
          <p:nvPr/>
        </p:nvSpPr>
        <p:spPr bwMode="auto">
          <a:xfrm>
            <a:off x="63500" y="127000"/>
            <a:ext cx="5803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fr-FR" altLang="fr-FR" sz="2400">
                <a:solidFill>
                  <a:srgbClr val="252663"/>
                </a:solidFill>
                <a:cs typeface="Arial" charset="0"/>
              </a:rPr>
              <a:t>Les choix rapides 			    dictés par la visibilité et l’efficacité…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3" descr="Y:\SXB_Photos-Trams\4 - Faubourgs\Lombardie\Lombardie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900" y="896938"/>
            <a:ext cx="8112125" cy="546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6"/>
          <p:cNvSpPr txBox="1">
            <a:spLocks noChangeArrowheads="1"/>
          </p:cNvSpPr>
          <p:nvPr/>
        </p:nvSpPr>
        <p:spPr bwMode="auto">
          <a:xfrm>
            <a:off x="34925" y="260350"/>
            <a:ext cx="8316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fr-FR" altLang="fr-FR" sz="2400">
                <a:solidFill>
                  <a:srgbClr val="252663"/>
                </a:solidFill>
                <a:cs typeface="Arial" charset="0"/>
              </a:rPr>
              <a:t>Des réussites urbaines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4" descr="Y:\SXB_Photos-Trams\Images_AvantAprès!!\LigneA\Avenue de Colmar-après-1001.jpg"/>
          <p:cNvPicPr>
            <a:picLocks noChangeAspect="1" noChangeArrowheads="1"/>
          </p:cNvPicPr>
          <p:nvPr/>
        </p:nvPicPr>
        <p:blipFill>
          <a:blip r:embed="rId4"/>
          <a:srcRect l="8893" b="11127"/>
          <a:stretch>
            <a:fillRect/>
          </a:stretch>
        </p:blipFill>
        <p:spPr bwMode="auto">
          <a:xfrm>
            <a:off x="107950" y="981075"/>
            <a:ext cx="738346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5" descr="Y:\SXB_Photos-Trams\Images_AvantAprès!!\LigneA\Avenue de Colmar-avant-079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1738" y="1138238"/>
            <a:ext cx="4102100" cy="269716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4" descr="Victoire2-03092003-L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36625"/>
            <a:ext cx="7874000" cy="542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6"/>
          <p:cNvSpPr txBox="1">
            <a:spLocks noChangeArrowheads="1"/>
          </p:cNvSpPr>
          <p:nvPr/>
        </p:nvSpPr>
        <p:spPr bwMode="auto">
          <a:xfrm>
            <a:off x="34925" y="260350"/>
            <a:ext cx="8316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fr-FR" altLang="fr-FR" sz="2400">
                <a:solidFill>
                  <a:srgbClr val="252663"/>
                </a:solidFill>
                <a:cs typeface="Arial" charset="0"/>
              </a:rPr>
              <a:t>L’époque « espaces publics » ligne B &amp; C</a:t>
            </a:r>
          </a:p>
        </p:txBody>
      </p:sp>
      <p:pic>
        <p:nvPicPr>
          <p:cNvPr id="89092" name="Picture 3" descr="Y:\SXB_Photos-Trams\4 - Faubourgs\Esplanade\Bd de la Victoire-avant-1095(cus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8600" y="1177925"/>
            <a:ext cx="2493963" cy="37719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12" descr="Y:\SXB_Photos-Trams\Lignes BC!!\République-vuedessus\TramB-République_pont-théâtre.jpg"/>
          <p:cNvPicPr>
            <a:picLocks noChangeAspect="1" noChangeArrowheads="1"/>
          </p:cNvPicPr>
          <p:nvPr/>
        </p:nvPicPr>
        <p:blipFill>
          <a:blip r:embed="rId4"/>
          <a:srcRect b="24301"/>
          <a:stretch>
            <a:fillRect/>
          </a:stretch>
        </p:blipFill>
        <p:spPr bwMode="auto">
          <a:xfrm>
            <a:off x="398463" y="873125"/>
            <a:ext cx="8277225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Text Box 6"/>
          <p:cNvSpPr txBox="1">
            <a:spLocks noChangeArrowheads="1"/>
          </p:cNvSpPr>
          <p:nvPr/>
        </p:nvSpPr>
        <p:spPr bwMode="auto">
          <a:xfrm>
            <a:off x="34925" y="260350"/>
            <a:ext cx="8316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fr-FR" altLang="fr-FR" sz="2400">
                <a:solidFill>
                  <a:srgbClr val="252663"/>
                </a:solidFill>
                <a:cs typeface="Arial" charset="0"/>
              </a:rPr>
              <a:t>Sur la pointe de pieds…</a:t>
            </a:r>
          </a:p>
        </p:txBody>
      </p:sp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2555875" y="6484938"/>
            <a:ext cx="6588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spcBef>
                <a:spcPct val="50000"/>
              </a:spcBef>
            </a:pPr>
            <a:r>
              <a:rPr lang="fr-FR" altLang="fr-FR" sz="2000">
                <a:solidFill>
                  <a:schemeClr val="bg1"/>
                </a:solidFill>
              </a:rPr>
              <a:t>20 ans de tramway strasbourgeois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3" descr="Y:\SXB_Photos-Trams\4 - Faubourgs\Esplanade\Avenue De Gaulle-016.jpg"/>
          <p:cNvPicPr>
            <a:picLocks noChangeAspect="1" noChangeArrowheads="1"/>
          </p:cNvPicPr>
          <p:nvPr/>
        </p:nvPicPr>
        <p:blipFill>
          <a:blip r:embed="rId4"/>
          <a:srcRect t="17892" b="17519"/>
          <a:stretch>
            <a:fillRect/>
          </a:stretch>
        </p:blipFill>
        <p:spPr bwMode="auto">
          <a:xfrm>
            <a:off x="250825" y="908050"/>
            <a:ext cx="8424863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 Box 6"/>
          <p:cNvSpPr txBox="1">
            <a:spLocks noChangeArrowheads="1"/>
          </p:cNvSpPr>
          <p:nvPr/>
        </p:nvSpPr>
        <p:spPr bwMode="auto">
          <a:xfrm>
            <a:off x="34925" y="260350"/>
            <a:ext cx="8316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fr-FR" altLang="fr-FR" sz="2400">
                <a:solidFill>
                  <a:srgbClr val="252663"/>
                </a:solidFill>
                <a:cs typeface="Arial" charset="0"/>
              </a:rPr>
              <a:t>…ou sur le mode majeur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Picture 11" descr="Y:\SXB_Photos-Trams\3 - Quartier européen\Quai Bévin-026.jpg"/>
          <p:cNvPicPr>
            <a:picLocks noChangeAspect="1" noChangeArrowheads="1"/>
          </p:cNvPicPr>
          <p:nvPr/>
        </p:nvPicPr>
        <p:blipFill>
          <a:blip r:embed="rId4"/>
          <a:srcRect b="15916"/>
          <a:stretch>
            <a:fillRect/>
          </a:stretch>
        </p:blipFill>
        <p:spPr bwMode="auto">
          <a:xfrm>
            <a:off x="34925" y="981075"/>
            <a:ext cx="8250238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ext Box 6"/>
          <p:cNvSpPr txBox="1">
            <a:spLocks noChangeArrowheads="1"/>
          </p:cNvSpPr>
          <p:nvPr/>
        </p:nvSpPr>
        <p:spPr bwMode="auto">
          <a:xfrm>
            <a:off x="34925" y="333375"/>
            <a:ext cx="8785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fr-FR" altLang="fr-FR">
                <a:solidFill>
                  <a:srgbClr val="252663"/>
                </a:solidFill>
                <a:cs typeface="Arial" charset="0"/>
              </a:rPr>
              <a:t>La desserte en tram du Parlement européen</a:t>
            </a:r>
          </a:p>
        </p:txBody>
      </p:sp>
      <p:sp>
        <p:nvSpPr>
          <p:cNvPr id="95236" name="Rectangle 2"/>
          <p:cNvSpPr>
            <a:spLocks noChangeArrowheads="1"/>
          </p:cNvSpPr>
          <p:nvPr/>
        </p:nvSpPr>
        <p:spPr bwMode="auto">
          <a:xfrm>
            <a:off x="0" y="0"/>
            <a:ext cx="91440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fr-FR" sz="2400">
              <a:latin typeface="Times New Roman" pitchFamily="18" charset="0"/>
            </a:endParaRPr>
          </a:p>
        </p:txBody>
      </p:sp>
      <p:pic>
        <p:nvPicPr>
          <p:cNvPr id="95237" name="Picture 12" descr="Y:\SXB_Photos-Trams\3 - Quartier européen\Quai Bévin.jpg"/>
          <p:cNvPicPr>
            <a:picLocks noChangeAspect="1" noChangeArrowheads="1"/>
          </p:cNvPicPr>
          <p:nvPr/>
        </p:nvPicPr>
        <p:blipFill>
          <a:blip r:embed="rId5"/>
          <a:srcRect b="14796"/>
          <a:stretch>
            <a:fillRect/>
          </a:stretch>
        </p:blipFill>
        <p:spPr bwMode="auto">
          <a:xfrm>
            <a:off x="6156325" y="1125538"/>
            <a:ext cx="2924175" cy="2492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Image 3" descr="3.jpg"/>
          <p:cNvPicPr>
            <a:picLocks noChangeAspect="1"/>
          </p:cNvPicPr>
          <p:nvPr/>
        </p:nvPicPr>
        <p:blipFill>
          <a:blip r:embed="rId4"/>
          <a:srcRect l="4156"/>
          <a:stretch>
            <a:fillRect/>
          </a:stretch>
        </p:blipFill>
        <p:spPr bwMode="auto">
          <a:xfrm>
            <a:off x="358775" y="1006475"/>
            <a:ext cx="8355013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Text Box 6"/>
          <p:cNvSpPr txBox="1">
            <a:spLocks noChangeArrowheads="1"/>
          </p:cNvSpPr>
          <p:nvPr/>
        </p:nvSpPr>
        <p:spPr bwMode="auto">
          <a:xfrm>
            <a:off x="104775" y="254000"/>
            <a:ext cx="878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fr-FR" altLang="fr-FR" sz="2400" b="1">
                <a:solidFill>
                  <a:srgbClr val="252663"/>
                </a:solidFill>
                <a:cs typeface="Arial" charset="0"/>
              </a:rPr>
              <a:t>L’époque urbanistique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11" descr="Z:\3-STRASBOURG ZAC 2 RIVES\_ETUDES AVEC REICHEN\RENDU\4-3D\perspectives - Kaupunki\REI_STR_Citadelle_HD_04.jpg"/>
          <p:cNvPicPr>
            <a:picLocks noChangeAspect="1" noChangeArrowheads="1"/>
          </p:cNvPicPr>
          <p:nvPr/>
        </p:nvPicPr>
        <p:blipFill>
          <a:blip r:embed="rId4"/>
          <a:srcRect l="2866" r="3706"/>
          <a:stretch>
            <a:fillRect/>
          </a:stretch>
        </p:blipFill>
        <p:spPr bwMode="auto">
          <a:xfrm>
            <a:off x="395288" y="981075"/>
            <a:ext cx="833755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6"/>
          <p:cNvSpPr txBox="1">
            <a:spLocks noChangeArrowheads="1"/>
          </p:cNvSpPr>
          <p:nvPr/>
        </p:nvSpPr>
        <p:spPr bwMode="auto">
          <a:xfrm>
            <a:off x="0" y="334963"/>
            <a:ext cx="8785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fr-FR" altLang="fr-FR">
                <a:solidFill>
                  <a:srgbClr val="252663"/>
                </a:solidFill>
                <a:cs typeface="Arial" charset="0"/>
              </a:rPr>
              <a:t>5 stations / 5 quartiers</a:t>
            </a:r>
          </a:p>
        </p:txBody>
      </p:sp>
      <p:sp>
        <p:nvSpPr>
          <p:cNvPr id="99332" name="Rectangle 2"/>
          <p:cNvSpPr>
            <a:spLocks noChangeArrowheads="1"/>
          </p:cNvSpPr>
          <p:nvPr/>
        </p:nvSpPr>
        <p:spPr bwMode="auto">
          <a:xfrm>
            <a:off x="0" y="0"/>
            <a:ext cx="91440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fr-FR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4" descr="ppt tram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itre 1"/>
          <p:cNvSpPr>
            <a:spLocks noGrp="1"/>
          </p:cNvSpPr>
          <p:nvPr>
            <p:ph type="ctrTitle"/>
          </p:nvPr>
        </p:nvSpPr>
        <p:spPr>
          <a:xfrm>
            <a:off x="0" y="2603500"/>
            <a:ext cx="9144000" cy="1336675"/>
          </a:xfrm>
        </p:spPr>
        <p:txBody>
          <a:bodyPr/>
          <a:lstStyle/>
          <a:p>
            <a:pPr eaLnBrk="1" hangingPunct="1"/>
            <a:r>
              <a:rPr lang="fr-FR" sz="4000" b="1" i="1" smtClean="0">
                <a:solidFill>
                  <a:schemeClr val="bg1"/>
                </a:solidFill>
                <a:latin typeface="Arial" charset="0"/>
                <a:cs typeface="Arial" charset="0"/>
              </a:rPr>
              <a:t>Situation géographique</a:t>
            </a:r>
            <a:endParaRPr lang="fr-FR" sz="4000" b="1" i="1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age 4" descr="ppt tram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Titre 1"/>
          <p:cNvSpPr>
            <a:spLocks noGrp="1"/>
          </p:cNvSpPr>
          <p:nvPr>
            <p:ph type="ctrTitle"/>
          </p:nvPr>
        </p:nvSpPr>
        <p:spPr>
          <a:xfrm>
            <a:off x="14288" y="2470150"/>
            <a:ext cx="9129712" cy="1866900"/>
          </a:xfrm>
        </p:spPr>
        <p:txBody>
          <a:bodyPr/>
          <a:lstStyle/>
          <a:p>
            <a:pPr eaLnBrk="1" hangingPunct="1"/>
            <a:r>
              <a:rPr lang="fr-FR" sz="4000" b="1" i="1" smtClean="0">
                <a:solidFill>
                  <a:schemeClr val="bg1"/>
                </a:solidFill>
                <a:latin typeface="Arial" charset="0"/>
                <a:cs typeface="Arial" charset="0"/>
              </a:rPr>
              <a:t>Repenser le partage </a:t>
            </a:r>
            <a:br>
              <a:rPr lang="fr-FR" sz="4000" b="1" i="1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fr-FR" sz="4000" b="1" i="1" smtClean="0">
                <a:solidFill>
                  <a:schemeClr val="bg1"/>
                </a:solidFill>
                <a:latin typeface="Arial" charset="0"/>
                <a:cs typeface="Arial" charset="0"/>
              </a:rPr>
              <a:t>de l’espace public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5" name="Titr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17097" name="Image 3" descr="ppt tram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8" name="Rectangle 5"/>
          <p:cNvSpPr>
            <a:spLocks noChangeArrowheads="1"/>
          </p:cNvSpPr>
          <p:nvPr/>
        </p:nvSpPr>
        <p:spPr bwMode="auto">
          <a:xfrm>
            <a:off x="107950" y="260350"/>
            <a:ext cx="6467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>
                <a:solidFill>
                  <a:srgbClr val="0E065D"/>
                </a:solidFill>
                <a:cs typeface="Arial" charset="0"/>
              </a:rPr>
              <a:t>Les années 1990 et 2000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38113" y="1223963"/>
          <a:ext cx="4456112" cy="4041775"/>
        </p:xfrm>
        <a:graphic>
          <a:graphicData uri="http://schemas.openxmlformats.org/presentationml/2006/ole">
            <p:oleObj spid="_x0000_s217094" r:id="rId5" imgW="13701587" imgH="12457143" progId="">
              <p:embed/>
            </p:oleObj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691063" y="1679575"/>
            <a:ext cx="4046537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defTabSz="914400">
              <a:lnSpc>
                <a:spcPct val="90000"/>
              </a:lnSpc>
              <a:buClr>
                <a:srgbClr val="252663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fr-FR">
                <a:solidFill>
                  <a:srgbClr val="000000"/>
                </a:solidFill>
                <a:ea typeface="ＭＳ Ｐゴシック" charset="-128"/>
                <a:cs typeface="Geneva"/>
              </a:rPr>
              <a:t> 	Développer l’offre de transport 	public autour du réseau tram.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91063" y="2427288"/>
            <a:ext cx="4046537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marL="266700" indent="-2667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Geneva" charset="0"/>
              </a:defRPr>
            </a:lvl1pPr>
            <a:lvl2pPr marL="812800" indent="-279400"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992188"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marL="0" indent="0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2663"/>
              </a:buClr>
              <a:tabLst>
                <a:tab pos="355600" algn="l"/>
              </a:tabLst>
              <a:defRPr/>
            </a:pPr>
            <a:endParaRPr lang="fr-FR" sz="1800" dirty="0" smtClean="0">
              <a:solidFill>
                <a:srgbClr val="000000"/>
              </a:solidFill>
              <a:latin typeface="Arial" charset="0"/>
            </a:endParaRPr>
          </a:p>
          <a:p>
            <a:pPr marL="0" indent="0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2663"/>
              </a:buClr>
              <a:tabLst>
                <a:tab pos="355600" algn="l"/>
              </a:tabLst>
              <a:defRPr/>
            </a:pPr>
            <a:endParaRPr lang="fr-FR" sz="1800" dirty="0" smtClean="0">
              <a:solidFill>
                <a:srgbClr val="000000"/>
              </a:solidFill>
              <a:latin typeface="Arial" charset="0"/>
            </a:endParaRPr>
          </a:p>
          <a:p>
            <a:pPr marL="285750" indent="-285750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2663"/>
              </a:buClr>
              <a:buFont typeface="Wingdings" charset="2"/>
              <a:buChar char="§"/>
              <a:tabLst>
                <a:tab pos="355600" algn="l"/>
              </a:tabLst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 	Réduire le trafic automobile </a:t>
            </a:r>
          </a:p>
          <a:p>
            <a:pPr marL="0" indent="0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2663"/>
              </a:buClr>
              <a:tabLst>
                <a:tab pos="355600" algn="l"/>
              </a:tabLst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dans le centre-ville </a:t>
            </a:r>
          </a:p>
          <a:p>
            <a:pPr marL="0" indent="0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2663"/>
              </a:buClr>
              <a:tabLst>
                <a:tab pos="355600" algn="l"/>
              </a:tabLst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et en direction du centre.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691063" y="4162425"/>
            <a:ext cx="4046537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defTabSz="914400">
              <a:lnSpc>
                <a:spcPct val="90000"/>
              </a:lnSpc>
              <a:buClr>
                <a:srgbClr val="252663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fr-FR">
                <a:solidFill>
                  <a:srgbClr val="000000"/>
                </a:solidFill>
                <a:ea typeface="ＭＳ Ｐゴシック" charset="-128"/>
                <a:cs typeface="Geneva"/>
              </a:rPr>
              <a:t> 	Mettre en place des rocades </a:t>
            </a:r>
          </a:p>
          <a:p>
            <a:pPr marL="285750" indent="-285750" defTabSz="914400">
              <a:tabLst>
                <a:tab pos="355600" algn="l"/>
              </a:tabLst>
            </a:pPr>
            <a:r>
              <a:rPr lang="fr-FR">
                <a:solidFill>
                  <a:srgbClr val="000000"/>
                </a:solidFill>
                <a:ea typeface="ＭＳ Ｐゴシック" charset="-128"/>
                <a:cs typeface="Geneva"/>
              </a:rPr>
              <a:t>	 de contournement pour rediriger </a:t>
            </a:r>
          </a:p>
          <a:p>
            <a:pPr marL="285750" indent="-285750" defTabSz="914400">
              <a:tabLst>
                <a:tab pos="355600" algn="l"/>
              </a:tabLst>
            </a:pPr>
            <a:r>
              <a:rPr lang="fr-FR">
                <a:solidFill>
                  <a:srgbClr val="000000"/>
                </a:solidFill>
                <a:ea typeface="ＭＳ Ｐゴシック" charset="-128"/>
                <a:cs typeface="Geneva"/>
              </a:rPr>
              <a:t>	 la circulation de transit.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Titr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18115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6" name="Rectangle 5"/>
          <p:cNvSpPr>
            <a:spLocks noChangeArrowheads="1"/>
          </p:cNvSpPr>
          <p:nvPr/>
        </p:nvSpPr>
        <p:spPr bwMode="auto">
          <a:xfrm>
            <a:off x="204788" y="65088"/>
            <a:ext cx="6467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>
                <a:solidFill>
                  <a:srgbClr val="0E065D"/>
                </a:solidFill>
                <a:cs typeface="Arial" charset="0"/>
              </a:rPr>
              <a:t>2009-2011 :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04788" y="479425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solidFill>
                  <a:srgbClr val="252663"/>
                </a:solidFill>
                <a:cs typeface="Arial" charset="0"/>
              </a:rPr>
              <a:t>révision du PDU </a:t>
            </a:r>
          </a:p>
        </p:txBody>
      </p:sp>
      <p:sp>
        <p:nvSpPr>
          <p:cNvPr id="9" name="ZoneTexte 11"/>
          <p:cNvSpPr txBox="1">
            <a:spLocks noChangeArrowheads="1"/>
          </p:cNvSpPr>
          <p:nvPr/>
        </p:nvSpPr>
        <p:spPr bwMode="auto">
          <a:xfrm>
            <a:off x="3822700" y="5480050"/>
            <a:ext cx="50339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i="1">
                <a:ea typeface="ＭＳ Ｐゴシック" charset="-128"/>
                <a:cs typeface="Arial" charset="0"/>
              </a:rPr>
              <a:t>Historique et objectifs de parts modales pour les résidents de la CUS</a:t>
            </a:r>
          </a:p>
          <a:p>
            <a:r>
              <a:rPr lang="fr-FR" sz="1200" i="1">
                <a:ea typeface="ＭＳ Ｐゴシック" charset="-128"/>
                <a:cs typeface="Arial" charset="0"/>
              </a:rPr>
              <a:t>(source des données historiques : enquêtes ménages déplacements)</a:t>
            </a: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204788" y="1370013"/>
            <a:ext cx="33020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rgbClr val="252663"/>
              </a:buClr>
              <a:buFont typeface="Wingdings" pitchFamily="2" charset="2"/>
              <a:buChar char="§"/>
              <a:tabLst>
                <a:tab pos="177800" algn="l"/>
              </a:tabLst>
            </a:pPr>
            <a:r>
              <a:rPr lang="fr-FR" sz="1400" b="1">
                <a:cs typeface="Arial" charset="0"/>
              </a:rPr>
              <a:t> 	En termes de parts modales </a:t>
            </a:r>
          </a:p>
          <a:p>
            <a:pPr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r>
              <a:rPr lang="fr-FR" sz="1400" b="1">
                <a:cs typeface="Arial" charset="0"/>
              </a:rPr>
              <a:t>	des résidents de la CUS :</a:t>
            </a:r>
          </a:p>
          <a:p>
            <a:pPr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endParaRPr lang="fr-FR" sz="600" b="1">
              <a:cs typeface="Arial" charset="0"/>
            </a:endParaRPr>
          </a:p>
          <a:p>
            <a:pPr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r>
              <a:rPr lang="fr-FR" sz="1400" b="1">
                <a:ea typeface="Geneva"/>
                <a:cs typeface="Arial" charset="0"/>
              </a:rPr>
              <a:t>	</a:t>
            </a:r>
            <a:r>
              <a:rPr lang="fr-FR" sz="1400">
                <a:ea typeface="Geneva"/>
                <a:cs typeface="Arial" charset="0"/>
              </a:rPr>
              <a:t>les objectifs du PDU 2000, </a:t>
            </a:r>
          </a:p>
          <a:p>
            <a:pPr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r>
              <a:rPr lang="fr-FR" sz="1400">
                <a:ea typeface="Geneva"/>
                <a:cs typeface="Arial" charset="0"/>
              </a:rPr>
              <a:t>	la marche à pied en plus.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204788" y="2060575"/>
            <a:ext cx="33020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endParaRPr lang="fr-FR" sz="2000">
              <a:ea typeface="Geneva"/>
              <a:cs typeface="Arial" charset="0"/>
            </a:endParaRPr>
          </a:p>
          <a:p>
            <a:pPr marL="4763" indent="-4763">
              <a:lnSpc>
                <a:spcPct val="80000"/>
              </a:lnSpc>
              <a:buClr>
                <a:srgbClr val="252663"/>
              </a:buClr>
              <a:buFont typeface="Wingdings" pitchFamily="2" charset="2"/>
              <a:buChar char="§"/>
              <a:tabLst>
                <a:tab pos="177800" algn="l"/>
              </a:tabLst>
            </a:pPr>
            <a:r>
              <a:rPr lang="fr-FR" sz="1400" b="1">
                <a:ea typeface="Geneva"/>
                <a:cs typeface="Arial" charset="0"/>
              </a:rPr>
              <a:t> 	En termes de kilométrage VP 	parcourus dans la CUS :</a:t>
            </a:r>
          </a:p>
          <a:p>
            <a:pPr marL="4763" indent="-4763"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endParaRPr lang="fr-FR" sz="600" b="1">
              <a:ea typeface="Geneva"/>
              <a:cs typeface="Arial" charset="0"/>
            </a:endParaRPr>
          </a:p>
          <a:p>
            <a:pPr marL="4763" indent="-4763"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r>
              <a:rPr lang="fr-FR" sz="1400">
                <a:ea typeface="Geneva"/>
                <a:cs typeface="Arial" charset="0"/>
              </a:rPr>
              <a:t>	    une baisse de 30 % </a:t>
            </a:r>
          </a:p>
          <a:p>
            <a:pPr marL="4763" indent="-4763"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r>
              <a:rPr lang="fr-FR" sz="1400">
                <a:ea typeface="Geneva"/>
                <a:cs typeface="Arial" charset="0"/>
              </a:rPr>
              <a:t>	    du kilométrage parcouru.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204788" y="3217863"/>
            <a:ext cx="33020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rgbClr val="252663"/>
              </a:buClr>
              <a:buFont typeface="Wingdings" pitchFamily="2" charset="2"/>
              <a:buChar char="§"/>
              <a:tabLst>
                <a:tab pos="177800" algn="l"/>
              </a:tabLst>
            </a:pPr>
            <a:r>
              <a:rPr lang="fr-FR" sz="1400" b="1">
                <a:cs typeface="Arial" charset="0"/>
              </a:rPr>
              <a:t> 	En termes de trafic sur l’A35 </a:t>
            </a:r>
          </a:p>
          <a:p>
            <a:pPr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r>
              <a:rPr lang="fr-FR" sz="1400" b="1">
                <a:cs typeface="Arial" charset="0"/>
              </a:rPr>
              <a:t>	et la route du Rhin :</a:t>
            </a:r>
          </a:p>
          <a:p>
            <a:pPr marL="0" lvl="1"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endParaRPr lang="fr-FR" sz="600">
              <a:ea typeface="Geneva"/>
              <a:cs typeface="Arial" charset="0"/>
            </a:endParaRPr>
          </a:p>
          <a:p>
            <a:pPr marL="0" lvl="1"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r>
              <a:rPr lang="fr-FR" sz="1400">
                <a:ea typeface="Geneva"/>
                <a:cs typeface="Arial" charset="0"/>
              </a:rPr>
              <a:t>	une réduction importante du trafic, </a:t>
            </a:r>
          </a:p>
          <a:p>
            <a:pPr marL="0" lvl="1"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r>
              <a:rPr lang="fr-FR" sz="1400">
                <a:ea typeface="Geneva"/>
                <a:cs typeface="Arial" charset="0"/>
              </a:rPr>
              <a:t>	en lien avec le Plan de Protection </a:t>
            </a:r>
          </a:p>
          <a:p>
            <a:pPr marL="0" lvl="1"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r>
              <a:rPr lang="fr-FR" sz="1400">
                <a:ea typeface="Geneva"/>
                <a:cs typeface="Arial" charset="0"/>
              </a:rPr>
              <a:t>	de l</a:t>
            </a:r>
            <a:r>
              <a:rPr lang="ja-JP" altLang="fr-FR" sz="1400">
                <a:ea typeface="Geneva"/>
                <a:cs typeface="Arial" charset="0"/>
              </a:rPr>
              <a:t>’</a:t>
            </a:r>
            <a:r>
              <a:rPr lang="fr-FR" sz="1400">
                <a:ea typeface="Geneva"/>
                <a:cs typeface="Arial" charset="0"/>
              </a:rPr>
              <a:t>Atmosphère.</a:t>
            </a: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204788" y="4037013"/>
            <a:ext cx="330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endParaRPr lang="fr-FR" sz="2000">
              <a:ea typeface="Geneva"/>
              <a:cs typeface="Arial" charset="0"/>
            </a:endParaRPr>
          </a:p>
          <a:p>
            <a:pPr marL="4763" indent="-4763">
              <a:lnSpc>
                <a:spcPct val="80000"/>
              </a:lnSpc>
              <a:buClr>
                <a:srgbClr val="252663"/>
              </a:buClr>
              <a:buFont typeface="Wingdings" pitchFamily="2" charset="2"/>
              <a:buChar char="§"/>
              <a:tabLst>
                <a:tab pos="177800" algn="l"/>
              </a:tabLst>
            </a:pPr>
            <a:r>
              <a:rPr lang="fr-FR" sz="1400" b="1">
                <a:ea typeface="Geneva"/>
                <a:cs typeface="Arial" charset="0"/>
              </a:rPr>
              <a:t> 	Le maintien de l’accessibilité </a:t>
            </a:r>
          </a:p>
          <a:p>
            <a:pPr marL="4763" indent="-4763"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r>
              <a:rPr lang="fr-FR" sz="1400" b="1">
                <a:ea typeface="Geneva"/>
                <a:cs typeface="Arial" charset="0"/>
              </a:rPr>
              <a:t>	    au territoire.</a:t>
            </a:r>
          </a:p>
          <a:p>
            <a:pPr marL="4763" indent="-4763">
              <a:lnSpc>
                <a:spcPct val="80000"/>
              </a:lnSpc>
              <a:buClr>
                <a:srgbClr val="252663"/>
              </a:buClr>
              <a:buFont typeface="Arial" charset="0"/>
              <a:buNone/>
              <a:tabLst>
                <a:tab pos="177800" algn="l"/>
              </a:tabLst>
            </a:pPr>
            <a:endParaRPr lang="fr-FR" sz="1400" b="1">
              <a:ea typeface="Geneva"/>
              <a:cs typeface="Arial" charset="0"/>
            </a:endParaRPr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>
          <a:xfrm>
            <a:off x="204788" y="4656138"/>
            <a:ext cx="3302000" cy="114300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52663"/>
              </a:buClr>
              <a:tabLst>
                <a:tab pos="177800" algn="l"/>
              </a:tabLst>
              <a:defRPr/>
            </a:pPr>
            <a:endParaRPr lang="fr-FR" sz="20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4763" indent="-4763" algn="l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52663"/>
              </a:buClr>
              <a:buFont typeface="Wingdings" charset="2"/>
              <a:buChar char="§"/>
              <a:tabLst>
                <a:tab pos="177800" algn="l"/>
              </a:tabLst>
              <a:defRPr/>
            </a:pPr>
            <a:r>
              <a:rPr lang="fr-FR" sz="14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1400" b="1" dirty="0" smtClean="0">
                <a:solidFill>
                  <a:schemeClr val="tx1"/>
                </a:solidFill>
                <a:latin typeface="Arial"/>
                <a:cs typeface="Arial"/>
              </a:rPr>
              <a:t>	Un usage de la marche et du vélo 	qui contribue à 30</a:t>
            </a:r>
            <a:r>
              <a:rPr lang="fr-FR" altLang="ja-JP" sz="1400" b="1" dirty="0" smtClean="0">
                <a:solidFill>
                  <a:schemeClr val="tx1"/>
                </a:solidFill>
                <a:latin typeface="Arial"/>
                <a:cs typeface="Arial"/>
              </a:rPr>
              <a:t> minutes</a:t>
            </a:r>
            <a:r>
              <a:rPr lang="fr-FR" sz="1400" b="1" dirty="0" smtClean="0">
                <a:solidFill>
                  <a:schemeClr val="tx1"/>
                </a:solidFill>
                <a:latin typeface="Arial"/>
                <a:cs typeface="Arial"/>
              </a:rPr>
              <a:t> 	d’activité quotidienne.</a:t>
            </a:r>
            <a:endParaRPr lang="fr-FR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18124" name="Image 1" descr="evolution_pratiques_mobiliteV4.jpg"/>
          <p:cNvPicPr>
            <a:picLocks noChangeAspect="1"/>
          </p:cNvPicPr>
          <p:nvPr/>
        </p:nvPicPr>
        <p:blipFill>
          <a:blip r:embed="rId4"/>
          <a:srcRect l="5833" t="4236" r="8939" b="5055"/>
          <a:stretch>
            <a:fillRect/>
          </a:stretch>
        </p:blipFill>
        <p:spPr bwMode="auto">
          <a:xfrm>
            <a:off x="3059113" y="936625"/>
            <a:ext cx="5591175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/>
          </a:p>
        </p:txBody>
      </p:sp>
      <p:pic>
        <p:nvPicPr>
          <p:cNvPr id="219139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4788" y="211138"/>
            <a:ext cx="6467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2800" b="1">
                <a:solidFill>
                  <a:srgbClr val="252663"/>
                </a:solidFill>
                <a:cs typeface="Arial" charset="0"/>
              </a:rPr>
              <a:t>Strasbourg, une ville qui marche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65100" y="1249363"/>
            <a:ext cx="25209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FR" sz="2400" b="1">
                <a:solidFill>
                  <a:srgbClr val="E46C0A"/>
                </a:solidFill>
                <a:cs typeface="Arial" charset="0"/>
              </a:rPr>
              <a:t>Le Plan Piéton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400300" y="5129213"/>
            <a:ext cx="644683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marL="182563" indent="-182563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Geneva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defTabSz="9144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&gt;	</a:t>
            </a:r>
            <a:r>
              <a:rPr lang="fr-FR" sz="1600" dirty="0" smtClean="0">
                <a:latin typeface="Arial"/>
                <a:cs typeface="Arial"/>
              </a:rPr>
              <a:t>532 000 déplacements piétons par jour dans la CUS </a:t>
            </a:r>
            <a:r>
              <a:rPr lang="fr-FR" sz="1600" dirty="0">
                <a:latin typeface="Arial"/>
                <a:cs typeface="Arial"/>
              </a:rPr>
              <a:t>;</a:t>
            </a:r>
            <a:endParaRPr lang="fr-FR" sz="1600" b="1" dirty="0" smtClean="0">
              <a:solidFill>
                <a:srgbClr val="0066CC"/>
              </a:solidFill>
              <a:latin typeface="Arial"/>
              <a:cs typeface="Arial"/>
            </a:endParaRPr>
          </a:p>
          <a:p>
            <a:pPr defTabSz="914400" eaLnBrk="1" fontAlgn="auto" hangingPunct="1">
              <a:spcBef>
                <a:spcPct val="50000"/>
              </a:spcBef>
              <a:spcAft>
                <a:spcPts val="0"/>
              </a:spcAft>
              <a:buFont typeface="Wingdings" charset="0"/>
              <a:buNone/>
              <a:defRPr/>
            </a:pPr>
            <a:r>
              <a:rPr lang="fr-FR" sz="1600" dirty="0">
                <a:solidFill>
                  <a:srgbClr val="E46C0A"/>
                </a:solidFill>
                <a:latin typeface="Arial Black"/>
                <a:cs typeface="Arial Black"/>
              </a:rPr>
              <a:t>&gt;	</a:t>
            </a:r>
            <a:r>
              <a:rPr lang="fr-FR" sz="1600" dirty="0" smtClean="0">
                <a:latin typeface="Arial"/>
                <a:cs typeface="Arial"/>
              </a:rPr>
              <a:t>Tram et Bus génèrent </a:t>
            </a:r>
            <a:r>
              <a:rPr lang="fr-FR" sz="1600" b="1" dirty="0" smtClean="0">
                <a:latin typeface="Arial"/>
                <a:cs typeface="Arial"/>
              </a:rPr>
              <a:t>800 000 déplacements</a:t>
            </a:r>
            <a:r>
              <a:rPr lang="fr-FR" sz="1600" dirty="0" smtClean="0">
                <a:latin typeface="Arial"/>
                <a:cs typeface="Arial"/>
              </a:rPr>
              <a:t> </a:t>
            </a:r>
            <a:r>
              <a:rPr lang="fr-FR" sz="1600" b="1" dirty="0" smtClean="0">
                <a:latin typeface="Arial"/>
                <a:cs typeface="Arial"/>
              </a:rPr>
              <a:t>piétons</a:t>
            </a:r>
            <a:r>
              <a:rPr lang="fr-FR" sz="1600" dirty="0" smtClean="0">
                <a:latin typeface="Arial"/>
                <a:cs typeface="Arial"/>
              </a:rPr>
              <a:t> par jour ;</a:t>
            </a:r>
            <a:endParaRPr lang="fr-FR" sz="1600" b="1" dirty="0" smtClean="0">
              <a:solidFill>
                <a:srgbClr val="0066CC"/>
              </a:solidFill>
              <a:latin typeface="Arial"/>
              <a:cs typeface="Arial"/>
            </a:endParaRPr>
          </a:p>
          <a:p>
            <a:pPr defTabSz="914400" eaLnBrk="1" fontAlgn="auto" hangingPunct="1">
              <a:spcBef>
                <a:spcPct val="50000"/>
              </a:spcBef>
              <a:spcAft>
                <a:spcPts val="0"/>
              </a:spcAft>
              <a:buFont typeface="Wingdings" charset="0"/>
              <a:buNone/>
              <a:defRPr/>
            </a:pPr>
            <a:r>
              <a:rPr lang="fr-FR" sz="1600" dirty="0">
                <a:solidFill>
                  <a:srgbClr val="E46C0A"/>
                </a:solidFill>
                <a:latin typeface="Arial Black"/>
                <a:cs typeface="Arial Black"/>
              </a:rPr>
              <a:t>&gt;</a:t>
            </a:r>
            <a:r>
              <a:rPr lang="fr-FR" sz="1600" dirty="0">
                <a:solidFill>
                  <a:srgbClr val="800040"/>
                </a:solidFill>
                <a:latin typeface="Arial Black"/>
                <a:cs typeface="Arial Black"/>
              </a:rPr>
              <a:t>	</a:t>
            </a:r>
            <a:r>
              <a:rPr lang="fr-FR" sz="1600" dirty="0" smtClean="0">
                <a:latin typeface="Arial"/>
                <a:cs typeface="Arial"/>
              </a:rPr>
              <a:t>1 déplacement sur 3 se fait à pied dans la CUS.</a:t>
            </a:r>
            <a:endParaRPr lang="fr-FR" sz="1600" b="1" dirty="0" smtClean="0">
              <a:solidFill>
                <a:srgbClr val="0066CC"/>
              </a:solidFill>
              <a:latin typeface="Arial"/>
              <a:cs typeface="Arial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61925" y="1825625"/>
            <a:ext cx="24955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marL="179388" indent="-179388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Geneva" charset="0"/>
              </a:defRPr>
            </a:lvl1pPr>
            <a:lvl2pPr marL="542925"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Clr>
                <a:srgbClr val="252663"/>
              </a:buClr>
              <a:buFont typeface="Wingdings" charset="2"/>
              <a:buChar char="§"/>
              <a:tabLst>
                <a:tab pos="268288" algn="l"/>
              </a:tabLst>
              <a:defRPr/>
            </a:pPr>
            <a:r>
              <a:rPr lang="fr-FR" sz="1600" dirty="0" smtClean="0">
                <a:latin typeface="Arial"/>
                <a:cs typeface="Arial"/>
              </a:rPr>
              <a:t>Un centre-ville 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>
                <a:srgbClr val="252663"/>
              </a:buClr>
              <a:tabLst>
                <a:tab pos="268288" algn="l"/>
              </a:tabLst>
              <a:defRPr/>
            </a:pPr>
            <a:r>
              <a:rPr lang="fr-FR" sz="1600" dirty="0" smtClean="0">
                <a:latin typeface="Arial"/>
                <a:cs typeface="Arial"/>
              </a:rPr>
              <a:t>	pour les piétons 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>
                <a:srgbClr val="252663"/>
              </a:buClr>
              <a:tabLst>
                <a:tab pos="268288" algn="l"/>
              </a:tabLst>
              <a:defRPr/>
            </a:pPr>
            <a:r>
              <a:rPr lang="fr-FR" sz="1600" dirty="0" smtClean="0">
                <a:latin typeface="Arial"/>
                <a:cs typeface="Arial"/>
              </a:rPr>
              <a:t>	et un plan piéton 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>
                <a:srgbClr val="252663"/>
              </a:buClr>
              <a:tabLst>
                <a:tab pos="268288" algn="l"/>
              </a:tabLst>
              <a:defRPr/>
            </a:pPr>
            <a:r>
              <a:rPr lang="fr-FR" sz="1600" dirty="0" smtClean="0">
                <a:latin typeface="Arial"/>
                <a:cs typeface="Arial"/>
              </a:rPr>
              <a:t>	2011 &gt; 2020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700338" y="989013"/>
            <a:ext cx="6457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>
                <a:solidFill>
                  <a:srgbClr val="E46C0A"/>
                </a:solidFill>
                <a:cs typeface="Arial" charset="0"/>
              </a:rPr>
              <a:t>Faubourg de Pierre</a:t>
            </a:r>
          </a:p>
        </p:txBody>
      </p:sp>
      <p:grpSp>
        <p:nvGrpSpPr>
          <p:cNvPr id="17" name="Grouper 16"/>
          <p:cNvGrpSpPr>
            <a:grpSpLocks/>
          </p:cNvGrpSpPr>
          <p:nvPr/>
        </p:nvGrpSpPr>
        <p:grpSpPr bwMode="auto">
          <a:xfrm>
            <a:off x="2700338" y="1358900"/>
            <a:ext cx="3127375" cy="3575050"/>
            <a:chOff x="2700338" y="1359129"/>
            <a:chExt cx="3127761" cy="3574722"/>
          </a:xfrm>
        </p:grpSpPr>
        <p:pic>
          <p:nvPicPr>
            <p:cNvPr id="219151" name="Picture 4"/>
            <p:cNvPicPr>
              <a:picLocks noChangeAspect="1" noChangeArrowheads="1"/>
            </p:cNvPicPr>
            <p:nvPr/>
          </p:nvPicPr>
          <p:blipFill>
            <a:blip r:embed="rId4"/>
            <a:srcRect t="639" b="8981"/>
            <a:stretch>
              <a:fillRect/>
            </a:stretch>
          </p:blipFill>
          <p:spPr bwMode="auto">
            <a:xfrm>
              <a:off x="2700338" y="1359129"/>
              <a:ext cx="3127761" cy="3574722"/>
            </a:xfrm>
            <a:prstGeom prst="rect">
              <a:avLst/>
            </a:prstGeom>
            <a:noFill/>
            <a:ln w="9525">
              <a:solidFill>
                <a:srgbClr val="E46C0A"/>
              </a:solidFill>
              <a:miter lim="800000"/>
              <a:headEnd/>
              <a:tailEnd/>
            </a:ln>
          </p:spPr>
        </p:pic>
        <p:sp>
          <p:nvSpPr>
            <p:cNvPr id="219152" name="Text Box 8"/>
            <p:cNvSpPr txBox="1">
              <a:spLocks noChangeArrowheads="1"/>
            </p:cNvSpPr>
            <p:nvPr/>
          </p:nvSpPr>
          <p:spPr bwMode="auto">
            <a:xfrm>
              <a:off x="2700338" y="1362072"/>
              <a:ext cx="2392001" cy="646331"/>
            </a:xfrm>
            <a:prstGeom prst="rect">
              <a:avLst/>
            </a:prstGeom>
            <a:solidFill>
              <a:srgbClr val="F3F6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 u="sng">
                  <a:solidFill>
                    <a:srgbClr val="252663"/>
                  </a:solidFill>
                  <a:cs typeface="Arial" charset="0"/>
                </a:rPr>
                <a:t>AVANT</a:t>
              </a:r>
              <a:r>
                <a:rPr lang="fr-FR">
                  <a:solidFill>
                    <a:srgbClr val="252663"/>
                  </a:solidFill>
                  <a:cs typeface="Arial" charset="0"/>
                </a:rPr>
                <a:t> :</a:t>
              </a:r>
            </a:p>
            <a:p>
              <a:r>
                <a:rPr lang="fr-FR">
                  <a:solidFill>
                    <a:srgbClr val="252663"/>
                  </a:solidFill>
                  <a:cs typeface="Arial" charset="0"/>
                </a:rPr>
                <a:t>39 % d</a:t>
              </a:r>
              <a:r>
                <a:rPr lang="fr-FR" altLang="ja-JP">
                  <a:solidFill>
                    <a:srgbClr val="252663"/>
                  </a:solidFill>
                  <a:cs typeface="Arial" charset="0"/>
                </a:rPr>
                <a:t>’</a:t>
              </a:r>
              <a:r>
                <a:rPr lang="fr-FR">
                  <a:solidFill>
                    <a:srgbClr val="252663"/>
                  </a:solidFill>
                  <a:cs typeface="Arial" charset="0"/>
                </a:rPr>
                <a:t>espace piéton</a:t>
              </a:r>
            </a:p>
          </p:txBody>
        </p:sp>
      </p:grpSp>
      <p:grpSp>
        <p:nvGrpSpPr>
          <p:cNvPr id="23" name="Grouper 22"/>
          <p:cNvGrpSpPr>
            <a:grpSpLocks/>
          </p:cNvGrpSpPr>
          <p:nvPr/>
        </p:nvGrpSpPr>
        <p:grpSpPr bwMode="auto">
          <a:xfrm>
            <a:off x="5911850" y="1347788"/>
            <a:ext cx="3205163" cy="3586162"/>
            <a:chOff x="5912203" y="1347885"/>
            <a:chExt cx="3205163" cy="3585965"/>
          </a:xfrm>
        </p:grpSpPr>
        <p:pic>
          <p:nvPicPr>
            <p:cNvPr id="219149" name="Picture 5"/>
            <p:cNvPicPr>
              <a:picLocks noChangeAspect="1" noChangeArrowheads="1"/>
            </p:cNvPicPr>
            <p:nvPr/>
          </p:nvPicPr>
          <p:blipFill>
            <a:blip r:embed="rId5"/>
            <a:srcRect b="8981"/>
            <a:stretch>
              <a:fillRect/>
            </a:stretch>
          </p:blipFill>
          <p:spPr bwMode="auto">
            <a:xfrm>
              <a:off x="5912203" y="1347885"/>
              <a:ext cx="3205163" cy="3585965"/>
            </a:xfrm>
            <a:prstGeom prst="rect">
              <a:avLst/>
            </a:prstGeom>
            <a:noFill/>
            <a:ln w="9525">
              <a:solidFill>
                <a:srgbClr val="E46C0A"/>
              </a:solidFill>
              <a:miter lim="800000"/>
              <a:headEnd/>
              <a:tailEnd/>
            </a:ln>
          </p:spPr>
        </p:pic>
        <p:sp>
          <p:nvSpPr>
            <p:cNvPr id="219150" name="Text Box 8"/>
            <p:cNvSpPr txBox="1">
              <a:spLocks noChangeArrowheads="1"/>
            </p:cNvSpPr>
            <p:nvPr/>
          </p:nvSpPr>
          <p:spPr bwMode="auto">
            <a:xfrm>
              <a:off x="5912203" y="1347961"/>
              <a:ext cx="2392001" cy="642912"/>
            </a:xfrm>
            <a:prstGeom prst="rect">
              <a:avLst/>
            </a:prstGeom>
            <a:solidFill>
              <a:srgbClr val="F3F6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 u="sng">
                  <a:solidFill>
                    <a:srgbClr val="252663"/>
                  </a:solidFill>
                  <a:cs typeface="Arial" charset="0"/>
                </a:rPr>
                <a:t>APRÈS</a:t>
              </a:r>
              <a:r>
                <a:rPr lang="fr-FR">
                  <a:solidFill>
                    <a:srgbClr val="252663"/>
                  </a:solidFill>
                  <a:cs typeface="Arial" charset="0"/>
                </a:rPr>
                <a:t> :</a:t>
              </a:r>
            </a:p>
            <a:p>
              <a:r>
                <a:rPr lang="fr-FR">
                  <a:solidFill>
                    <a:srgbClr val="252663"/>
                  </a:solidFill>
                  <a:cs typeface="Arial" charset="0"/>
                </a:rPr>
                <a:t>45 % d</a:t>
              </a:r>
              <a:r>
                <a:rPr lang="fr-FR" altLang="ja-JP">
                  <a:solidFill>
                    <a:srgbClr val="252663"/>
                  </a:solidFill>
                  <a:cs typeface="Arial" charset="0"/>
                </a:rPr>
                <a:t>’</a:t>
              </a:r>
              <a:r>
                <a:rPr lang="fr-FR">
                  <a:solidFill>
                    <a:srgbClr val="252663"/>
                  </a:solidFill>
                  <a:cs typeface="Arial" charset="0"/>
                </a:rPr>
                <a:t>espace piéton</a:t>
              </a:r>
            </a:p>
          </p:txBody>
        </p:sp>
      </p:grp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61925" y="2868613"/>
            <a:ext cx="24955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buClr>
                <a:srgbClr val="252663"/>
              </a:buClr>
              <a:tabLst>
                <a:tab pos="268288" algn="l"/>
              </a:tabLst>
            </a:pPr>
            <a:endParaRPr lang="fr-FR" sz="1600">
              <a:ea typeface="ＭＳ Ｐゴシック" charset="-128"/>
              <a:cs typeface="Arial" charset="0"/>
            </a:endParaRPr>
          </a:p>
          <a:p>
            <a:pPr defTabSz="914400" eaLnBrk="0" hangingPunct="0">
              <a:buClr>
                <a:srgbClr val="252663"/>
              </a:buClr>
              <a:buFont typeface="Wingdings" pitchFamily="2" charset="2"/>
              <a:buChar char="§"/>
              <a:tabLst>
                <a:tab pos="268288" algn="l"/>
              </a:tabLst>
            </a:pPr>
            <a:r>
              <a:rPr lang="fr-FR" sz="1600">
                <a:ea typeface="ＭＳ Ｐゴシック" charset="-128"/>
                <a:cs typeface="Arial" charset="0"/>
              </a:rPr>
              <a:t>   580 km de bandes </a:t>
            </a:r>
          </a:p>
          <a:p>
            <a:pPr defTabSz="914400" eaLnBrk="0" hangingPunct="0">
              <a:buClr>
                <a:srgbClr val="252663"/>
              </a:buClr>
              <a:tabLst>
                <a:tab pos="268288" algn="l"/>
              </a:tabLst>
            </a:pPr>
            <a:r>
              <a:rPr lang="fr-FR" sz="1600">
                <a:ea typeface="ＭＳ Ｐゴシック" charset="-128"/>
                <a:cs typeface="Arial" charset="0"/>
              </a:rPr>
              <a:t>	et de pistes cyclables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52400" y="3978275"/>
            <a:ext cx="24955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marL="179388" indent="-179388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Geneva" charset="0"/>
              </a:defRPr>
            </a:lvl1pPr>
            <a:lvl2pPr marL="542925"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Clr>
                <a:srgbClr val="252663"/>
              </a:buClr>
              <a:buFont typeface="Wingdings" charset="2"/>
              <a:buChar char="§"/>
              <a:tabLst>
                <a:tab pos="268288" algn="l"/>
              </a:tabLst>
              <a:defRPr/>
            </a:pPr>
            <a:r>
              <a:rPr lang="fr-FR" sz="1600" dirty="0" smtClean="0">
                <a:latin typeface="Arial"/>
                <a:cs typeface="Arial"/>
              </a:rPr>
              <a:t>Le vélo prend le tram 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>
                <a:srgbClr val="252663"/>
              </a:buClr>
              <a:tabLst>
                <a:tab pos="268288" algn="l"/>
              </a:tabLst>
              <a:defRPr/>
            </a:pPr>
            <a:r>
              <a:rPr lang="fr-FR" sz="1600" dirty="0" smtClean="0">
                <a:latin typeface="Arial"/>
                <a:cs typeface="Arial"/>
              </a:rPr>
              <a:t>	et les 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3" grpId="0"/>
      <p:bldP spid="15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/>
          </a:p>
        </p:txBody>
      </p:sp>
      <p:pic>
        <p:nvPicPr>
          <p:cNvPr id="220163" name="Image 3" descr="ppt tram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la-zone-limitee-a-30-km-h-est-pour-le-moment-limite-a-certains-secteurs-du-centre-de-strasbourg-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3863" y="1001713"/>
            <a:ext cx="2687637" cy="2879725"/>
          </a:xfrm>
          <a:prstGeom prst="rect">
            <a:avLst/>
          </a:prstGeom>
          <a:noFill/>
          <a:ln w="9525">
            <a:solidFill>
              <a:srgbClr val="E46C0A"/>
            </a:solidFill>
            <a:miter lim="800000"/>
            <a:headEnd/>
            <a:tailEnd/>
          </a:ln>
        </p:spPr>
      </p:pic>
      <p:pic>
        <p:nvPicPr>
          <p:cNvPr id="8" name="Picture 6" descr="le-nouveau-visage-de-la-place-des-orpheli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3863" y="3937000"/>
            <a:ext cx="6118225" cy="2403475"/>
          </a:xfrm>
          <a:prstGeom prst="rect">
            <a:avLst/>
          </a:prstGeom>
          <a:noFill/>
          <a:ln w="9525">
            <a:solidFill>
              <a:srgbClr val="E46C0A"/>
            </a:solidFill>
            <a:miter lim="800000"/>
            <a:headEnd/>
            <a:tailEnd/>
          </a:ln>
        </p:spPr>
      </p:pic>
      <p:pic>
        <p:nvPicPr>
          <p:cNvPr id="9" name="Picture 5" descr="une-question-d-equilib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9763" y="1001713"/>
            <a:ext cx="3371850" cy="2879725"/>
          </a:xfrm>
          <a:prstGeom prst="rect">
            <a:avLst/>
          </a:prstGeom>
          <a:noFill/>
          <a:ln w="9525">
            <a:solidFill>
              <a:srgbClr val="E46C0A"/>
            </a:solidFill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41288" y="1008063"/>
            <a:ext cx="279400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marL="182563" indent="-182563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Geneva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E065D"/>
              </a:buClr>
              <a:buFont typeface="Wingdings" charset="2"/>
              <a:buChar char="§"/>
              <a:tabLst>
                <a:tab pos="268288" algn="l"/>
              </a:tabLst>
              <a:defRPr/>
            </a:pPr>
            <a:r>
              <a:rPr lang="fr-FR" sz="1600" b="1" dirty="0" smtClean="0">
                <a:solidFill>
                  <a:srgbClr val="252663"/>
                </a:solidFill>
                <a:latin typeface="Arial"/>
                <a:cs typeface="Arial"/>
              </a:rPr>
              <a:t>Zone 30</a:t>
            </a:r>
            <a:r>
              <a:rPr lang="fr-FR" sz="1600" dirty="0" smtClean="0">
                <a:solidFill>
                  <a:srgbClr val="252663"/>
                </a:solidFill>
                <a:latin typeface="Arial"/>
                <a:cs typeface="Arial"/>
              </a:rPr>
              <a:t> : </a:t>
            </a:r>
          </a:p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tabLst>
                <a:tab pos="268288" algn="l"/>
              </a:tabLst>
              <a:defRPr/>
            </a:pPr>
            <a:r>
              <a:rPr lang="fr-FR" sz="1600" dirty="0" smtClean="0">
                <a:latin typeface="Arial"/>
                <a:cs typeface="Arial"/>
              </a:rPr>
              <a:t>	Priorité au piéton </a:t>
            </a:r>
          </a:p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tabLst>
                <a:tab pos="268288" algn="l"/>
              </a:tabLst>
              <a:defRPr/>
            </a:pPr>
            <a:r>
              <a:rPr lang="fr-FR" sz="1600" dirty="0">
                <a:latin typeface="Arial"/>
                <a:cs typeface="Arial"/>
              </a:rPr>
              <a:t>	</a:t>
            </a:r>
            <a:r>
              <a:rPr lang="fr-FR" sz="1600" dirty="0" smtClean="0">
                <a:latin typeface="Arial"/>
                <a:cs typeface="Arial"/>
              </a:rPr>
              <a:t>sur les trottoirs. </a:t>
            </a:r>
          </a:p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tabLst>
                <a:tab pos="268288" algn="l"/>
              </a:tabLst>
              <a:defRPr/>
            </a:pPr>
            <a:endParaRPr lang="fr-FR" sz="800" dirty="0" smtClean="0">
              <a:latin typeface="Arial"/>
              <a:cs typeface="Arial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41288" y="2024063"/>
            <a:ext cx="2794000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defTabSz="914400">
              <a:buClr>
                <a:srgbClr val="0E065D"/>
              </a:buClr>
              <a:buFont typeface="Wingdings" pitchFamily="2" charset="2"/>
              <a:buChar char="§"/>
              <a:tabLst>
                <a:tab pos="268288" algn="l"/>
              </a:tabLst>
            </a:pPr>
            <a:endParaRPr lang="fr-FR" sz="800">
              <a:ea typeface="ＭＳ Ｐゴシック" charset="-128"/>
              <a:cs typeface="Arial" charset="0"/>
            </a:endParaRPr>
          </a:p>
          <a:p>
            <a:pPr marL="171450" indent="-171450" defTabSz="914400">
              <a:buClr>
                <a:srgbClr val="0E065D"/>
              </a:buClr>
              <a:buFont typeface="Wingdings" pitchFamily="2" charset="2"/>
              <a:buChar char="§"/>
              <a:tabLst>
                <a:tab pos="268288" algn="l"/>
              </a:tabLst>
            </a:pPr>
            <a:r>
              <a:rPr lang="fr-FR" sz="1600" b="1">
                <a:solidFill>
                  <a:srgbClr val="252663"/>
                </a:solidFill>
                <a:ea typeface="ＭＳ Ｐゴシック" charset="-128"/>
                <a:cs typeface="Arial" charset="0"/>
              </a:rPr>
              <a:t> Zone de rencontre</a:t>
            </a:r>
            <a:r>
              <a:rPr lang="fr-FR" sz="1600">
                <a:solidFill>
                  <a:srgbClr val="252663"/>
                </a:solidFill>
                <a:ea typeface="ＭＳ Ｐゴシック" charset="-128"/>
                <a:cs typeface="Arial" charset="0"/>
              </a:rPr>
              <a:t> :   </a:t>
            </a:r>
          </a:p>
          <a:p>
            <a:pPr marL="171450" indent="-171450" defTabSz="914400">
              <a:buClr>
                <a:srgbClr val="0E065D"/>
              </a:buClr>
              <a:buFont typeface="Wingdings" pitchFamily="2" charset="2"/>
              <a:buNone/>
              <a:tabLst>
                <a:tab pos="268288" algn="l"/>
              </a:tabLst>
            </a:pPr>
            <a:r>
              <a:rPr lang="fr-FR" sz="1600">
                <a:ea typeface="ＭＳ Ｐゴシック" charset="-128"/>
                <a:cs typeface="Arial" charset="0"/>
              </a:rPr>
              <a:t>    Espace piéton préférentiel  </a:t>
            </a:r>
          </a:p>
          <a:p>
            <a:pPr marL="171450" indent="-171450" defTabSz="914400">
              <a:buClr>
                <a:srgbClr val="0E065D"/>
              </a:buClr>
              <a:buFont typeface="Wingdings" pitchFamily="2" charset="2"/>
              <a:buNone/>
              <a:tabLst>
                <a:tab pos="268288" algn="l"/>
              </a:tabLst>
            </a:pPr>
            <a:r>
              <a:rPr lang="fr-FR" sz="1600">
                <a:ea typeface="ＭＳ Ｐゴシック" charset="-128"/>
                <a:cs typeface="Arial" charset="0"/>
              </a:rPr>
              <a:t>    et repérable avec points </a:t>
            </a:r>
          </a:p>
          <a:p>
            <a:pPr marL="171450" indent="-171450" defTabSz="914400">
              <a:buClr>
                <a:srgbClr val="0E065D"/>
              </a:buClr>
              <a:buFont typeface="Wingdings" pitchFamily="2" charset="2"/>
              <a:buNone/>
              <a:tabLst>
                <a:tab pos="268288" algn="l"/>
              </a:tabLst>
            </a:pPr>
            <a:r>
              <a:rPr lang="fr-FR" sz="1600">
                <a:ea typeface="ＭＳ Ｐゴシック" charset="-128"/>
                <a:cs typeface="Arial" charset="0"/>
              </a:rPr>
              <a:t>    de détection pour </a:t>
            </a:r>
          </a:p>
          <a:p>
            <a:pPr marL="171450" indent="-171450" defTabSz="914400">
              <a:buClr>
                <a:srgbClr val="0E065D"/>
              </a:buClr>
              <a:buFont typeface="Wingdings" pitchFamily="2" charset="2"/>
              <a:buNone/>
              <a:tabLst>
                <a:tab pos="268288" algn="l"/>
              </a:tabLst>
            </a:pPr>
            <a:r>
              <a:rPr lang="fr-FR" sz="1600">
                <a:ea typeface="ＭＳ Ｐゴシック" charset="-128"/>
                <a:cs typeface="Arial" charset="0"/>
              </a:rPr>
              <a:t>    personnes malvoyantes.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27000" y="3929063"/>
            <a:ext cx="279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Font typeface="Wingdings" pitchFamily="2" charset="2"/>
              <a:buNone/>
              <a:tabLst>
                <a:tab pos="268288" algn="l"/>
              </a:tabLst>
            </a:pPr>
            <a:endParaRPr lang="fr-FR" sz="800">
              <a:ea typeface="ＭＳ Ｐゴシック" charset="-128"/>
              <a:cs typeface="Arial" charset="0"/>
            </a:endParaRPr>
          </a:p>
          <a:p>
            <a:pPr defTabSz="914400">
              <a:buClr>
                <a:srgbClr val="0E065D"/>
              </a:buClr>
              <a:buFont typeface="Wingdings" pitchFamily="2" charset="2"/>
              <a:buChar char="§"/>
              <a:tabLst>
                <a:tab pos="268288" algn="l"/>
              </a:tabLst>
            </a:pPr>
            <a:r>
              <a:rPr lang="fr-FR" sz="1600" b="1">
                <a:solidFill>
                  <a:srgbClr val="252663"/>
                </a:solidFill>
                <a:ea typeface="ＭＳ Ｐゴシック" charset="-128"/>
                <a:cs typeface="Arial" charset="0"/>
              </a:rPr>
              <a:t>  Aire Piétonne</a:t>
            </a:r>
            <a:r>
              <a:rPr lang="fr-FR" sz="1600">
                <a:solidFill>
                  <a:srgbClr val="252663"/>
                </a:solidFill>
                <a:ea typeface="ＭＳ Ｐゴシック" charset="-128"/>
                <a:cs typeface="Arial" charset="0"/>
              </a:rPr>
              <a:t> :         </a:t>
            </a:r>
          </a:p>
          <a:p>
            <a:pPr defTabSz="914400">
              <a:buClr>
                <a:srgbClr val="0E065D"/>
              </a:buClr>
              <a:buFont typeface="Wingdings" pitchFamily="2" charset="2"/>
              <a:buNone/>
              <a:tabLst>
                <a:tab pos="268288" algn="l"/>
              </a:tabLst>
            </a:pPr>
            <a:r>
              <a:rPr lang="fr-FR" sz="1600">
                <a:ea typeface="ＭＳ Ｐゴシック" charset="-128"/>
                <a:cs typeface="Arial" charset="0"/>
              </a:rPr>
              <a:t>    Cohabitation Vélo/Piéton         </a:t>
            </a:r>
          </a:p>
          <a:p>
            <a:pPr defTabSz="914400">
              <a:buClr>
                <a:srgbClr val="0E065D"/>
              </a:buClr>
              <a:buFont typeface="Wingdings" pitchFamily="2" charset="2"/>
              <a:buNone/>
              <a:tabLst>
                <a:tab pos="268288" algn="l"/>
              </a:tabLst>
            </a:pPr>
            <a:r>
              <a:rPr lang="fr-FR" sz="1600">
                <a:ea typeface="ＭＳ Ｐゴシック" charset="-128"/>
                <a:cs typeface="Arial" charset="0"/>
              </a:rPr>
              <a:t>    prioritaire et/ou exclusive.</a:t>
            </a:r>
          </a:p>
          <a:p>
            <a:pPr defTabSz="914400">
              <a:tabLst>
                <a:tab pos="268288" algn="l"/>
              </a:tabLst>
            </a:pPr>
            <a:endParaRPr lang="fr-FR">
              <a:ea typeface="ＭＳ Ｐゴシック" charset="-128"/>
              <a:cs typeface="Arial" charset="0"/>
            </a:endParaRPr>
          </a:p>
          <a:p>
            <a:pPr defTabSz="914400">
              <a:tabLst>
                <a:tab pos="268288" algn="l"/>
              </a:tabLst>
            </a:pPr>
            <a:endParaRPr lang="fr-FR">
              <a:ea typeface="ＭＳ Ｐゴシック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/>
          </a:p>
        </p:txBody>
      </p:sp>
      <p:pic>
        <p:nvPicPr>
          <p:cNvPr id="221187" name="Image 3" descr="ppt tram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8" name="Rectangle 5"/>
          <p:cNvSpPr>
            <a:spLocks noChangeArrowheads="1"/>
          </p:cNvSpPr>
          <p:nvPr/>
        </p:nvSpPr>
        <p:spPr bwMode="auto">
          <a:xfrm>
            <a:off x="204788" y="234950"/>
            <a:ext cx="6467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2400">
              <a:solidFill>
                <a:srgbClr val="252663"/>
              </a:solidFill>
              <a:cs typeface="Arial" charset="0"/>
            </a:endParaRPr>
          </a:p>
        </p:txBody>
      </p:sp>
      <p:grpSp>
        <p:nvGrpSpPr>
          <p:cNvPr id="221189" name="Grouper 4"/>
          <p:cNvGrpSpPr>
            <a:grpSpLocks/>
          </p:cNvGrpSpPr>
          <p:nvPr/>
        </p:nvGrpSpPr>
        <p:grpSpPr bwMode="auto">
          <a:xfrm>
            <a:off x="1320800" y="1027113"/>
            <a:ext cx="6480175" cy="2381250"/>
            <a:chOff x="1320613" y="1027119"/>
            <a:chExt cx="6479980" cy="2381982"/>
          </a:xfrm>
        </p:grpSpPr>
        <p:pic>
          <p:nvPicPr>
            <p:cNvPr id="221194" name="Picture 5" descr="panneau kuss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48827" y="1427093"/>
              <a:ext cx="3321095" cy="1982008"/>
            </a:xfrm>
            <a:prstGeom prst="rect">
              <a:avLst/>
            </a:prstGeom>
            <a:noFill/>
            <a:ln w="9525">
              <a:solidFill>
                <a:srgbClr val="0E065D"/>
              </a:solidFill>
              <a:miter lim="800000"/>
              <a:headEnd/>
              <a:tailEnd/>
            </a:ln>
          </p:spPr>
        </p:pic>
        <p:pic>
          <p:nvPicPr>
            <p:cNvPr id="221195" name="Picture 6" descr="panneau kuss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60023" y="1429102"/>
              <a:ext cx="3016401" cy="1979998"/>
            </a:xfrm>
            <a:prstGeom prst="rect">
              <a:avLst/>
            </a:prstGeom>
            <a:noFill/>
            <a:ln w="9525">
              <a:solidFill>
                <a:srgbClr val="0E065D"/>
              </a:solidFill>
              <a:miter lim="800000"/>
              <a:headEnd/>
              <a:tailEnd/>
            </a:ln>
          </p:spPr>
        </p:pic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1320613" y="1027119"/>
              <a:ext cx="6479980" cy="330302"/>
            </a:xfrm>
            <a:prstGeom prst="rect">
              <a:avLst/>
            </a:prstGeom>
            <a:solidFill>
              <a:srgbClr val="2526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latin typeface="Arial"/>
                  <a:cs typeface="Arial"/>
                </a:rPr>
                <a:t>AVANT</a:t>
              </a:r>
            </a:p>
          </p:txBody>
        </p:sp>
      </p:grpSp>
      <p:grpSp>
        <p:nvGrpSpPr>
          <p:cNvPr id="7" name="Grouper 6"/>
          <p:cNvGrpSpPr>
            <a:grpSpLocks/>
          </p:cNvGrpSpPr>
          <p:nvPr/>
        </p:nvGrpSpPr>
        <p:grpSpPr bwMode="auto">
          <a:xfrm>
            <a:off x="1320800" y="3802063"/>
            <a:ext cx="6480175" cy="2381250"/>
            <a:chOff x="1320610" y="3801892"/>
            <a:chExt cx="6479988" cy="2381083"/>
          </a:xfrm>
        </p:grpSpPr>
        <p:pic>
          <p:nvPicPr>
            <p:cNvPr id="221191" name="Picture 7" descr="_J__551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20610" y="4196643"/>
              <a:ext cx="3332997" cy="1979997"/>
            </a:xfrm>
            <a:prstGeom prst="rect">
              <a:avLst/>
            </a:prstGeom>
            <a:noFill/>
            <a:ln w="9525">
              <a:solidFill>
                <a:srgbClr val="0E065D"/>
              </a:solidFill>
              <a:miter lim="800000"/>
              <a:headEnd/>
              <a:tailEnd/>
            </a:ln>
          </p:spPr>
        </p:pic>
        <p:pic>
          <p:nvPicPr>
            <p:cNvPr id="221192" name="Picture 8" descr="_J__555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56498" y="4200900"/>
              <a:ext cx="3016178" cy="1982075"/>
            </a:xfrm>
            <a:prstGeom prst="rect">
              <a:avLst/>
            </a:prstGeom>
            <a:noFill/>
            <a:ln w="9525">
              <a:solidFill>
                <a:srgbClr val="0E065D"/>
              </a:solidFill>
              <a:miter lim="800000"/>
              <a:headEnd/>
              <a:tailEnd/>
            </a:ln>
          </p:spPr>
        </p:pic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1320610" y="3801892"/>
              <a:ext cx="6479988" cy="330177"/>
            </a:xfrm>
            <a:prstGeom prst="rect">
              <a:avLst/>
            </a:prstGeom>
            <a:solidFill>
              <a:srgbClr val="2526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latin typeface="Arial"/>
                  <a:cs typeface="Arial"/>
                </a:rPr>
                <a:t>APRÈS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30" name="Titr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6032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47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3" name="Rectangle 5"/>
          <p:cNvSpPr>
            <a:spLocks noChangeArrowheads="1"/>
          </p:cNvSpPr>
          <p:nvPr/>
        </p:nvSpPr>
        <p:spPr bwMode="auto">
          <a:xfrm>
            <a:off x="204788" y="234950"/>
            <a:ext cx="6467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2400">
              <a:solidFill>
                <a:srgbClr val="252663"/>
              </a:solidFill>
              <a:cs typeface="Arial" charset="0"/>
            </a:endParaRPr>
          </a:p>
        </p:txBody>
      </p:sp>
      <p:pic>
        <p:nvPicPr>
          <p:cNvPr id="7" name="Picture 6" descr="EL VELO PARK20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1700" y="1327150"/>
            <a:ext cx="1838325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16" descr="_BP0256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6863" y="1327150"/>
            <a:ext cx="1998662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4788" y="1139825"/>
            <a:ext cx="4725987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72" tIns="43637" rIns="87272" bIns="43637">
            <a:spAutoFit/>
          </a:bodyPr>
          <a:lstStyle/>
          <a:p>
            <a:pPr defTabSz="873125">
              <a:buClr>
                <a:srgbClr val="252663"/>
              </a:buClr>
              <a:tabLst>
                <a:tab pos="268288" algn="l"/>
              </a:tabLst>
            </a:pPr>
            <a:r>
              <a:rPr lang="fr-FR">
                <a:solidFill>
                  <a:srgbClr val="0E065D"/>
                </a:solidFill>
                <a:latin typeface="Arial Black" pitchFamily="34" charset="0"/>
                <a:ea typeface="ＭＳ Ｐゴシック" charset="-128"/>
                <a:cs typeface="Arial Black" pitchFamily="34" charset="0"/>
              </a:rPr>
              <a:t>&gt;	</a:t>
            </a:r>
            <a:r>
              <a:rPr lang="fr-FR">
                <a:ea typeface="ＭＳ Ｐゴシック" charset="-128"/>
                <a:cs typeface="Arial" charset="0"/>
              </a:rPr>
              <a:t>2 271 places de stationnement vélo.</a:t>
            </a:r>
          </a:p>
          <a:p>
            <a:pPr defTabSz="873125">
              <a:buClr>
                <a:srgbClr val="252663"/>
              </a:buClr>
              <a:tabLst>
                <a:tab pos="268288" algn="l"/>
              </a:tabLst>
            </a:pPr>
            <a:endParaRPr lang="fr-FR">
              <a:ea typeface="ＭＳ Ｐゴシック" charset="-128"/>
              <a:cs typeface="Arial" charset="0"/>
            </a:endParaRPr>
          </a:p>
          <a:p>
            <a:pPr defTabSz="873125">
              <a:buClr>
                <a:srgbClr val="252663"/>
              </a:buClr>
              <a:tabLst>
                <a:tab pos="268288" algn="l"/>
              </a:tabLst>
            </a:pPr>
            <a:r>
              <a:rPr lang="fr-FR">
                <a:solidFill>
                  <a:srgbClr val="0E065D"/>
                </a:solidFill>
                <a:latin typeface="Arial Black" pitchFamily="34" charset="0"/>
                <a:ea typeface="ＭＳ Ｐゴシック" charset="-128"/>
                <a:cs typeface="Arial Black" pitchFamily="34" charset="0"/>
              </a:rPr>
              <a:t>&gt;	</a:t>
            </a:r>
            <a:r>
              <a:rPr lang="fr-FR">
                <a:ea typeface="ＭＳ Ｐゴシック" charset="-128"/>
                <a:cs typeface="Arial" charset="0"/>
              </a:rPr>
              <a:t>600 km d’itinéraires cyclables (2013)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95263" y="2628900"/>
            <a:ext cx="47259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72" tIns="43637" rIns="87272" bIns="43637">
            <a:spAutoFit/>
          </a:bodyPr>
          <a:lstStyle/>
          <a:p>
            <a:pPr defTabSz="873125">
              <a:buClr>
                <a:srgbClr val="252663"/>
              </a:buClr>
              <a:tabLst>
                <a:tab pos="268288" algn="l"/>
              </a:tabLst>
            </a:pPr>
            <a:r>
              <a:rPr lang="fr-FR">
                <a:solidFill>
                  <a:srgbClr val="0E065D"/>
                </a:solidFill>
                <a:latin typeface="Arial Black" pitchFamily="34" charset="0"/>
                <a:ea typeface="ＭＳ Ｐゴシック" charset="-128"/>
                <a:cs typeface="Arial Black" pitchFamily="34" charset="0"/>
              </a:rPr>
              <a:t>&gt;	</a:t>
            </a:r>
            <a:r>
              <a:rPr lang="fr-FR">
                <a:ea typeface="ＭＳ Ｐゴシック" charset="-128"/>
                <a:cs typeface="Arial" charset="0"/>
              </a:rPr>
              <a:t>10 000 arceaux à vélo.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95263" y="3081338"/>
            <a:ext cx="4725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72" tIns="43637" rIns="87272" bIns="43637">
            <a:spAutoFit/>
          </a:bodyPr>
          <a:lstStyle/>
          <a:p>
            <a:pPr defTabSz="873125">
              <a:buClr>
                <a:srgbClr val="252663"/>
              </a:buClr>
              <a:tabLst>
                <a:tab pos="268288" algn="l"/>
              </a:tabLst>
            </a:pPr>
            <a:endParaRPr lang="fr-FR">
              <a:ea typeface="ＭＳ Ｐゴシック" charset="-128"/>
              <a:cs typeface="Arial" charset="0"/>
            </a:endParaRPr>
          </a:p>
          <a:p>
            <a:pPr defTabSz="873125">
              <a:buClr>
                <a:srgbClr val="252663"/>
              </a:buClr>
              <a:tabLst>
                <a:tab pos="268288" algn="l"/>
              </a:tabLst>
            </a:pPr>
            <a:r>
              <a:rPr lang="fr-FR">
                <a:solidFill>
                  <a:srgbClr val="0E065D"/>
                </a:solidFill>
                <a:latin typeface="Arial Black" pitchFamily="34" charset="0"/>
                <a:ea typeface="ＭＳ Ｐゴシック" charset="-128"/>
                <a:cs typeface="Arial Black" pitchFamily="34" charset="0"/>
              </a:rPr>
              <a:t>&gt;	</a:t>
            </a:r>
            <a:r>
              <a:rPr lang="fr-FR">
                <a:ea typeface="ＭＳ Ｐゴシック" charset="-128"/>
                <a:cs typeface="Arial" charset="0"/>
              </a:rPr>
              <a:t>21 Véloparcs Tram et Bus.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5263" y="3814763"/>
            <a:ext cx="4725987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72" tIns="43637" rIns="87272" bIns="43637">
            <a:spAutoFit/>
          </a:bodyPr>
          <a:lstStyle/>
          <a:p>
            <a:pPr defTabSz="873125">
              <a:buClr>
                <a:srgbClr val="252663"/>
              </a:buClr>
              <a:tabLst>
                <a:tab pos="268288" algn="l"/>
              </a:tabLst>
            </a:pPr>
            <a:endParaRPr lang="fr-FR">
              <a:ea typeface="ＭＳ Ｐゴシック" charset="-128"/>
              <a:cs typeface="Arial" charset="0"/>
            </a:endParaRPr>
          </a:p>
          <a:p>
            <a:pPr defTabSz="873125">
              <a:buClr>
                <a:srgbClr val="252663"/>
              </a:buClr>
              <a:tabLst>
                <a:tab pos="268288" algn="l"/>
              </a:tabLst>
            </a:pPr>
            <a:r>
              <a:rPr lang="fr-FR">
                <a:solidFill>
                  <a:srgbClr val="0E065D"/>
                </a:solidFill>
                <a:latin typeface="Arial Black" pitchFamily="34" charset="0"/>
                <a:ea typeface="ＭＳ Ｐゴシック" charset="-128"/>
                <a:cs typeface="Arial Black" pitchFamily="34" charset="0"/>
              </a:rPr>
              <a:t>&gt;	</a:t>
            </a:r>
            <a:r>
              <a:rPr lang="fr-FR">
                <a:ea typeface="ＭＳ Ｐゴシック" charset="-128"/>
                <a:cs typeface="Arial" charset="0"/>
              </a:rPr>
              <a:t>Plus 38 000 vélos en moyenne </a:t>
            </a:r>
          </a:p>
          <a:p>
            <a:pPr defTabSz="873125">
              <a:buClr>
                <a:srgbClr val="252663"/>
              </a:buClr>
              <a:tabLst>
                <a:tab pos="268288" algn="l"/>
              </a:tabLst>
            </a:pPr>
            <a:r>
              <a:rPr lang="fr-FR">
                <a:ea typeface="ＭＳ Ｐゴシック" charset="-128"/>
                <a:cs typeface="Arial" charset="0"/>
              </a:rPr>
              <a:t>	sur le parc cyclable au quotidien.</a:t>
            </a:r>
          </a:p>
        </p:txBody>
      </p:sp>
      <p:graphicFrame>
        <p:nvGraphicFramePr>
          <p:cNvPr id="15452" name="Object 13"/>
          <p:cNvGraphicFramePr>
            <a:graphicFrameLocks noChangeAspect="1"/>
          </p:cNvGraphicFramePr>
          <p:nvPr/>
        </p:nvGraphicFramePr>
        <p:xfrm>
          <a:off x="3924300" y="3187700"/>
          <a:ext cx="4889500" cy="2984500"/>
        </p:xfrm>
        <a:graphic>
          <a:graphicData uri="http://schemas.openxmlformats.org/presentationml/2006/ole">
            <p:oleObj spid="_x0000_s86029" name="Feuille de calcul" r:id="rId6" imgW="9144000" imgH="5876925" progId="Excel.Sheet.8">
              <p:embed/>
            </p:oleObj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4788" y="212725"/>
            <a:ext cx="6467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2800" b="1">
                <a:solidFill>
                  <a:srgbClr val="252663"/>
                </a:solidFill>
                <a:cs typeface="Arial" charset="0"/>
              </a:rPr>
              <a:t>1</a:t>
            </a:r>
            <a:r>
              <a:rPr lang="fr-FR" sz="2800" b="1" baseline="30000">
                <a:solidFill>
                  <a:srgbClr val="252663"/>
                </a:solidFill>
                <a:cs typeface="Arial" charset="0"/>
              </a:rPr>
              <a:t>er</a:t>
            </a:r>
            <a:r>
              <a:rPr lang="fr-FR" sz="2800" b="1">
                <a:solidFill>
                  <a:srgbClr val="252663"/>
                </a:solidFill>
                <a:cs typeface="Arial" charset="0"/>
              </a:rPr>
              <a:t> réseau cyclable de France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  <p:bldP spid="12" grpId="0" build="p"/>
      <p:bldP spid="13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Image 4" descr="ppt tram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58" name="Titre 1"/>
          <p:cNvSpPr>
            <a:spLocks noGrp="1"/>
          </p:cNvSpPr>
          <p:nvPr>
            <p:ph type="ctrTitle" idx="4294967295"/>
          </p:nvPr>
        </p:nvSpPr>
        <p:spPr>
          <a:xfrm>
            <a:off x="14288" y="2470150"/>
            <a:ext cx="9129712" cy="1866900"/>
          </a:xfrm>
        </p:spPr>
        <p:txBody>
          <a:bodyPr/>
          <a:lstStyle/>
          <a:p>
            <a:pPr eaLnBrk="1" hangingPunct="1"/>
            <a:r>
              <a:rPr lang="fr-FR" sz="4000" b="1" i="1" smtClean="0">
                <a:solidFill>
                  <a:schemeClr val="bg1"/>
                </a:solidFill>
                <a:latin typeface="Arial" charset="0"/>
              </a:rPr>
              <a:t>Résultats de la politique </a:t>
            </a:r>
            <a:br>
              <a:rPr lang="fr-FR" sz="4000" b="1" i="1" smtClean="0">
                <a:solidFill>
                  <a:schemeClr val="bg1"/>
                </a:solidFill>
                <a:latin typeface="Arial" charset="0"/>
              </a:rPr>
            </a:br>
            <a:r>
              <a:rPr lang="fr-FR" sz="4000" b="1" i="1" smtClean="0">
                <a:solidFill>
                  <a:schemeClr val="bg1"/>
                </a:solidFill>
                <a:latin typeface="Arial" charset="0"/>
              </a:rPr>
              <a:t>de mobilité de la CUS</a:t>
            </a:r>
            <a:r>
              <a:rPr lang="fr-FR" sz="40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2" name="Image 12" descr="Pages de 2-A-01-0 - Tram Strasbourg - Fiche générale.jpg"/>
          <p:cNvPicPr>
            <a:picLocks noChangeAspect="1"/>
          </p:cNvPicPr>
          <p:nvPr/>
        </p:nvPicPr>
        <p:blipFill>
          <a:blip r:embed="rId4"/>
          <a:srcRect l="6963" t="15350" r="9521" b="12965"/>
          <a:stretch>
            <a:fillRect/>
          </a:stretch>
        </p:blipFill>
        <p:spPr bwMode="auto">
          <a:xfrm>
            <a:off x="844550" y="915988"/>
            <a:ext cx="441325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83" name="Text Box 6"/>
          <p:cNvSpPr txBox="1">
            <a:spLocks noChangeArrowheads="1"/>
          </p:cNvSpPr>
          <p:nvPr/>
        </p:nvSpPr>
        <p:spPr bwMode="auto">
          <a:xfrm>
            <a:off x="358775" y="152400"/>
            <a:ext cx="8785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fr-FR" altLang="fr-FR" sz="2800" b="1">
                <a:solidFill>
                  <a:srgbClr val="0E065D"/>
                </a:solidFill>
                <a:cs typeface="Arial" charset="0"/>
              </a:rPr>
              <a:t>Un réseau robuste</a:t>
            </a:r>
          </a:p>
        </p:txBody>
      </p:sp>
      <p:sp>
        <p:nvSpPr>
          <p:cNvPr id="225284" name="Rectangle 2"/>
          <p:cNvSpPr>
            <a:spLocks noChangeArrowheads="1"/>
          </p:cNvSpPr>
          <p:nvPr/>
        </p:nvSpPr>
        <p:spPr bwMode="auto">
          <a:xfrm>
            <a:off x="0" y="0"/>
            <a:ext cx="91440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fr-FR" sz="2400">
              <a:latin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62600" y="1374775"/>
            <a:ext cx="3168650" cy="21034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defTabSz="914400">
              <a:defRPr/>
            </a:pPr>
            <a:r>
              <a:rPr lang="fr-FR" sz="2000"/>
              <a:t>65 km de ligne</a:t>
            </a:r>
          </a:p>
          <a:p>
            <a:pPr defTabSz="914400">
              <a:defRPr/>
            </a:pPr>
            <a:r>
              <a:rPr lang="fr-FR" sz="2000"/>
              <a:t>83 stations</a:t>
            </a:r>
          </a:p>
          <a:p>
            <a:pPr defTabSz="914400">
              <a:defRPr/>
            </a:pPr>
            <a:r>
              <a:rPr lang="fr-FR" sz="2000"/>
              <a:t>11,7 ha de gazon</a:t>
            </a:r>
          </a:p>
          <a:p>
            <a:pPr defTabSz="914400">
              <a:defRPr/>
            </a:pPr>
            <a:r>
              <a:rPr lang="fr-FR" sz="2000"/>
              <a:t>7035 arbres plantés</a:t>
            </a:r>
          </a:p>
          <a:p>
            <a:pPr defTabSz="914400">
              <a:defRPr/>
            </a:pPr>
            <a:r>
              <a:rPr lang="fr-FR" sz="2000"/>
              <a:t>317 000 voyageurs / jour</a:t>
            </a:r>
          </a:p>
          <a:p>
            <a:pPr defTabSz="914400">
              <a:defRPr/>
            </a:pPr>
            <a:r>
              <a:rPr lang="fr-FR" sz="2000"/>
              <a:t>81 rames en circulation</a:t>
            </a:r>
          </a:p>
          <a:p>
            <a:pPr defTabSz="914400">
              <a:defRPr/>
            </a:pPr>
            <a:endParaRPr lang="fr-FR" sz="1200">
              <a:solidFill>
                <a:srgbClr val="0073E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/>
          </a:p>
        </p:txBody>
      </p:sp>
      <p:pic>
        <p:nvPicPr>
          <p:cNvPr id="227331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Evo entrée de ville 20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" y="1058863"/>
            <a:ext cx="4602163" cy="5040312"/>
          </a:xfrm>
          <a:prstGeom prst="rect">
            <a:avLst/>
          </a:prstGeom>
          <a:noFill/>
          <a:ln w="9525">
            <a:solidFill>
              <a:srgbClr val="0E065D"/>
            </a:solidFill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7925" y="1047750"/>
            <a:ext cx="3686175" cy="5040313"/>
          </a:xfrm>
          <a:prstGeom prst="rect">
            <a:avLst/>
          </a:prstGeom>
          <a:noFill/>
          <a:ln w="9525">
            <a:solidFill>
              <a:srgbClr val="0E065D"/>
            </a:solidFill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983163" y="1076325"/>
            <a:ext cx="3649662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2425" eaLnBrk="0" hangingPunct="0">
              <a:spcBef>
                <a:spcPct val="20000"/>
              </a:spcBef>
              <a:buClr>
                <a:srgbClr val="A2BD30"/>
              </a:buClr>
              <a:buFont typeface="Wingdings" pitchFamily="2" charset="2"/>
              <a:buNone/>
              <a:tabLst>
                <a:tab pos="536575" algn="l"/>
              </a:tabLst>
            </a:pPr>
            <a:r>
              <a:rPr lang="fr-FR" sz="1400">
                <a:solidFill>
                  <a:srgbClr val="0E065D"/>
                </a:solidFill>
                <a:latin typeface="Arial Black" pitchFamily="34" charset="0"/>
              </a:rPr>
              <a:t>&gt;</a:t>
            </a:r>
            <a:r>
              <a:rPr lang="fr-FR" sz="1400">
                <a:solidFill>
                  <a:srgbClr val="E46C0A"/>
                </a:solidFill>
                <a:latin typeface="Arial Black" pitchFamily="34" charset="0"/>
              </a:rPr>
              <a:t> </a:t>
            </a:r>
            <a:r>
              <a:rPr lang="fr-FR" sz="1400">
                <a:solidFill>
                  <a:srgbClr val="800000"/>
                </a:solidFill>
                <a:latin typeface="Arial Black" pitchFamily="34" charset="0"/>
              </a:rPr>
              <a:t>	</a:t>
            </a:r>
            <a:r>
              <a:rPr lang="fr-FR" sz="1400" b="1">
                <a:ea typeface="Geneva"/>
                <a:cs typeface="Geneva"/>
              </a:rPr>
              <a:t>Zoom sur l'évolution du trafic </a:t>
            </a:r>
          </a:p>
          <a:p>
            <a:pPr marL="352425" eaLnBrk="0" hangingPunct="0">
              <a:spcBef>
                <a:spcPct val="20000"/>
              </a:spcBef>
              <a:buClr>
                <a:srgbClr val="A2BD30"/>
              </a:buClr>
              <a:buFont typeface="Wingdings" pitchFamily="2" charset="2"/>
              <a:buNone/>
              <a:tabLst>
                <a:tab pos="536575" algn="l"/>
              </a:tabLst>
            </a:pPr>
            <a:r>
              <a:rPr lang="fr-FR" sz="1400" b="1">
                <a:ea typeface="Geneva"/>
                <a:cs typeface="Geneva"/>
              </a:rPr>
              <a:t>	dans la Communauté Urbaine </a:t>
            </a:r>
          </a:p>
          <a:p>
            <a:pPr marL="352425" eaLnBrk="0" hangingPunct="0">
              <a:spcBef>
                <a:spcPct val="20000"/>
              </a:spcBef>
              <a:buClr>
                <a:srgbClr val="A2BD30"/>
              </a:buClr>
              <a:buFont typeface="Wingdings" pitchFamily="2" charset="2"/>
              <a:buNone/>
              <a:tabLst>
                <a:tab pos="536575" algn="l"/>
              </a:tabLst>
            </a:pPr>
            <a:r>
              <a:rPr lang="fr-FR" sz="1400">
                <a:ea typeface="Geneva"/>
                <a:cs typeface="Geneva"/>
              </a:rPr>
              <a:t>	entre 2005 et 2008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104900" y="1058863"/>
            <a:ext cx="3548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8900" defTabSz="914400">
              <a:buClr>
                <a:srgbClr val="252663"/>
              </a:buClr>
              <a:tabLst>
                <a:tab pos="355600" algn="l"/>
              </a:tabLst>
            </a:pPr>
            <a:r>
              <a:rPr lang="fr-FR" sz="1400">
                <a:solidFill>
                  <a:srgbClr val="0E065D"/>
                </a:solidFill>
                <a:latin typeface="Arial Black" pitchFamily="34" charset="0"/>
                <a:ea typeface="ＭＳ Ｐゴシック" charset="-128"/>
                <a:cs typeface="Arial Black" pitchFamily="34" charset="0"/>
              </a:rPr>
              <a:t>&gt;</a:t>
            </a:r>
            <a:r>
              <a:rPr lang="fr-FR" sz="1400">
                <a:solidFill>
                  <a:srgbClr val="E46C0A"/>
                </a:solidFill>
                <a:latin typeface="Arial Black" pitchFamily="34" charset="0"/>
                <a:ea typeface="ＭＳ Ｐゴシック" charset="-128"/>
                <a:cs typeface="Arial Black" pitchFamily="34" charset="0"/>
              </a:rPr>
              <a:t> 	</a:t>
            </a:r>
            <a:r>
              <a:rPr lang="fr-FR" sz="1400" b="1">
                <a:solidFill>
                  <a:srgbClr val="000000"/>
                </a:solidFill>
                <a:ea typeface="ＭＳ Ｐゴシック" charset="-128"/>
                <a:cs typeface="Geneva"/>
              </a:rPr>
              <a:t>Évolution du trafic “entrée ville”</a:t>
            </a:r>
          </a:p>
          <a:p>
            <a:pPr marL="88900" defTabSz="914400">
              <a:buClr>
                <a:srgbClr val="252663"/>
              </a:buClr>
              <a:tabLst>
                <a:tab pos="355600" algn="l"/>
              </a:tabLst>
            </a:pPr>
            <a:r>
              <a:rPr lang="fr-FR" sz="1400">
                <a:solidFill>
                  <a:srgbClr val="000000"/>
                </a:solidFill>
                <a:ea typeface="ＭＳ Ｐゴシック" charset="-128"/>
                <a:cs typeface="Geneva"/>
              </a:rPr>
              <a:t>	1990-2012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27000" y="22225"/>
            <a:ext cx="66579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4138"/>
            <a:r>
              <a:rPr lang="fr-FR" sz="2800" b="1">
                <a:solidFill>
                  <a:srgbClr val="252663"/>
                </a:solidFill>
                <a:cs typeface="Arial" charset="0"/>
              </a:rPr>
              <a:t>Évolution du trafic automobile</a:t>
            </a:r>
          </a:p>
          <a:p>
            <a:pPr marL="84138"/>
            <a:r>
              <a:rPr lang="fr-FR" sz="2800" b="1">
                <a:solidFill>
                  <a:srgbClr val="252663"/>
                </a:solidFill>
                <a:cs typeface="Arial" charset="0"/>
              </a:rPr>
              <a:t>dans la CUS entre 1990 et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/>
          </a:p>
        </p:txBody>
      </p:sp>
      <p:pic>
        <p:nvPicPr>
          <p:cNvPr id="16387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500" y="196850"/>
            <a:ext cx="234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2800" b="1">
                <a:solidFill>
                  <a:srgbClr val="252663"/>
                </a:solidFill>
                <a:cs typeface="Arial" charset="0"/>
              </a:rPr>
              <a:t>L’Alsace</a:t>
            </a:r>
            <a:endParaRPr lang="fr-FR" sz="2800">
              <a:solidFill>
                <a:srgbClr val="252663"/>
              </a:solidFill>
              <a:cs typeface="Arial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3863" y="1077913"/>
            <a:ext cx="270351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tabLst>
                <a:tab pos="268288" algn="l"/>
              </a:tabLst>
            </a:pPr>
            <a:endParaRPr lang="fr-FR">
              <a:solidFill>
                <a:srgbClr val="252663"/>
              </a:solidFill>
              <a:ea typeface="ＭＳ Ｐゴシック" charset="-128"/>
              <a:cs typeface="Arial" charset="0"/>
            </a:endParaRPr>
          </a:p>
          <a:p>
            <a:pPr defTabSz="914400">
              <a:tabLst>
                <a:tab pos="268288" algn="l"/>
              </a:tabLst>
            </a:pPr>
            <a:r>
              <a:rPr lang="fr-FR">
                <a:solidFill>
                  <a:srgbClr val="0E065D"/>
                </a:solidFill>
                <a:latin typeface="Arial Black" pitchFamily="34" charset="0"/>
                <a:ea typeface="ＭＳ Ｐゴシック" charset="-128"/>
                <a:cs typeface="Arial Black" pitchFamily="34" charset="0"/>
              </a:rPr>
              <a:t>&gt;	</a:t>
            </a:r>
            <a:r>
              <a:rPr lang="fr-FR">
                <a:solidFill>
                  <a:srgbClr val="252663"/>
                </a:solidFill>
                <a:ea typeface="ＭＳ Ｐゴシック" charset="-128"/>
                <a:cs typeface="Arial" charset="0"/>
              </a:rPr>
              <a:t>8 280 km²</a:t>
            </a:r>
          </a:p>
          <a:p>
            <a:pPr defTabSz="914400">
              <a:tabLst>
                <a:tab pos="268288" algn="l"/>
              </a:tabLst>
            </a:pPr>
            <a:endParaRPr lang="fr-FR">
              <a:solidFill>
                <a:srgbClr val="252663"/>
              </a:solidFill>
              <a:ea typeface="ＭＳ Ｐゴシック" charset="-128"/>
              <a:cs typeface="Arial" charset="0"/>
            </a:endParaRPr>
          </a:p>
          <a:p>
            <a:pPr defTabSz="914400">
              <a:tabLst>
                <a:tab pos="268288" algn="l"/>
              </a:tabLst>
            </a:pPr>
            <a:r>
              <a:rPr lang="fr-FR">
                <a:solidFill>
                  <a:srgbClr val="0E065D"/>
                </a:solidFill>
                <a:latin typeface="Arial Black" pitchFamily="34" charset="0"/>
                <a:ea typeface="ＭＳ Ｐゴシック" charset="-128"/>
                <a:cs typeface="Arial Black" pitchFamily="34" charset="0"/>
              </a:rPr>
              <a:t>&gt;	</a:t>
            </a:r>
            <a:r>
              <a:rPr lang="fr-FR">
                <a:solidFill>
                  <a:srgbClr val="252663"/>
                </a:solidFill>
                <a:ea typeface="ＭＳ Ｐゴシック" charset="-128"/>
                <a:cs typeface="Arial" charset="0"/>
              </a:rPr>
              <a:t>1 852 325 habitants</a:t>
            </a:r>
          </a:p>
          <a:p>
            <a:pPr defTabSz="914400">
              <a:tabLst>
                <a:tab pos="268288" algn="l"/>
              </a:tabLst>
            </a:pPr>
            <a:endParaRPr lang="fr-FR">
              <a:solidFill>
                <a:srgbClr val="252663"/>
              </a:solidFill>
              <a:ea typeface="ＭＳ Ｐゴシック" charset="-128"/>
              <a:cs typeface="Arial" charset="0"/>
            </a:endParaRPr>
          </a:p>
          <a:p>
            <a:pPr defTabSz="914400">
              <a:tabLst>
                <a:tab pos="268288" algn="l"/>
              </a:tabLst>
            </a:pPr>
            <a:r>
              <a:rPr lang="fr-FR">
                <a:solidFill>
                  <a:srgbClr val="0E065D"/>
                </a:solidFill>
                <a:latin typeface="Arial Black" pitchFamily="34" charset="0"/>
                <a:ea typeface="ＭＳ Ｐゴシック" charset="-128"/>
                <a:cs typeface="Arial Black" pitchFamily="34" charset="0"/>
              </a:rPr>
              <a:t>&gt;	</a:t>
            </a:r>
            <a:r>
              <a:rPr lang="fr-FR">
                <a:solidFill>
                  <a:srgbClr val="252663"/>
                </a:solidFill>
                <a:ea typeface="ＭＳ Ｐゴシック" charset="-128"/>
                <a:cs typeface="Arial" charset="0"/>
              </a:rPr>
              <a:t>904 communes</a:t>
            </a:r>
          </a:p>
          <a:p>
            <a:pPr defTabSz="914400">
              <a:tabLst>
                <a:tab pos="268288" algn="l"/>
              </a:tabLst>
            </a:pPr>
            <a:endParaRPr lang="fr-FR">
              <a:solidFill>
                <a:srgbClr val="252663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8063" y="4335463"/>
            <a:ext cx="111601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0" descr="Imag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7375" y="939800"/>
            <a:ext cx="5426075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3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/>
          </a:p>
        </p:txBody>
      </p:sp>
      <p:pic>
        <p:nvPicPr>
          <p:cNvPr id="18495" name="Image 3" descr="ppt tram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03213" y="2890838"/>
            <a:ext cx="23780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763" defTabSz="914400">
              <a:buClr>
                <a:srgbClr val="252663"/>
              </a:buClr>
              <a:tabLst>
                <a:tab pos="184150" algn="l"/>
              </a:tabLst>
            </a:pPr>
            <a:r>
              <a:rPr lang="fr-FR" sz="1400">
                <a:solidFill>
                  <a:srgbClr val="E46C0A"/>
                </a:solidFill>
                <a:latin typeface="Arial Black" pitchFamily="34" charset="0"/>
                <a:ea typeface="ＭＳ Ｐゴシック" charset="-128"/>
                <a:cs typeface="Arial Black" pitchFamily="34" charset="0"/>
              </a:rPr>
              <a:t>&gt;</a:t>
            </a:r>
            <a:r>
              <a:rPr lang="fr-FR" sz="1400">
                <a:solidFill>
                  <a:srgbClr val="E46C0A"/>
                </a:solidFill>
                <a:ea typeface="ＭＳ Ｐゴシック" charset="-128"/>
                <a:cs typeface="Geneva"/>
              </a:rPr>
              <a:t> 	</a:t>
            </a:r>
            <a:r>
              <a:rPr lang="fr-FR" sz="1400">
                <a:solidFill>
                  <a:srgbClr val="000000"/>
                </a:solidFill>
                <a:ea typeface="ＭＳ Ｐゴシック" charset="-128"/>
                <a:cs typeface="Geneva"/>
              </a:rPr>
              <a:t>La fréquentation </a:t>
            </a:r>
          </a:p>
          <a:p>
            <a:pPr marL="4763" defTabSz="914400">
              <a:buClr>
                <a:srgbClr val="252663"/>
              </a:buClr>
              <a:tabLst>
                <a:tab pos="184150" algn="l"/>
              </a:tabLst>
            </a:pPr>
            <a:r>
              <a:rPr lang="fr-FR" sz="1400">
                <a:solidFill>
                  <a:srgbClr val="000000"/>
                </a:solidFill>
                <a:ea typeface="ＭＳ Ｐゴシック" charset="-128"/>
                <a:cs typeface="Geneva"/>
              </a:rPr>
              <a:t>	des transports publics</a:t>
            </a:r>
          </a:p>
          <a:p>
            <a:pPr marL="4763" defTabSz="914400">
              <a:buClr>
                <a:srgbClr val="252663"/>
              </a:buClr>
              <a:tabLst>
                <a:tab pos="184150" algn="l"/>
              </a:tabLst>
            </a:pPr>
            <a:r>
              <a:rPr lang="fr-FR" sz="1400">
                <a:solidFill>
                  <a:srgbClr val="000000"/>
                </a:solidFill>
                <a:ea typeface="ＭＳ Ｐゴシック" charset="-128"/>
                <a:cs typeface="Geneva"/>
              </a:rPr>
              <a:t>	</a:t>
            </a:r>
            <a:r>
              <a:rPr lang="fr-FR" sz="1400" b="1">
                <a:solidFill>
                  <a:srgbClr val="000000"/>
                </a:solidFill>
                <a:ea typeface="ＭＳ Ｐゴシック" charset="-128"/>
                <a:cs typeface="Geneva"/>
              </a:rPr>
              <a:t>multipliée par 2,7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27000" y="163513"/>
            <a:ext cx="6657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4138"/>
            <a:r>
              <a:rPr lang="fr-FR" sz="2800" b="1">
                <a:solidFill>
                  <a:srgbClr val="252663"/>
                </a:solidFill>
                <a:cs typeface="Arial" charset="0"/>
              </a:rPr>
              <a:t>La fréquentation du transport public </a:t>
            </a:r>
          </a:p>
        </p:txBody>
      </p:sp>
      <p:pic>
        <p:nvPicPr>
          <p:cNvPr id="10" name="Picture 2" descr="P10009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00" y="927100"/>
            <a:ext cx="2378075" cy="17827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18492" name="Object 60"/>
          <p:cNvGraphicFramePr>
            <a:graphicFrameLocks noChangeAspect="1"/>
          </p:cNvGraphicFramePr>
          <p:nvPr/>
        </p:nvGraphicFramePr>
        <p:xfrm>
          <a:off x="2324100" y="2108200"/>
          <a:ext cx="6692900" cy="4240213"/>
        </p:xfrm>
        <a:graphic>
          <a:graphicData uri="http://schemas.openxmlformats.org/presentationml/2006/ole">
            <p:oleObj spid="_x0000_s18492" name="Feuille de calcul" r:id="rId6" imgW="9229725" imgH="573405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1000"/>
                                        <p:tgtEl>
                                          <p:spTgt spid="1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402" name="Picture 11" descr="Y:\SXB_Photos-Trams\2 - Ville allemande\Av-Paix_1.jpg"/>
          <p:cNvPicPr>
            <a:picLocks noChangeAspect="1" noChangeArrowheads="1"/>
          </p:cNvPicPr>
          <p:nvPr/>
        </p:nvPicPr>
        <p:blipFill>
          <a:blip r:embed="rId4"/>
          <a:srcRect b="12204"/>
          <a:stretch>
            <a:fillRect/>
          </a:stretch>
        </p:blipFill>
        <p:spPr bwMode="auto">
          <a:xfrm>
            <a:off x="660400" y="952500"/>
            <a:ext cx="8075613" cy="531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403" name="Rectangle 2"/>
          <p:cNvSpPr>
            <a:spLocks noChangeArrowheads="1"/>
          </p:cNvSpPr>
          <p:nvPr/>
        </p:nvSpPr>
        <p:spPr bwMode="auto">
          <a:xfrm>
            <a:off x="0" y="0"/>
            <a:ext cx="91440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fr-FR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Image 5" descr="ppt couv 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0" name="Titre 1"/>
          <p:cNvSpPr>
            <a:spLocks noGrp="1"/>
          </p:cNvSpPr>
          <p:nvPr>
            <p:ph type="ctrTitle"/>
          </p:nvPr>
        </p:nvSpPr>
        <p:spPr>
          <a:xfrm>
            <a:off x="4233863" y="1997075"/>
            <a:ext cx="4910137" cy="3584575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fr-FR" sz="3600" b="1" smtClean="0">
                <a:solidFill>
                  <a:schemeClr val="bg1"/>
                </a:solidFill>
                <a:latin typeface="Arial" charset="0"/>
                <a:cs typeface="Arial" charset="0"/>
              </a:rPr>
              <a:t>Merci </a:t>
            </a:r>
            <a:br>
              <a:rPr lang="fr-FR" sz="3600" b="1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fr-FR" sz="3600" b="1" smtClean="0">
                <a:solidFill>
                  <a:schemeClr val="bg1"/>
                </a:solidFill>
                <a:latin typeface="Arial" charset="0"/>
                <a:cs typeface="Arial" charset="0"/>
              </a:rPr>
              <a:t>pour votre attention!</a:t>
            </a:r>
            <a:br>
              <a:rPr lang="fr-FR" sz="3600" b="1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fr-FR" sz="3600" b="1" smtClean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fr-FR" sz="3600" b="1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fr-FR" sz="3600" b="1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fr-FR" sz="4000" b="1" smtClean="0">
                <a:solidFill>
                  <a:schemeClr val="bg1"/>
                </a:solidFill>
              </a:rPr>
              <a:t>感谢您的关注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/>
          </a:p>
        </p:txBody>
      </p:sp>
      <p:pic>
        <p:nvPicPr>
          <p:cNvPr id="17411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7788" y="149225"/>
            <a:ext cx="66024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fr-FR" sz="2800" b="1">
                <a:solidFill>
                  <a:srgbClr val="252663"/>
                </a:solidFill>
                <a:cs typeface="Arial" charset="0"/>
              </a:rPr>
              <a:t>L’</a:t>
            </a:r>
            <a:r>
              <a:rPr lang="fr-FR" altLang="ja-JP" sz="2800" b="1">
                <a:solidFill>
                  <a:srgbClr val="252663"/>
                </a:solidFill>
                <a:cs typeface="Arial" charset="0"/>
              </a:rPr>
              <a:t>Eurodistrict Strasbourg-Ortenau</a:t>
            </a:r>
            <a:endParaRPr lang="fr-FR" sz="2800" b="1">
              <a:solidFill>
                <a:srgbClr val="252663"/>
              </a:solidFill>
              <a:cs typeface="Arial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625" y="974725"/>
            <a:ext cx="43434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37463" y="974725"/>
            <a:ext cx="1506537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3221038"/>
            <a:ext cx="1189038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76263" y="1230313"/>
            <a:ext cx="251936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268288" algn="l"/>
              </a:tabLst>
            </a:pPr>
            <a:r>
              <a:rPr lang="fr-FR">
                <a:solidFill>
                  <a:srgbClr val="0E065D"/>
                </a:solidFill>
                <a:latin typeface="Arial Black" pitchFamily="34" charset="0"/>
              </a:rPr>
              <a:t>&gt;	</a:t>
            </a:r>
            <a:r>
              <a:rPr lang="fr-FR">
                <a:solidFill>
                  <a:srgbClr val="252663"/>
                </a:solidFill>
                <a:cs typeface="Arial" charset="0"/>
              </a:rPr>
              <a:t>2 445 km²</a:t>
            </a:r>
          </a:p>
          <a:p>
            <a:pPr>
              <a:tabLst>
                <a:tab pos="268288" algn="l"/>
              </a:tabLst>
            </a:pPr>
            <a:endParaRPr lang="fr-FR">
              <a:solidFill>
                <a:srgbClr val="252663"/>
              </a:solidFill>
              <a:cs typeface="Arial" charset="0"/>
            </a:endParaRPr>
          </a:p>
          <a:p>
            <a:pPr>
              <a:tabLst>
                <a:tab pos="268288" algn="l"/>
              </a:tabLst>
            </a:pPr>
            <a:r>
              <a:rPr lang="fr-FR">
                <a:solidFill>
                  <a:srgbClr val="0E065D"/>
                </a:solidFill>
                <a:latin typeface="Arial Black" pitchFamily="34" charset="0"/>
              </a:rPr>
              <a:t>&gt;	</a:t>
            </a:r>
            <a:r>
              <a:rPr lang="fr-FR">
                <a:solidFill>
                  <a:srgbClr val="252663"/>
                </a:solidFill>
                <a:cs typeface="Arial" charset="0"/>
              </a:rPr>
              <a:t>931 760 habitants</a:t>
            </a:r>
          </a:p>
          <a:p>
            <a:pPr>
              <a:tabLst>
                <a:tab pos="268288" algn="l"/>
              </a:tabLst>
            </a:pPr>
            <a:endParaRPr lang="fr-FR">
              <a:solidFill>
                <a:srgbClr val="252663"/>
              </a:solidFill>
              <a:cs typeface="Arial" charset="0"/>
            </a:endParaRPr>
          </a:p>
          <a:p>
            <a:pPr>
              <a:tabLst>
                <a:tab pos="268288" algn="l"/>
              </a:tabLst>
            </a:pPr>
            <a:r>
              <a:rPr lang="fr-FR">
                <a:solidFill>
                  <a:srgbClr val="0E065D"/>
                </a:solidFill>
                <a:latin typeface="Arial Black" pitchFamily="34" charset="0"/>
              </a:rPr>
              <a:t>&gt;	</a:t>
            </a:r>
            <a:r>
              <a:rPr lang="fr-FR">
                <a:solidFill>
                  <a:srgbClr val="252663"/>
                </a:solidFill>
                <a:cs typeface="Arial" charset="0"/>
              </a:rPr>
              <a:t>107 communes</a:t>
            </a:r>
          </a:p>
          <a:p>
            <a:pPr>
              <a:tabLst>
                <a:tab pos="268288" algn="l"/>
              </a:tabLst>
            </a:pPr>
            <a:endParaRPr lang="fr-FR">
              <a:solidFill>
                <a:srgbClr val="252663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/>
          </a:p>
        </p:txBody>
      </p:sp>
      <p:pic>
        <p:nvPicPr>
          <p:cNvPr id="229379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9213" y="22225"/>
            <a:ext cx="6740525" cy="876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spc="-50" dirty="0">
                <a:solidFill>
                  <a:srgbClr val="252663"/>
                </a:solidFill>
                <a:latin typeface="Arial"/>
                <a:cs typeface="Arial"/>
              </a:rPr>
              <a:t>La Communauté urbaine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spc="-50" dirty="0">
                <a:solidFill>
                  <a:srgbClr val="252663"/>
                </a:solidFill>
                <a:latin typeface="Arial"/>
                <a:cs typeface="Arial"/>
              </a:rPr>
              <a:t>de Strasbourg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4213" y="1379538"/>
            <a:ext cx="3009900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fr-FR" b="1">
              <a:solidFill>
                <a:srgbClr val="97BD25"/>
              </a:solidFill>
              <a:cs typeface="Arial" charset="0"/>
            </a:endParaRP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Clr>
                <a:srgbClr val="252663"/>
              </a:buClr>
            </a:pPr>
            <a:r>
              <a:rPr lang="fr-FR">
                <a:solidFill>
                  <a:srgbClr val="0E065D"/>
                </a:solidFill>
                <a:latin typeface="Arial Black" pitchFamily="34" charset="0"/>
              </a:rPr>
              <a:t>&gt; </a:t>
            </a:r>
            <a:r>
              <a:rPr lang="fr-FR" b="1">
                <a:solidFill>
                  <a:srgbClr val="252663"/>
                </a:solidFill>
                <a:cs typeface="Arial" charset="0"/>
              </a:rPr>
              <a:t>Communauté urbaine </a:t>
            </a:r>
          </a:p>
          <a:p>
            <a:pPr marL="609600" indent="-609600"/>
            <a:r>
              <a:rPr lang="fr-FR">
                <a:cs typeface="Arial" charset="0"/>
              </a:rPr>
              <a:t>   306 km²</a:t>
            </a:r>
          </a:p>
          <a:p>
            <a:pPr marL="609600" indent="-609600"/>
            <a:r>
              <a:rPr lang="fr-FR">
                <a:cs typeface="Arial" charset="0"/>
              </a:rPr>
              <a:t>   477 000 habitants</a:t>
            </a:r>
          </a:p>
          <a:p>
            <a:pPr marL="609600" indent="-609600"/>
            <a:r>
              <a:rPr lang="fr-FR">
                <a:cs typeface="Arial" charset="0"/>
              </a:rPr>
              <a:t>   28 communes.</a:t>
            </a:r>
            <a:endParaRPr lang="fr-FR" b="1">
              <a:solidFill>
                <a:srgbClr val="97BD25"/>
              </a:solidFill>
              <a:cs typeface="Arial" charset="0"/>
            </a:endParaRPr>
          </a:p>
        </p:txBody>
      </p:sp>
      <p:grpSp>
        <p:nvGrpSpPr>
          <p:cNvPr id="5" name="Grouper 4"/>
          <p:cNvGrpSpPr>
            <a:grpSpLocks/>
          </p:cNvGrpSpPr>
          <p:nvPr/>
        </p:nvGrpSpPr>
        <p:grpSpPr bwMode="auto">
          <a:xfrm>
            <a:off x="4192588" y="900113"/>
            <a:ext cx="3816350" cy="5400675"/>
            <a:chOff x="3956306" y="900461"/>
            <a:chExt cx="3816094" cy="5399978"/>
          </a:xfrm>
        </p:grpSpPr>
        <p:pic>
          <p:nvPicPr>
            <p:cNvPr id="7" name="Picture 7" descr="Plan CU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6306" y="900461"/>
              <a:ext cx="3816094" cy="5399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229385" name="Rectangle 10"/>
            <p:cNvSpPr>
              <a:spLocks noChangeArrowheads="1"/>
            </p:cNvSpPr>
            <p:nvPr/>
          </p:nvSpPr>
          <p:spPr bwMode="auto">
            <a:xfrm>
              <a:off x="5689201" y="3251845"/>
              <a:ext cx="863999" cy="230832"/>
            </a:xfrm>
            <a:prstGeom prst="rect">
              <a:avLst/>
            </a:prstGeom>
            <a:solidFill>
              <a:srgbClr val="252663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/>
              <a:r>
                <a:rPr lang="fr-FR" sz="900">
                  <a:solidFill>
                    <a:schemeClr val="bg1"/>
                  </a:solidFill>
                  <a:cs typeface="Arial" charset="0"/>
                </a:rPr>
                <a:t>STRASBOURG</a:t>
              </a:r>
            </a:p>
          </p:txBody>
        </p:sp>
        <p:sp>
          <p:nvSpPr>
            <p:cNvPr id="229386" name="Rectangle 11"/>
            <p:cNvSpPr>
              <a:spLocks noChangeArrowheads="1"/>
            </p:cNvSpPr>
            <p:nvPr/>
          </p:nvSpPr>
          <p:spPr bwMode="auto">
            <a:xfrm>
              <a:off x="6691314" y="3367261"/>
              <a:ext cx="359997" cy="230832"/>
            </a:xfrm>
            <a:prstGeom prst="rect">
              <a:avLst/>
            </a:prstGeom>
            <a:solidFill>
              <a:srgbClr val="252663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900">
                  <a:solidFill>
                    <a:srgbClr val="FFFFFF"/>
                  </a:solidFill>
                  <a:cs typeface="Arial" charset="0"/>
                </a:rPr>
                <a:t>KEHL</a:t>
              </a:r>
            </a:p>
          </p:txBody>
        </p:sp>
      </p:grp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84213" y="3016250"/>
            <a:ext cx="30099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271463" algn="l"/>
              </a:tabLst>
            </a:pPr>
            <a:endParaRPr lang="fr-FR" b="1">
              <a:solidFill>
                <a:srgbClr val="97BD25"/>
              </a:solidFill>
              <a:cs typeface="Arial" charset="0"/>
            </a:endParaRPr>
          </a:p>
          <a:p>
            <a:pPr>
              <a:tabLst>
                <a:tab pos="271463" algn="l"/>
              </a:tabLst>
            </a:pPr>
            <a:r>
              <a:rPr lang="fr-FR">
                <a:solidFill>
                  <a:srgbClr val="0E065D"/>
                </a:solidFill>
                <a:latin typeface="Arial Black" pitchFamily="34" charset="0"/>
              </a:rPr>
              <a:t>&gt;	</a:t>
            </a:r>
            <a:r>
              <a:rPr lang="fr-FR" b="1">
                <a:solidFill>
                  <a:srgbClr val="252663"/>
                </a:solidFill>
                <a:cs typeface="Arial" charset="0"/>
              </a:rPr>
              <a:t>Ville de Strasbourg </a:t>
            </a:r>
          </a:p>
          <a:p>
            <a:pPr>
              <a:tabLst>
                <a:tab pos="271463" algn="l"/>
              </a:tabLst>
            </a:pPr>
            <a:r>
              <a:rPr lang="fr-FR" b="1">
                <a:solidFill>
                  <a:srgbClr val="252663"/>
                </a:solidFill>
                <a:cs typeface="Arial" charset="0"/>
              </a:rPr>
              <a:t>	</a:t>
            </a:r>
            <a:r>
              <a:rPr lang="fr-FR">
                <a:cs typeface="Arial" charset="0"/>
              </a:rPr>
              <a:t>276 000 habitants</a:t>
            </a:r>
          </a:p>
          <a:p>
            <a:pPr>
              <a:tabLst>
                <a:tab pos="271463" algn="l"/>
              </a:tabLst>
            </a:pPr>
            <a:r>
              <a:rPr lang="fr-FR">
                <a:cs typeface="Arial" charset="0"/>
              </a:rPr>
              <a:t>	50 000 étudiants.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tabLst>
                <a:tab pos="271463" algn="l"/>
              </a:tabLst>
            </a:pPr>
            <a:endParaRPr lang="fr-FR" sz="20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 4" descr="ppt tram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re 1"/>
          <p:cNvSpPr>
            <a:spLocks noGrp="1"/>
          </p:cNvSpPr>
          <p:nvPr>
            <p:ph type="ctrTitle" idx="4294967295"/>
          </p:nvPr>
        </p:nvSpPr>
        <p:spPr>
          <a:xfrm>
            <a:off x="0" y="2603500"/>
            <a:ext cx="9144000" cy="1336675"/>
          </a:xfrm>
        </p:spPr>
        <p:txBody>
          <a:bodyPr/>
          <a:lstStyle/>
          <a:p>
            <a:pPr eaLnBrk="1" hangingPunct="1"/>
            <a:r>
              <a:rPr lang="fr-FR" sz="4000" b="1" i="1" smtClean="0">
                <a:solidFill>
                  <a:schemeClr val="bg1"/>
                </a:solidFill>
                <a:latin typeface="Arial" charset="0"/>
                <a:cs typeface="Arial" charset="0"/>
              </a:rPr>
              <a:t>1994-2014</a:t>
            </a:r>
            <a:br>
              <a:rPr lang="fr-FR" sz="4000" b="1" i="1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fr-FR" sz="4000" b="1" i="1" smtClean="0">
                <a:solidFill>
                  <a:schemeClr val="bg1"/>
                </a:solidFill>
                <a:latin typeface="Arial" charset="0"/>
                <a:cs typeface="Arial" charset="0"/>
              </a:rPr>
              <a:t>Un tramway dans la ville</a:t>
            </a:r>
            <a:endParaRPr lang="fr-FR" sz="4000" b="1" i="1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1" name="Titr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7833" name="Image 3" descr="ppt tram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288" y="7938"/>
            <a:ext cx="66579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4138"/>
            <a:r>
              <a:rPr lang="fr-FR" sz="2800">
                <a:solidFill>
                  <a:srgbClr val="252663"/>
                </a:solidFill>
                <a:cs typeface="Arial" charset="0"/>
              </a:rPr>
              <a:t>Les principales étapes de la réalisation du réseau : </a:t>
            </a:r>
            <a:r>
              <a:rPr lang="fr-FR" sz="2800" b="1">
                <a:solidFill>
                  <a:srgbClr val="252663"/>
                </a:solidFill>
                <a:cs typeface="Arial" charset="0"/>
              </a:rPr>
              <a:t>de 1994 à 2014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484688" y="1023938"/>
          <a:ext cx="4498975" cy="5213350"/>
        </p:xfrm>
        <a:graphic>
          <a:graphicData uri="http://schemas.openxmlformats.org/presentationml/2006/ole">
            <p:oleObj spid="_x0000_s77830" name="Acrobat Document" r:id="rId5" imgW="5940000" imgH="6885000" progId="AcroExch.Document.11">
              <p:embed/>
            </p:oleObj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0975" y="925513"/>
            <a:ext cx="4303713" cy="5514975"/>
          </a:xfrm>
          <a:prstGeom prst="rect">
            <a:avLst/>
          </a:prstGeom>
          <a:solidFill>
            <a:srgbClr val="EDF0F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200" b="1">
                <a:cs typeface="Arial" charset="0"/>
              </a:rPr>
              <a:t>1994</a:t>
            </a:r>
            <a:r>
              <a:rPr lang="fr-FR" sz="1200" b="1">
                <a:solidFill>
                  <a:srgbClr val="FF0000"/>
                </a:solidFill>
                <a:cs typeface="Arial" charset="0"/>
              </a:rPr>
              <a:t> </a:t>
            </a:r>
            <a:r>
              <a:rPr lang="fr-FR" sz="1100" b="1">
                <a:solidFill>
                  <a:srgbClr val="FF0000"/>
                </a:solidFill>
                <a:cs typeface="Arial" charset="0"/>
              </a:rPr>
              <a:t>	A Hautepierre-Baggersee</a:t>
            </a:r>
            <a:r>
              <a:rPr lang="fr-FR" sz="1100" b="1">
                <a:cs typeface="Arial" charset="0"/>
              </a:rPr>
              <a:t> </a:t>
            </a:r>
            <a:r>
              <a:rPr lang="fr-FR" sz="1100">
                <a:cs typeface="Arial" charset="0"/>
              </a:rPr>
              <a:t>= 9,8 km 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endParaRPr lang="fr-FR" sz="800">
              <a:cs typeface="Arial" charset="0"/>
            </a:endParaRP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200" b="1">
                <a:cs typeface="Arial" charset="0"/>
              </a:rPr>
              <a:t>1994</a:t>
            </a:r>
            <a:r>
              <a:rPr lang="fr-FR" sz="1100" b="1">
                <a:cs typeface="Arial" charset="0"/>
              </a:rPr>
              <a:t> 	</a:t>
            </a:r>
            <a:r>
              <a:rPr lang="fr-FR" sz="1100" b="1">
                <a:solidFill>
                  <a:srgbClr val="FF0000"/>
                </a:solidFill>
                <a:cs typeface="Arial" charset="0"/>
              </a:rPr>
              <a:t>A Extension vers Illkirch Lixenbuhl</a:t>
            </a:r>
            <a:r>
              <a:rPr lang="fr-FR" sz="1100" b="1">
                <a:cs typeface="Arial" charset="0"/>
              </a:rPr>
              <a:t> </a:t>
            </a:r>
            <a:r>
              <a:rPr lang="fr-FR" sz="1100">
                <a:cs typeface="Arial" charset="0"/>
              </a:rPr>
              <a:t>=</a:t>
            </a:r>
            <a:r>
              <a:rPr lang="fr-FR" sz="1100" b="1">
                <a:cs typeface="Arial" charset="0"/>
              </a:rPr>
              <a:t> </a:t>
            </a:r>
            <a:r>
              <a:rPr lang="fr-FR" sz="1100">
                <a:cs typeface="Arial" charset="0"/>
              </a:rPr>
              <a:t>+ 2,7km        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100">
                <a:cs typeface="Arial" charset="0"/>
              </a:rPr>
              <a:t>	(12,5 km au total pour cette ligne) 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endParaRPr lang="fr-FR" sz="800">
              <a:cs typeface="Arial" charset="0"/>
            </a:endParaRP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200" b="1">
                <a:cs typeface="Arial" charset="0"/>
              </a:rPr>
              <a:t>1998</a:t>
            </a:r>
            <a:r>
              <a:rPr lang="fr-FR" sz="1100" b="1">
                <a:solidFill>
                  <a:srgbClr val="008000"/>
                </a:solidFill>
                <a:cs typeface="Arial" charset="0"/>
              </a:rPr>
              <a:t> 	D Rotonde-Parc de l’Etoile</a:t>
            </a:r>
            <a:r>
              <a:rPr lang="fr-FR" sz="1100" b="1">
                <a:cs typeface="Arial" charset="0"/>
              </a:rPr>
              <a:t> </a:t>
            </a:r>
            <a:r>
              <a:rPr lang="fr-FR" sz="1100">
                <a:cs typeface="Arial" charset="0"/>
              </a:rPr>
              <a:t>= 3,8 km 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endParaRPr lang="fr-FR" sz="800" b="1">
              <a:solidFill>
                <a:srgbClr val="3399FF"/>
              </a:solidFill>
              <a:cs typeface="Arial" charset="0"/>
            </a:endParaRP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200" b="1">
                <a:solidFill>
                  <a:srgbClr val="3399FF"/>
                </a:solidFill>
                <a:cs typeface="Arial" charset="0"/>
              </a:rPr>
              <a:t>2000</a:t>
            </a:r>
            <a:r>
              <a:rPr lang="fr-FR" sz="1100" b="1">
                <a:solidFill>
                  <a:srgbClr val="3399FF"/>
                </a:solidFill>
                <a:cs typeface="Arial" charset="0"/>
              </a:rPr>
              <a:t> 	B Elsau-Hoenheim</a:t>
            </a:r>
            <a:r>
              <a:rPr lang="fr-FR" sz="1100" b="1">
                <a:cs typeface="Arial" charset="0"/>
              </a:rPr>
              <a:t> </a:t>
            </a:r>
            <a:r>
              <a:rPr lang="fr-FR" sz="1100">
                <a:cs typeface="Arial" charset="0"/>
              </a:rPr>
              <a:t>= 9,8 km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endParaRPr lang="fr-FR" sz="800" b="1">
              <a:cs typeface="Arial" charset="0"/>
            </a:endParaRP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200" b="1">
                <a:cs typeface="Arial" charset="0"/>
              </a:rPr>
              <a:t>2000</a:t>
            </a:r>
            <a:r>
              <a:rPr lang="fr-FR" sz="1200" b="1">
                <a:solidFill>
                  <a:srgbClr val="FF6600"/>
                </a:solidFill>
                <a:cs typeface="Arial" charset="0"/>
              </a:rPr>
              <a:t> </a:t>
            </a:r>
            <a:r>
              <a:rPr lang="fr-FR" sz="1100" b="1">
                <a:solidFill>
                  <a:srgbClr val="FF6600"/>
                </a:solidFill>
                <a:cs typeface="Arial" charset="0"/>
              </a:rPr>
              <a:t>	C Elsau-Esplanade</a:t>
            </a:r>
            <a:r>
              <a:rPr lang="fr-FR" sz="1100" b="1">
                <a:cs typeface="Arial" charset="0"/>
              </a:rPr>
              <a:t> </a:t>
            </a:r>
            <a:r>
              <a:rPr lang="fr-FR" sz="1100">
                <a:cs typeface="Arial" charset="0"/>
              </a:rPr>
              <a:t>= 5,4 km 			         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100">
                <a:cs typeface="Arial" charset="0"/>
              </a:rPr>
              <a:t>	(12,6 km au total pour cette ligne) 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endParaRPr lang="fr-FR" sz="800" b="1">
              <a:cs typeface="Arial" charset="0"/>
            </a:endParaRP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200" b="1">
                <a:cs typeface="Arial" charset="0"/>
              </a:rPr>
              <a:t>2007</a:t>
            </a:r>
            <a:r>
              <a:rPr lang="fr-FR" sz="1100" b="1">
                <a:solidFill>
                  <a:srgbClr val="FF6600"/>
                </a:solidFill>
                <a:cs typeface="Arial" charset="0"/>
              </a:rPr>
              <a:t> 	C Extension vers R.Reuss</a:t>
            </a:r>
            <a:r>
              <a:rPr lang="fr-FR" sz="1100" b="1">
                <a:cs typeface="Arial" charset="0"/>
              </a:rPr>
              <a:t> </a:t>
            </a:r>
            <a:r>
              <a:rPr lang="fr-FR" sz="1100">
                <a:cs typeface="Arial" charset="0"/>
              </a:rPr>
              <a:t>= + 4,9 km 		           	(10,3 km au total pour cette ligne)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endParaRPr lang="fr-FR" sz="800" b="1">
              <a:cs typeface="Arial" charset="0"/>
            </a:endParaRP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200" b="1">
                <a:cs typeface="Arial" charset="0"/>
              </a:rPr>
              <a:t>2007</a:t>
            </a:r>
            <a:r>
              <a:rPr lang="fr-FR" sz="1100" b="1">
                <a:solidFill>
                  <a:srgbClr val="008000"/>
                </a:solidFill>
                <a:cs typeface="Arial" charset="0"/>
              </a:rPr>
              <a:t> 	D Extension vers A.Briand</a:t>
            </a:r>
            <a:r>
              <a:rPr lang="fr-FR" sz="1100" b="1">
                <a:cs typeface="Arial" charset="0"/>
              </a:rPr>
              <a:t> </a:t>
            </a:r>
            <a:r>
              <a:rPr lang="fr-FR" sz="1100">
                <a:cs typeface="Arial" charset="0"/>
              </a:rPr>
              <a:t>= + 1,8 km 		           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100">
                <a:cs typeface="Arial" charset="0"/>
              </a:rPr>
              <a:t>	(5,6 km au total pour cette ligne)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endParaRPr lang="fr-FR" sz="800" b="1">
              <a:cs typeface="Arial" charset="0"/>
            </a:endParaRP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200" b="1">
                <a:cs typeface="Arial" charset="0"/>
              </a:rPr>
              <a:t>2007</a:t>
            </a:r>
            <a:r>
              <a:rPr lang="fr-FR" sz="1100" b="1">
                <a:solidFill>
                  <a:srgbClr val="9900FF"/>
                </a:solidFill>
                <a:cs typeface="Arial" charset="0"/>
              </a:rPr>
              <a:t>  	E Baggersee-Wacken</a:t>
            </a:r>
            <a:r>
              <a:rPr lang="fr-FR" sz="1100" b="1">
                <a:cs typeface="Arial" charset="0"/>
              </a:rPr>
              <a:t> </a:t>
            </a:r>
            <a:r>
              <a:rPr lang="fr-FR" sz="1100">
                <a:cs typeface="Arial" charset="0"/>
              </a:rPr>
              <a:t>= 8,45 km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endParaRPr lang="fr-FR" sz="1200" b="1">
              <a:cs typeface="Arial" charset="0"/>
            </a:endParaRP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200" b="1">
                <a:cs typeface="Arial" charset="0"/>
              </a:rPr>
              <a:t>2007</a:t>
            </a:r>
            <a:r>
              <a:rPr lang="fr-FR" sz="1200" b="1">
                <a:solidFill>
                  <a:srgbClr val="9900FF"/>
                </a:solidFill>
                <a:cs typeface="Arial" charset="0"/>
              </a:rPr>
              <a:t>  </a:t>
            </a:r>
            <a:r>
              <a:rPr lang="fr-FR" sz="1100" b="1">
                <a:solidFill>
                  <a:srgbClr val="9900FF"/>
                </a:solidFill>
                <a:cs typeface="Arial" charset="0"/>
              </a:rPr>
              <a:t>	E Extension Robertsau</a:t>
            </a:r>
            <a:r>
              <a:rPr lang="fr-FR" sz="1100" b="1">
                <a:cs typeface="Arial" charset="0"/>
              </a:rPr>
              <a:t> </a:t>
            </a:r>
            <a:r>
              <a:rPr lang="fr-FR" sz="1100">
                <a:cs typeface="Arial" charset="0"/>
              </a:rPr>
              <a:t>= + 1,9 km  		       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100">
                <a:cs typeface="Arial" charset="0"/>
              </a:rPr>
              <a:t>	(10,32 km au total pour cette ligne)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endParaRPr lang="fr-FR" sz="800" b="1">
              <a:cs typeface="Arial" charset="0"/>
            </a:endParaRP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200" b="1">
                <a:cs typeface="Arial" charset="0"/>
              </a:rPr>
              <a:t>2008</a:t>
            </a:r>
            <a:r>
              <a:rPr lang="fr-FR" sz="1100" b="1">
                <a:solidFill>
                  <a:srgbClr val="3399FF"/>
                </a:solidFill>
                <a:cs typeface="Arial" charset="0"/>
              </a:rPr>
              <a:t> 	B Extension vers Ostwald</a:t>
            </a:r>
            <a:r>
              <a:rPr lang="fr-FR" sz="1100" b="1">
                <a:cs typeface="Arial" charset="0"/>
              </a:rPr>
              <a:t> </a:t>
            </a:r>
            <a:r>
              <a:rPr lang="fr-FR" sz="1100">
                <a:cs typeface="Arial" charset="0"/>
              </a:rPr>
              <a:t>= + 3,1 km 		        	 	(12,9 km pour cette ligne au total)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endParaRPr lang="fr-FR" sz="800" b="1">
              <a:cs typeface="Arial" charset="0"/>
            </a:endParaRP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200" b="1">
                <a:cs typeface="Arial" charset="0"/>
              </a:rPr>
              <a:t>2008</a:t>
            </a:r>
            <a:r>
              <a:rPr lang="fr-FR" sz="1100" b="1">
                <a:solidFill>
                  <a:srgbClr val="3399FF"/>
                </a:solidFill>
                <a:cs typeface="Arial" charset="0"/>
              </a:rPr>
              <a:t> 	B Extension vers Lingolsheim</a:t>
            </a:r>
            <a:r>
              <a:rPr lang="fr-FR" sz="1100" b="1">
                <a:cs typeface="Arial" charset="0"/>
              </a:rPr>
              <a:t> </a:t>
            </a:r>
            <a:r>
              <a:rPr lang="fr-FR" sz="1100">
                <a:cs typeface="Arial" charset="0"/>
              </a:rPr>
              <a:t>= + 1,9 km 	        		(14,8 km pour cette ligne au total)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endParaRPr lang="fr-FR" sz="800" b="1">
              <a:cs typeface="Arial" charset="0"/>
            </a:endParaRP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200" b="1">
                <a:cs typeface="Arial" charset="0"/>
              </a:rPr>
              <a:t>2010</a:t>
            </a:r>
            <a:r>
              <a:rPr lang="fr-FR" sz="1200" b="1">
                <a:solidFill>
                  <a:srgbClr val="9CD23A"/>
                </a:solidFill>
                <a:cs typeface="Arial" charset="0"/>
              </a:rPr>
              <a:t> </a:t>
            </a:r>
            <a:r>
              <a:rPr lang="fr-FR" sz="1100" b="1">
                <a:solidFill>
                  <a:srgbClr val="9CD23A"/>
                </a:solidFill>
                <a:cs typeface="Arial" charset="0"/>
              </a:rPr>
              <a:t>	F Elsau – Place d</a:t>
            </a:r>
            <a:r>
              <a:rPr lang="ja-JP" altLang="fr-FR" sz="1100" b="1">
                <a:solidFill>
                  <a:srgbClr val="9CD23A"/>
                </a:solidFill>
                <a:cs typeface="ＭＳ Ｐゴシック" charset="-128"/>
              </a:rPr>
              <a:t>’</a:t>
            </a:r>
            <a:r>
              <a:rPr lang="fr-FR" sz="1100" b="1">
                <a:solidFill>
                  <a:srgbClr val="9CD23A"/>
                </a:solidFill>
                <a:cs typeface="Arial" charset="0"/>
              </a:rPr>
              <a:t>Islande</a:t>
            </a:r>
            <a:r>
              <a:rPr lang="fr-FR" sz="1100" b="1">
                <a:cs typeface="Arial" charset="0"/>
              </a:rPr>
              <a:t> </a:t>
            </a:r>
            <a:r>
              <a:rPr lang="fr-FR" sz="1100">
                <a:cs typeface="Arial" charset="0"/>
              </a:rPr>
              <a:t>= + 1,5 km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endParaRPr lang="fr-FR" sz="800" b="1">
              <a:cs typeface="Arial" charset="0"/>
            </a:endParaRP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200" b="1">
                <a:cs typeface="Arial" charset="0"/>
              </a:rPr>
              <a:t>2013</a:t>
            </a:r>
            <a:r>
              <a:rPr lang="fr-FR" sz="1200" b="1">
                <a:solidFill>
                  <a:srgbClr val="FF0000"/>
                </a:solidFill>
                <a:cs typeface="Arial" charset="0"/>
              </a:rPr>
              <a:t> </a:t>
            </a:r>
            <a:r>
              <a:rPr lang="fr-FR" sz="1100" b="1">
                <a:solidFill>
                  <a:srgbClr val="FF0000"/>
                </a:solidFill>
                <a:cs typeface="Arial" charset="0"/>
              </a:rPr>
              <a:t>	A Extension vers Hautepierre</a:t>
            </a:r>
            <a:r>
              <a:rPr lang="fr-FR" sz="1100" b="1">
                <a:solidFill>
                  <a:srgbClr val="97BD25"/>
                </a:solidFill>
                <a:cs typeface="Arial" charset="0"/>
              </a:rPr>
              <a:t> </a:t>
            </a:r>
            <a:r>
              <a:rPr lang="fr-FR" sz="1100">
                <a:cs typeface="Arial" charset="0"/>
              </a:rPr>
              <a:t>= + 1 km	         		(13,5 km au total pour cette ligne) 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endParaRPr lang="fr-FR" sz="800" b="1">
              <a:cs typeface="Arial" charset="0"/>
            </a:endParaRP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200" b="1">
                <a:cs typeface="Arial" charset="0"/>
              </a:rPr>
              <a:t>2013</a:t>
            </a:r>
            <a:r>
              <a:rPr lang="fr-FR" sz="1100" b="1">
                <a:solidFill>
                  <a:srgbClr val="008000"/>
                </a:solidFill>
                <a:cs typeface="Arial" charset="0"/>
              </a:rPr>
              <a:t> 	D Extension vers les Poteries</a:t>
            </a:r>
            <a:r>
              <a:rPr lang="fr-FR" sz="1100">
                <a:cs typeface="Arial" charset="0"/>
              </a:rPr>
              <a:t> = + 1 km 	           		(6,6 km au total pour cette ligne) </a:t>
            </a: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endParaRPr lang="fr-FR" sz="800" b="1">
              <a:cs typeface="Arial" charset="0"/>
            </a:endParaRPr>
          </a:p>
          <a:p>
            <a:pPr marL="84138">
              <a:lnSpc>
                <a:spcPct val="90000"/>
              </a:lnSpc>
              <a:tabLst>
                <a:tab pos="536575" algn="l"/>
              </a:tabLst>
            </a:pPr>
            <a:r>
              <a:rPr lang="fr-FR" sz="1200" b="1">
                <a:cs typeface="Arial" charset="0"/>
              </a:rPr>
              <a:t>2013</a:t>
            </a:r>
            <a:r>
              <a:rPr lang="fr-FR" sz="1200">
                <a:cs typeface="Arial" charset="0"/>
              </a:rPr>
              <a:t> 	</a:t>
            </a:r>
            <a:r>
              <a:rPr lang="fr-FR" sz="1100" b="1">
                <a:solidFill>
                  <a:srgbClr val="0033CC"/>
                </a:solidFill>
                <a:cs typeface="Arial" charset="0"/>
              </a:rPr>
              <a:t>Création de la ligne G</a:t>
            </a:r>
            <a:r>
              <a:rPr lang="fr-FR" sz="1100">
                <a:cs typeface="Arial" charset="0"/>
              </a:rPr>
              <a:t>, Bus à Haut Niveau de Service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16" descr="DMT-2014- 36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575" y="912813"/>
            <a:ext cx="81057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816600" y="5238750"/>
            <a:ext cx="2241550" cy="304800"/>
          </a:xfrm>
          <a:prstGeom prst="rect">
            <a:avLst/>
          </a:prstGeom>
          <a:solidFill>
            <a:srgbClr val="F5F1F9">
              <a:alpha val="5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8900" defTabSz="914400">
              <a:buClr>
                <a:srgbClr val="252663"/>
              </a:buClr>
              <a:buFont typeface="Wingdings" pitchFamily="2" charset="2"/>
              <a:buNone/>
              <a:tabLst>
                <a:tab pos="355600" algn="l"/>
              </a:tabLst>
            </a:pPr>
            <a:r>
              <a:rPr lang="fr-FR" sz="1400" b="1">
                <a:ea typeface="ＭＳ Ｐゴシック" charset="-128"/>
                <a:cs typeface="Geneva"/>
              </a:rPr>
              <a:t>Plancher bas intégral 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157913" y="4260850"/>
            <a:ext cx="2135187" cy="304800"/>
          </a:xfrm>
          <a:prstGeom prst="rect">
            <a:avLst/>
          </a:prstGeom>
          <a:solidFill>
            <a:schemeClr val="bg1">
              <a:alpha val="4784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8900" defTabSz="914400">
              <a:buClr>
                <a:srgbClr val="252663"/>
              </a:buClr>
              <a:buFont typeface="Wingdings" pitchFamily="2" charset="2"/>
              <a:buNone/>
              <a:tabLst>
                <a:tab pos="355600" algn="l"/>
              </a:tabLst>
            </a:pPr>
            <a:r>
              <a:rPr lang="fr-FR" sz="1400" b="1">
                <a:ea typeface="ＭＳ Ｐゴシック" charset="-128"/>
                <a:cs typeface="Geneva"/>
              </a:rPr>
              <a:t>Vitres panoramiques</a:t>
            </a:r>
          </a:p>
        </p:txBody>
      </p:sp>
      <p:sp>
        <p:nvSpPr>
          <p:cNvPr id="78853" name="Line 17"/>
          <p:cNvSpPr>
            <a:spLocks noChangeShapeType="1"/>
          </p:cNvSpPr>
          <p:nvPr/>
        </p:nvSpPr>
        <p:spPr bwMode="auto">
          <a:xfrm flipH="1" flipV="1">
            <a:off x="5200650" y="4781550"/>
            <a:ext cx="615950" cy="619125"/>
          </a:xfrm>
          <a:prstGeom prst="line">
            <a:avLst/>
          </a:prstGeom>
          <a:noFill/>
          <a:ln w="22225">
            <a:solidFill>
              <a:srgbClr val="F5F1F9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8854" name="Line 18"/>
          <p:cNvSpPr>
            <a:spLocks noChangeShapeType="1"/>
          </p:cNvSpPr>
          <p:nvPr/>
        </p:nvSpPr>
        <p:spPr bwMode="auto">
          <a:xfrm flipH="1" flipV="1">
            <a:off x="5200650" y="3600450"/>
            <a:ext cx="957263" cy="806450"/>
          </a:xfrm>
          <a:prstGeom prst="line">
            <a:avLst/>
          </a:prstGeom>
          <a:noFill/>
          <a:ln w="22225">
            <a:solidFill>
              <a:srgbClr val="F5F1F9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987675" y="5949950"/>
            <a:ext cx="3097213" cy="304800"/>
          </a:xfrm>
          <a:prstGeom prst="rect">
            <a:avLst/>
          </a:prstGeom>
          <a:solidFill>
            <a:srgbClr val="F5F1F9">
              <a:alpha val="5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8900" defTabSz="914400">
              <a:buClr>
                <a:srgbClr val="252663"/>
              </a:buClr>
              <a:buFont typeface="Wingdings" pitchFamily="2" charset="2"/>
              <a:buNone/>
              <a:tabLst>
                <a:tab pos="355600" algn="l"/>
              </a:tabLst>
            </a:pPr>
            <a:r>
              <a:rPr lang="fr-FR" sz="1400" b="1">
                <a:ea typeface="ＭＳ Ｐゴシック" charset="-128"/>
                <a:cs typeface="Geneva"/>
              </a:rPr>
              <a:t>Poste de conduite vision à 180° </a:t>
            </a:r>
          </a:p>
        </p:txBody>
      </p:sp>
      <p:sp>
        <p:nvSpPr>
          <p:cNvPr id="78856" name="Line 17"/>
          <p:cNvSpPr>
            <a:spLocks noChangeShapeType="1"/>
          </p:cNvSpPr>
          <p:nvPr/>
        </p:nvSpPr>
        <p:spPr bwMode="auto">
          <a:xfrm flipH="1" flipV="1">
            <a:off x="3962400" y="3935413"/>
            <a:ext cx="457200" cy="2014537"/>
          </a:xfrm>
          <a:prstGeom prst="line">
            <a:avLst/>
          </a:prstGeom>
          <a:noFill/>
          <a:ln w="22225">
            <a:solidFill>
              <a:srgbClr val="F5F1F9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200650" y="1073150"/>
            <a:ext cx="2857500" cy="304800"/>
          </a:xfrm>
          <a:prstGeom prst="rect">
            <a:avLst/>
          </a:prstGeom>
          <a:solidFill>
            <a:srgbClr val="F5F1F9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8900" defTabSz="914400">
              <a:buClr>
                <a:srgbClr val="252663"/>
              </a:buClr>
              <a:buFont typeface="Wingdings" pitchFamily="2" charset="2"/>
              <a:buNone/>
              <a:tabLst>
                <a:tab pos="355600" algn="l"/>
              </a:tabLst>
            </a:pPr>
            <a:r>
              <a:rPr lang="fr-FR" sz="1400" b="1">
                <a:ea typeface="ＭＳ Ｐゴシック" charset="-128"/>
                <a:cs typeface="Geneva"/>
              </a:rPr>
              <a:t>Rayon de courbure : 25m min</a:t>
            </a:r>
          </a:p>
        </p:txBody>
      </p:sp>
      <p:sp>
        <p:nvSpPr>
          <p:cNvPr id="78858" name="Line 18"/>
          <p:cNvSpPr>
            <a:spLocks noChangeShapeType="1"/>
          </p:cNvSpPr>
          <p:nvPr/>
        </p:nvSpPr>
        <p:spPr bwMode="auto">
          <a:xfrm flipH="1" flipV="1">
            <a:off x="6373813" y="1377950"/>
            <a:ext cx="1352550" cy="2557463"/>
          </a:xfrm>
          <a:prstGeom prst="line">
            <a:avLst/>
          </a:prstGeom>
          <a:noFill/>
          <a:ln w="22225">
            <a:solidFill>
              <a:srgbClr val="F5F1F9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25475" y="1073150"/>
            <a:ext cx="1762125" cy="304800"/>
          </a:xfrm>
          <a:prstGeom prst="rect">
            <a:avLst/>
          </a:prstGeom>
          <a:solidFill>
            <a:srgbClr val="F5F1F9">
              <a:alpha val="7097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8900" defTabSz="914400">
              <a:buClr>
                <a:srgbClr val="252663"/>
              </a:buClr>
              <a:buFont typeface="Wingdings" pitchFamily="2" charset="2"/>
              <a:buNone/>
              <a:tabLst>
                <a:tab pos="355600" algn="l"/>
              </a:tabLst>
            </a:pPr>
            <a:r>
              <a:rPr lang="fr-FR" sz="1400" b="1">
                <a:ea typeface="ＭＳ Ｐゴシック" charset="-128"/>
                <a:cs typeface="Geneva"/>
              </a:rPr>
              <a:t>Design futuriste </a:t>
            </a:r>
          </a:p>
        </p:txBody>
      </p:sp>
      <p:sp>
        <p:nvSpPr>
          <p:cNvPr id="78860" name="Line 17"/>
          <p:cNvSpPr>
            <a:spLocks noChangeShapeType="1"/>
          </p:cNvSpPr>
          <p:nvPr/>
        </p:nvSpPr>
        <p:spPr bwMode="auto">
          <a:xfrm flipH="1" flipV="1">
            <a:off x="1295400" y="1377950"/>
            <a:ext cx="812800" cy="819150"/>
          </a:xfrm>
          <a:prstGeom prst="line">
            <a:avLst/>
          </a:prstGeom>
          <a:noFill/>
          <a:ln w="22225">
            <a:solidFill>
              <a:srgbClr val="F5F1F9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Image 3" descr="ppt tr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Rectangle 5"/>
          <p:cNvSpPr>
            <a:spLocks noChangeArrowheads="1"/>
          </p:cNvSpPr>
          <p:nvPr/>
        </p:nvSpPr>
        <p:spPr bwMode="auto">
          <a:xfrm>
            <a:off x="204788" y="409575"/>
            <a:ext cx="64674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>
                <a:solidFill>
                  <a:srgbClr val="0E065D"/>
                </a:solidFill>
                <a:cs typeface="Arial" charset="0"/>
              </a:rPr>
              <a:t>1994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54000" y="849313"/>
            <a:ext cx="8626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2400">
                <a:solidFill>
                  <a:srgbClr val="252663"/>
                </a:solidFill>
                <a:ea typeface="ＭＳ Ｐゴシック" charset="-128"/>
                <a:cs typeface="Arial" charset="0"/>
              </a:rPr>
              <a:t>Strasbourg lance une nouvelle politique </a:t>
            </a:r>
          </a:p>
          <a:p>
            <a:pPr algn="just"/>
            <a:r>
              <a:rPr lang="fr-FR" sz="2400">
                <a:solidFill>
                  <a:srgbClr val="252663"/>
                </a:solidFill>
                <a:ea typeface="ＭＳ Ｐゴシック" charset="-128"/>
                <a:cs typeface="Arial" charset="0"/>
              </a:rPr>
              <a:t>pour développer d</a:t>
            </a:r>
            <a:r>
              <a:rPr lang="fr-FR" altLang="ja-JP" sz="2400">
                <a:solidFill>
                  <a:srgbClr val="252663"/>
                </a:solidFill>
                <a:cs typeface="Arial" charset="0"/>
              </a:rPr>
              <a:t>’autres modes de transport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73063" y="2030413"/>
            <a:ext cx="8624887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fr-FR" sz="1800" b="1" dirty="0">
              <a:latin typeface="Arial"/>
              <a:cs typeface="Arial"/>
            </a:endParaRPr>
          </a:p>
          <a:p>
            <a:pPr marL="285750" indent="-285750" algn="just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252663"/>
              </a:buClr>
              <a:buFont typeface="Wingdings" charset="2"/>
              <a:buChar char="§"/>
              <a:defRPr/>
            </a:pPr>
            <a:r>
              <a:rPr lang="fr-FR" sz="1800" dirty="0">
                <a:latin typeface="Arial"/>
                <a:cs typeface="Arial"/>
              </a:rPr>
              <a:t>1</a:t>
            </a:r>
            <a:r>
              <a:rPr lang="fr-FR" sz="1800" baseline="30000" dirty="0">
                <a:latin typeface="Arial"/>
                <a:cs typeface="Arial"/>
              </a:rPr>
              <a:t>ère</a:t>
            </a:r>
            <a:r>
              <a:rPr lang="fr-FR" sz="1800" dirty="0">
                <a:latin typeface="Arial"/>
                <a:cs typeface="Arial"/>
              </a:rPr>
              <a:t> ligne de tram inaugurée (</a:t>
            </a:r>
            <a:r>
              <a:rPr lang="fr-FR" sz="1800" dirty="0" smtClean="0">
                <a:latin typeface="Arial"/>
                <a:cs typeface="Arial"/>
              </a:rPr>
              <a:t>aujourd’</a:t>
            </a:r>
            <a:r>
              <a:rPr lang="fr-FR" altLang="ja-JP" sz="1800" dirty="0" smtClean="0">
                <a:latin typeface="Arial"/>
                <a:cs typeface="Arial"/>
              </a:rPr>
              <a:t>hui </a:t>
            </a:r>
            <a:r>
              <a:rPr lang="fr-FR" altLang="ja-JP" sz="1800" dirty="0">
                <a:latin typeface="Arial"/>
                <a:cs typeface="Arial"/>
              </a:rPr>
              <a:t>7 lignes</a:t>
            </a:r>
            <a:r>
              <a:rPr lang="fr-FR" altLang="ja-JP" sz="1800" dirty="0" smtClean="0">
                <a:latin typeface="Arial"/>
                <a:cs typeface="Arial"/>
              </a:rPr>
              <a:t>).</a:t>
            </a:r>
          </a:p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252663"/>
              </a:buClr>
              <a:defRPr/>
            </a:pPr>
            <a:endParaRPr lang="fr-FR" altLang="ja-JP" sz="1800" dirty="0">
              <a:latin typeface="Arial"/>
              <a:cs typeface="Arial"/>
            </a:endParaRPr>
          </a:p>
          <a:p>
            <a:pPr marL="285750" indent="-285750" algn="just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252663"/>
              </a:buClr>
              <a:buFont typeface="Wingdings" charset="2"/>
              <a:buChar char="§"/>
              <a:defRPr/>
            </a:pPr>
            <a:r>
              <a:rPr lang="en-US" sz="1800" dirty="0">
                <a:latin typeface="Arial"/>
                <a:cs typeface="Arial"/>
              </a:rPr>
              <a:t>Le transit automobile </a:t>
            </a:r>
            <a:r>
              <a:rPr lang="en-US" sz="1800" dirty="0" err="1">
                <a:latin typeface="Arial"/>
                <a:cs typeface="Arial"/>
              </a:rPr>
              <a:t>est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interdit</a:t>
            </a:r>
            <a:r>
              <a:rPr lang="en-US" sz="1800" dirty="0">
                <a:latin typeface="Arial"/>
                <a:cs typeface="Arial"/>
              </a:rPr>
              <a:t> en </a:t>
            </a:r>
            <a:r>
              <a:rPr lang="en-US" sz="1800" dirty="0" err="1" smtClean="0">
                <a:latin typeface="Arial"/>
                <a:cs typeface="Arial"/>
              </a:rPr>
              <a:t>centre-ville</a:t>
            </a:r>
            <a:r>
              <a:rPr lang="en-US" sz="1800" dirty="0" smtClean="0">
                <a:latin typeface="Arial"/>
                <a:cs typeface="Arial"/>
              </a:rPr>
              <a:t>.</a:t>
            </a:r>
          </a:p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fr-FR" sz="1800" dirty="0">
              <a:latin typeface="Arial"/>
              <a:cs typeface="Arial"/>
            </a:endParaRPr>
          </a:p>
          <a:p>
            <a:pPr marL="285750" indent="-285750" algn="just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252663"/>
              </a:buClr>
              <a:buFont typeface="Wingdings" charset="2"/>
              <a:buChar char="§"/>
              <a:defRPr/>
            </a:pPr>
            <a:r>
              <a:rPr lang="fr-FR" sz="1800" dirty="0" smtClean="0">
                <a:latin typeface="Arial"/>
                <a:cs typeface="Arial"/>
              </a:rPr>
              <a:t>De nombreuses zones sont piétonnisées au centre-ville.</a:t>
            </a:r>
          </a:p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fr-FR" sz="1800" dirty="0">
              <a:latin typeface="Arial"/>
              <a:cs typeface="Arial"/>
            </a:endParaRPr>
          </a:p>
          <a:p>
            <a:pPr marL="285750" indent="-285750" algn="just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E065D"/>
              </a:buClr>
              <a:buFont typeface="Wingdings" charset="2"/>
              <a:buChar char="§"/>
              <a:defRPr/>
            </a:pPr>
            <a:r>
              <a:rPr lang="fr-FR" sz="1800" dirty="0">
                <a:latin typeface="Arial"/>
                <a:cs typeface="Arial"/>
              </a:rPr>
              <a:t>Développement du réseau cyclable (plus de 580 km </a:t>
            </a:r>
            <a:r>
              <a:rPr lang="fr-FR" sz="1800" dirty="0" smtClean="0">
                <a:latin typeface="Arial"/>
                <a:cs typeface="Arial"/>
              </a:rPr>
              <a:t>aujourd</a:t>
            </a:r>
            <a:r>
              <a:rPr lang="fr-FR" altLang="ja-JP" sz="1800" dirty="0" smtClean="0">
                <a:latin typeface="Arial"/>
                <a:cs typeface="Arial"/>
              </a:rPr>
              <a:t>’hui).</a:t>
            </a:r>
            <a:endParaRPr lang="fr-FR" altLang="ja-JP" sz="1800" dirty="0">
              <a:latin typeface="Arial"/>
              <a:cs typeface="Arial"/>
            </a:endParaRPr>
          </a:p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fr-FR" sz="1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3935</TotalTime>
  <Words>1190</Words>
  <Application>Microsoft Macintosh PowerPoint</Application>
  <PresentationFormat>Affichage à l'écran (4:3)</PresentationFormat>
  <Paragraphs>239</Paragraphs>
  <Slides>32</Slides>
  <Notes>23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43" baseType="lpstr">
      <vt:lpstr>Arial</vt:lpstr>
      <vt:lpstr>Calibri</vt:lpstr>
      <vt:lpstr>ＭＳ Ｐゴシック</vt:lpstr>
      <vt:lpstr>Lucida Grande</vt:lpstr>
      <vt:lpstr>Arial Black</vt:lpstr>
      <vt:lpstr>Geneva</vt:lpstr>
      <vt:lpstr>Wingdings</vt:lpstr>
      <vt:lpstr>Times New Roman</vt:lpstr>
      <vt:lpstr>Thème Office</vt:lpstr>
      <vt:lpstr>Acrobat Document</vt:lpstr>
      <vt:lpstr>Feuille de calcul</vt:lpstr>
      <vt:lpstr>20 ans  de politique active  en faveur de la mobilité  dans l’Eurométropole  de Strasbourg </vt:lpstr>
      <vt:lpstr>Situation géographique</vt:lpstr>
      <vt:lpstr>Diapositive 3</vt:lpstr>
      <vt:lpstr>Diapositive 4</vt:lpstr>
      <vt:lpstr>Diapositive 5</vt:lpstr>
      <vt:lpstr>1994-2014 Un tramway dans la ville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Repenser le partage  de l’espace public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Résultats de la politique  de mobilité de la CUS </vt:lpstr>
      <vt:lpstr>Diapositive 28</vt:lpstr>
      <vt:lpstr>Diapositive 29</vt:lpstr>
      <vt:lpstr>Diapositive 30</vt:lpstr>
      <vt:lpstr>Diapositive 31</vt:lpstr>
      <vt:lpstr>Merci  pour votre attention!   感谢您的关注</vt:lpstr>
    </vt:vector>
  </TitlesOfParts>
  <Company>Publicis Groupe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ans de politique active  en faveur de la mobilité  dans l’Eurométropole de Strasbourg </dc:title>
  <dc:creator>Macintosh Workstation</dc:creator>
  <cp:lastModifiedBy>DELZANT Alice</cp:lastModifiedBy>
  <cp:revision>203</cp:revision>
  <dcterms:created xsi:type="dcterms:W3CDTF">2014-08-05T14:08:38Z</dcterms:created>
  <dcterms:modified xsi:type="dcterms:W3CDTF">2014-10-31T09:43:02Z</dcterms:modified>
</cp:coreProperties>
</file>