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6" r:id="rId3"/>
    <p:sldId id="305" r:id="rId4"/>
    <p:sldId id="307" r:id="rId5"/>
    <p:sldId id="295" r:id="rId6"/>
    <p:sldId id="308" r:id="rId7"/>
    <p:sldId id="309" r:id="rId8"/>
    <p:sldId id="296" r:id="rId9"/>
    <p:sldId id="297" r:id="rId10"/>
    <p:sldId id="310" r:id="rId11"/>
    <p:sldId id="298" r:id="rId12"/>
    <p:sldId id="299" r:id="rId13"/>
    <p:sldId id="311" r:id="rId14"/>
    <p:sldId id="300" r:id="rId15"/>
    <p:sldId id="312" r:id="rId16"/>
    <p:sldId id="301" r:id="rId17"/>
    <p:sldId id="302" r:id="rId18"/>
    <p:sldId id="313" r:id="rId19"/>
    <p:sldId id="303" r:id="rId20"/>
    <p:sldId id="304" r:id="rId21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2F4"/>
    <a:srgbClr val="DAE7F6"/>
    <a:srgbClr val="7F8B9D"/>
    <a:srgbClr val="94A5FA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503" autoAdjust="0"/>
  </p:normalViewPr>
  <p:slideViewPr>
    <p:cSldViewPr snapToGrid="0" snapToObjects="1">
      <p:cViewPr varScale="1">
        <p:scale>
          <a:sx n="55" d="100"/>
          <a:sy n="55" d="100"/>
        </p:scale>
        <p:origin x="1142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B1BF8E2-6546-8546-8061-5E9EC141F524}" type="datetime1">
              <a:rPr lang="de-DE"/>
              <a:pPr>
                <a:defRPr/>
              </a:pPr>
              <a:t>18.11.2017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C279849-5648-EF45-8C71-7B2AE39561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709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5205F7D-9295-F745-8FEB-8A96270ED45C}" type="datetime1">
              <a:rPr lang="de-DE"/>
              <a:pPr>
                <a:defRPr/>
              </a:pPr>
              <a:t>18.11.2017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4FB287B-E392-564B-AA8C-6F7C051D74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8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B287B-E392-564B-AA8C-6F7C051D74E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618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462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94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913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B287B-E392-564B-AA8C-6F7C051D74E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61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B287B-E392-564B-AA8C-6F7C051D74E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76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30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77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48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18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14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B287B-E392-564B-AA8C-6F7C051D74E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869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99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KURZ">
    <p:bg>
      <p:bgPr>
        <a:gradFill flip="none" rotWithShape="1">
          <a:gsLst>
            <a:gs pos="800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7" descr="AT_Pictogramm2.png"/>
          <p:cNvPicPr>
            <a:picLocks noChangeAspect="1"/>
          </p:cNvPicPr>
          <p:nvPr userDrawn="1"/>
        </p:nvPicPr>
        <p:blipFill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39"/>
          <a:stretch>
            <a:fillRect/>
          </a:stretch>
        </p:blipFill>
        <p:spPr bwMode="auto">
          <a:xfrm>
            <a:off x="-1998663" y="1490663"/>
            <a:ext cx="1088866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ntertitel 2"/>
          <p:cNvSpPr txBox="1">
            <a:spLocks/>
          </p:cNvSpPr>
          <p:nvPr userDrawn="1"/>
        </p:nvSpPr>
        <p:spPr bwMode="auto">
          <a:xfrm>
            <a:off x="720725" y="6513513"/>
            <a:ext cx="7294563" cy="2873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000" smtClean="0">
                <a:solidFill>
                  <a:srgbClr val="F70146"/>
                </a:solidFill>
                <a:latin typeface="Wingdings 3" charset="0"/>
                <a:cs typeface="Wingdings 3" charset="0"/>
              </a:rPr>
              <a:t>u</a:t>
            </a:r>
            <a:r>
              <a:rPr lang="de-DE" sz="1200" smtClean="0">
                <a:solidFill>
                  <a:srgbClr val="595959"/>
                </a:solidFill>
              </a:rPr>
              <a:t> www.tugraz.at</a:t>
            </a:r>
          </a:p>
        </p:txBody>
      </p:sp>
      <p:cxnSp>
        <p:nvCxnSpPr>
          <p:cNvPr id="5" name="Gerade Verbindung 4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Logo TU Graz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8031163" y="76200"/>
            <a:ext cx="90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720725" y="1134533"/>
            <a:ext cx="8169479" cy="2489199"/>
          </a:xfrm>
        </p:spPr>
        <p:txBody>
          <a:bodyPr anchor="b"/>
          <a:lstStyle>
            <a:lvl1pPr>
              <a:defRPr sz="5000">
                <a:solidFill>
                  <a:srgbClr val="F70146"/>
                </a:solidFill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552950"/>
            <a:ext cx="3724275" cy="215900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56DE8B26-1258-4145-9086-3CC6491ACB6A}" type="datetime1">
              <a:rPr lang="de-DE" smtClean="0"/>
              <a:t>18.11.2017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802063"/>
            <a:ext cx="8229600" cy="652462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v-SE" smtClean="0"/>
              <a:t>Lothar Fickert, Thomas Höhn, Mike Lagler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4F2AF6-C491-E241-9607-3FC5D0D153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21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70146"/>
              </a:buClr>
              <a:defRPr/>
            </a:lvl2pPr>
            <a:lvl3pPr marL="808038" indent="-271463">
              <a:buClrTx/>
              <a:buFont typeface="Wingdings" charset="2"/>
              <a:buChar char="§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/>
            </a:lvl4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43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04.2017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smtClean="0"/>
              <a:t>Lothar Fickert, Ziqian Zhang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D353-587A-194F-865B-21FB31F254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54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7152" y="1049968"/>
            <a:ext cx="8256587" cy="5000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19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666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IFEA-Quader+Schrift-22%-RGB.gi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" y="-85725"/>
            <a:ext cx="504000" cy="236787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720725" y="601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0725" y="1800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725" y="6596063"/>
            <a:ext cx="3724275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11.2017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725" y="6415088"/>
            <a:ext cx="8229600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dirty="0" smtClean="0"/>
              <a:t>Lothar Fickert, Ziqian Zhang</a:t>
            </a:r>
            <a:endParaRPr lang="de-DE" dirty="0"/>
          </a:p>
        </p:txBody>
      </p:sp>
      <p:pic>
        <p:nvPicPr>
          <p:cNvPr id="1032" name="Picture 9" descr="Logo TU Graz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8031163" y="76200"/>
            <a:ext cx="90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2938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FD6D1F-7D36-6A43-881B-42B534254D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201" y="6416675"/>
            <a:ext cx="1172712" cy="364997"/>
          </a:xfrm>
          <a:prstGeom prst="rect">
            <a:avLst/>
          </a:prstGeom>
        </p:spPr>
      </p:pic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4572000" y="6568153"/>
            <a:ext cx="3724275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dirty="0" smtClean="0"/>
              <a:t>THNS 2017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3" r:id="rId2"/>
    <p:sldLayoutId id="2147483758" r:id="rId3"/>
    <p:sldLayoutId id="2147483759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70146"/>
        </a:buClr>
        <a:buFont typeface="Wingdings" charset="0"/>
        <a:buChar char="§"/>
        <a:defRPr sz="26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808038" indent="-271463" algn="l" defTabSz="457200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jpg"/><Relationship Id="rId21" Type="http://schemas.openxmlformats.org/officeDocument/2006/relationships/image" Target="../media/image25.pn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182" y="1698171"/>
            <a:ext cx="8169479" cy="930527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3737A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Efficiency Potentials in Public Urban Traffic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60604" y="4421981"/>
            <a:ext cx="8229600" cy="652462"/>
          </a:xfrm>
        </p:spPr>
        <p:txBody>
          <a:bodyPr/>
          <a:lstStyle/>
          <a:p>
            <a:pPr algn="ctr">
              <a:defRPr/>
            </a:pPr>
            <a:r>
              <a:rPr lang="sv-SE" dirty="0" smtClean="0"/>
              <a:t>Em.Univ</a:t>
            </a:r>
            <a:r>
              <a:rPr lang="sv-SE" dirty="0"/>
              <a:t>.-Prof. Dipl.-Ing. Dr. Lothar Fickert</a:t>
            </a:r>
            <a:br>
              <a:rPr lang="sv-SE" dirty="0"/>
            </a:br>
            <a:r>
              <a:rPr lang="sv-SE" dirty="0" smtClean="0"/>
              <a:t>Dipl</a:t>
            </a:r>
            <a:r>
              <a:rPr lang="sv-SE" dirty="0"/>
              <a:t>.-Ing. Dr. Ziqian Zhang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F2AF6-C491-E241-9607-3FC5D0D153F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5134783"/>
            <a:ext cx="9144000" cy="972505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71463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charset="0"/>
              <a:buChar char="§"/>
              <a:defRPr sz="2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808038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sz="1400" b="1" dirty="0" smtClean="0"/>
              <a:t>Institute of Electrical Power Systems</a:t>
            </a:r>
          </a:p>
          <a:p>
            <a:pPr algn="ctr" eaLnBrk="1" hangingPunct="1"/>
            <a:r>
              <a:rPr lang="en-US" altLang="zh-CN" sz="1400" b="1" dirty="0" smtClean="0"/>
              <a:t>University of Technology Graz</a:t>
            </a:r>
          </a:p>
          <a:p>
            <a:pPr algn="ctr" eaLnBrk="1" hangingPunct="1"/>
            <a:r>
              <a:rPr lang="en-US" altLang="zh-CN" sz="1400" b="1" dirty="0" err="1" smtClean="0"/>
              <a:t>Tongji</a:t>
            </a:r>
            <a:r>
              <a:rPr lang="en-US" altLang="zh-CN" sz="1400" b="1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6223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92" y="1609343"/>
            <a:ext cx="7643495" cy="2909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Overview Wiener </a:t>
            </a:r>
            <a:r>
              <a:rPr lang="en-US" altLang="zh-CN" sz="2400" dirty="0" err="1"/>
              <a:t>Linien</a:t>
            </a:r>
            <a:endParaRPr lang="en-US" altLang="zh-CN" sz="2400" dirty="0"/>
          </a:p>
          <a:p>
            <a:pPr marL="527685" indent="-514984"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Importance of energy efficiency</a:t>
            </a:r>
          </a:p>
          <a:p>
            <a:pPr marL="527685" indent="-514984"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Energy efficiency measures in the metro 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Energy efficiency measures in the tram 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bus </a:t>
            </a:r>
            <a:r>
              <a:rPr lang="en-US" altLang="zh-CN" sz="2400" dirty="0" smtClean="0"/>
              <a:t>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infrastructure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Theme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91964" y="4365116"/>
            <a:ext cx="1447800" cy="1085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15484" y="5532218"/>
            <a:ext cx="916305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>
                <a:latin typeface="Arial"/>
                <a:cs typeface="Arial"/>
              </a:rPr>
              <a:t>23</a:t>
            </a:r>
            <a:r>
              <a:rPr sz="1400" b="1" spc="5" dirty="0">
                <a:latin typeface="Arial"/>
                <a:cs typeface="Arial"/>
              </a:rPr>
              <a:t>8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E</a:t>
            </a:r>
            <a:r>
              <a:rPr sz="1400" b="1" spc="35" dirty="0">
                <a:latin typeface="Arial"/>
                <a:cs typeface="Arial"/>
              </a:rPr>
              <a:t>1</a:t>
            </a:r>
            <a:r>
              <a:rPr sz="1400" b="1" spc="-25" dirty="0">
                <a:latin typeface="Arial"/>
                <a:cs typeface="Arial"/>
              </a:rPr>
              <a:t>/</a:t>
            </a:r>
            <a:r>
              <a:rPr sz="1400" b="1" spc="25" dirty="0">
                <a:latin typeface="Arial"/>
                <a:cs typeface="Arial"/>
              </a:rPr>
              <a:t>E</a:t>
            </a:r>
            <a:r>
              <a:rPr sz="1400" b="1" spc="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8376" y="5527138"/>
            <a:ext cx="1639570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>
                <a:latin typeface="Arial"/>
                <a:cs typeface="Arial"/>
              </a:rPr>
              <a:t>28</a:t>
            </a:r>
            <a:r>
              <a:rPr sz="1400" b="1" spc="5" dirty="0">
                <a:latin typeface="Arial"/>
                <a:cs typeface="Arial"/>
              </a:rPr>
              <a:t>3</a:t>
            </a:r>
            <a:r>
              <a:rPr sz="1400" b="1" spc="-135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U</a:t>
            </a:r>
            <a:r>
              <a:rPr sz="1400" b="1" spc="30" dirty="0">
                <a:latin typeface="Arial"/>
                <a:cs typeface="Arial"/>
              </a:rPr>
              <a:t>L</a:t>
            </a:r>
            <a:r>
              <a:rPr sz="1400" b="1" spc="5" dirty="0">
                <a:latin typeface="Arial"/>
                <a:cs typeface="Arial"/>
              </a:rPr>
              <a:t>F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A</a:t>
            </a:r>
            <a:r>
              <a:rPr sz="1400" b="1" spc="-25" dirty="0">
                <a:latin typeface="Arial"/>
                <a:cs typeface="Arial"/>
              </a:rPr>
              <a:t>/</a:t>
            </a:r>
            <a:r>
              <a:rPr sz="1400" b="1" spc="25" dirty="0">
                <a:latin typeface="Arial"/>
                <a:cs typeface="Arial"/>
              </a:rPr>
              <a:t>B</a:t>
            </a:r>
            <a:r>
              <a:rPr sz="1400" b="1" spc="-25" dirty="0">
                <a:latin typeface="Arial"/>
                <a:cs typeface="Arial"/>
              </a:rPr>
              <a:t>/</a:t>
            </a:r>
            <a:r>
              <a:rPr sz="1400" b="1" spc="25" dirty="0">
                <a:latin typeface="Arial"/>
                <a:cs typeface="Arial"/>
              </a:rPr>
              <a:t>A</a:t>
            </a:r>
            <a:r>
              <a:rPr sz="1400" b="1" spc="35" dirty="0">
                <a:latin typeface="Arial"/>
                <a:cs typeface="Arial"/>
              </a:rPr>
              <a:t>1</a:t>
            </a:r>
            <a:r>
              <a:rPr sz="1400" b="1" spc="-25" dirty="0">
                <a:latin typeface="Arial"/>
                <a:cs typeface="Arial"/>
              </a:rPr>
              <a:t>/</a:t>
            </a:r>
            <a:r>
              <a:rPr sz="1400" b="1" spc="25" dirty="0">
                <a:latin typeface="Arial"/>
                <a:cs typeface="Arial"/>
              </a:rPr>
              <a:t>B</a:t>
            </a:r>
            <a:r>
              <a:rPr sz="1400" b="1" spc="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1809" y="4387088"/>
            <a:ext cx="1530350" cy="1060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6287" y="1121334"/>
            <a:ext cx="4160520" cy="203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ct val="100000"/>
              </a:lnSpc>
              <a:buNone/>
              <a:tabLst>
                <a:tab pos="518159" algn="l"/>
              </a:tabLst>
            </a:pPr>
            <a:r>
              <a:rPr lang="en-US" sz="1800" b="1" dirty="0" smtClean="0">
                <a:latin typeface="Arial"/>
                <a:cs typeface="Arial"/>
              </a:rPr>
              <a:t>	2</a:t>
            </a:r>
            <a:r>
              <a:rPr sz="1800" b="1" dirty="0" smtClean="0">
                <a:latin typeface="Arial"/>
                <a:cs typeface="Arial"/>
              </a:rPr>
              <a:t>9</a:t>
            </a:r>
            <a:r>
              <a:rPr lang="de-AT" sz="1800" b="1" dirty="0" smtClean="0">
                <a:latin typeface="Arial"/>
                <a:cs typeface="Arial"/>
              </a:rPr>
              <a:t> l</a:t>
            </a:r>
            <a:r>
              <a:rPr sz="1800" b="1" spc="20" dirty="0" smtClean="0">
                <a:latin typeface="Arial"/>
                <a:cs typeface="Arial"/>
              </a:rPr>
              <a:t>i</a:t>
            </a:r>
            <a:r>
              <a:rPr sz="1800" b="1" spc="25" dirty="0" smtClean="0">
                <a:latin typeface="Arial"/>
                <a:cs typeface="Arial"/>
              </a:rPr>
              <a:t>n</a:t>
            </a:r>
            <a:r>
              <a:rPr lang="de-AT" sz="1800" b="1" spc="25" dirty="0" smtClean="0">
                <a:latin typeface="Arial"/>
                <a:cs typeface="Arial"/>
              </a:rPr>
              <a:t>es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None/>
              <a:tabLst>
                <a:tab pos="518159" algn="l"/>
              </a:tabLst>
            </a:pPr>
            <a:r>
              <a:rPr lang="en-US" sz="1800" b="1" spc="-25" dirty="0" smtClean="0">
                <a:latin typeface="Arial"/>
                <a:cs typeface="Arial"/>
              </a:rPr>
              <a:t>	</a:t>
            </a:r>
            <a:r>
              <a:rPr sz="1800" b="1" spc="-25" dirty="0" smtClean="0">
                <a:latin typeface="Arial"/>
                <a:cs typeface="Arial"/>
              </a:rPr>
              <a:t>17</a:t>
            </a:r>
            <a:r>
              <a:rPr sz="1800" b="1" dirty="0" smtClean="0">
                <a:latin typeface="Arial"/>
                <a:cs typeface="Arial"/>
              </a:rPr>
              <a:t>7</a:t>
            </a:r>
            <a:r>
              <a:rPr lang="de-AT" sz="1800" b="1" dirty="0" smtClean="0">
                <a:latin typeface="Arial"/>
                <a:cs typeface="Arial"/>
              </a:rPr>
              <a:t> </a:t>
            </a:r>
            <a:r>
              <a:rPr lang="de-AT" sz="1800" b="1" spc="-25" dirty="0" smtClean="0">
                <a:latin typeface="Arial"/>
                <a:cs typeface="Arial"/>
              </a:rPr>
              <a:t>km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buNone/>
              <a:tabLst>
                <a:tab pos="518159" algn="l"/>
              </a:tabLst>
            </a:pPr>
            <a:r>
              <a:rPr lang="en-US" sz="1800" b="1" spc="-25" dirty="0" smtClean="0">
                <a:latin typeface="Arial"/>
                <a:cs typeface="Arial"/>
              </a:rPr>
              <a:t>	</a:t>
            </a:r>
            <a:r>
              <a:rPr sz="1800" b="1" spc="-25" dirty="0" smtClean="0">
                <a:latin typeface="Arial"/>
                <a:cs typeface="Arial"/>
              </a:rPr>
              <a:t>52</a:t>
            </a:r>
            <a:r>
              <a:rPr sz="1800" b="1" dirty="0" smtClean="0">
                <a:latin typeface="Arial"/>
                <a:cs typeface="Arial"/>
              </a:rPr>
              <a:t>1</a:t>
            </a:r>
            <a:r>
              <a:rPr lang="de-AT" sz="1800" b="1" dirty="0" smtClean="0">
                <a:latin typeface="Arial"/>
                <a:cs typeface="Arial"/>
              </a:rPr>
              <a:t> </a:t>
            </a:r>
            <a:r>
              <a:rPr lang="de-AT" sz="1800" b="1" dirty="0" err="1" smtClean="0">
                <a:latin typeface="Arial"/>
                <a:cs typeface="Arial"/>
              </a:rPr>
              <a:t>trains</a:t>
            </a:r>
            <a:endParaRPr sz="1800" dirty="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615"/>
              </a:spcBef>
              <a:buNone/>
              <a:tabLst>
                <a:tab pos="518159" algn="l"/>
              </a:tabLst>
            </a:pPr>
            <a:r>
              <a:rPr lang="en-US" sz="1800" b="1" spc="-30" dirty="0" smtClean="0">
                <a:latin typeface="Arial"/>
                <a:cs typeface="Arial"/>
              </a:rPr>
              <a:t>	</a:t>
            </a:r>
            <a:r>
              <a:rPr sz="1800" b="1" spc="-30" dirty="0" smtClean="0">
                <a:latin typeface="Arial"/>
                <a:cs typeface="Arial"/>
              </a:rPr>
              <a:t>29</a:t>
            </a:r>
            <a:r>
              <a:rPr sz="1800" b="1" dirty="0" smtClean="0">
                <a:latin typeface="Arial"/>
                <a:cs typeface="Arial"/>
              </a:rPr>
              <a:t>4</a:t>
            </a:r>
            <a:r>
              <a:rPr lang="en-US" sz="1800" b="1" dirty="0" smtClean="0">
                <a:latin typeface="Arial"/>
                <a:cs typeface="Arial"/>
              </a:rPr>
              <a:t> Mio.</a:t>
            </a:r>
            <a:r>
              <a:rPr sz="1800" b="1" spc="-30" dirty="0" smtClean="0">
                <a:latin typeface="Arial"/>
                <a:cs typeface="Arial"/>
              </a:rPr>
              <a:t> </a:t>
            </a:r>
            <a:r>
              <a:rPr lang="de-AT" sz="1800" b="1" dirty="0">
                <a:latin typeface="Arial"/>
                <a:cs typeface="Arial"/>
              </a:rPr>
              <a:t>p</a:t>
            </a:r>
            <a:r>
              <a:rPr sz="1800" b="1" spc="-30" dirty="0" smtClean="0">
                <a:latin typeface="Arial"/>
                <a:cs typeface="Arial"/>
              </a:rPr>
              <a:t>ass</a:t>
            </a:r>
            <a:r>
              <a:rPr lang="de-AT" sz="1800" b="1" spc="-30" dirty="0" err="1" smtClean="0">
                <a:latin typeface="Arial"/>
                <a:cs typeface="Arial"/>
              </a:rPr>
              <a:t>engers</a:t>
            </a:r>
            <a:r>
              <a:rPr lang="de-AT" sz="1800" b="1" spc="-30" dirty="0" smtClean="0">
                <a:latin typeface="Arial"/>
                <a:cs typeface="Arial"/>
              </a:rPr>
              <a:t> / </a:t>
            </a:r>
            <a:r>
              <a:rPr lang="de-AT" sz="1800" b="1" spc="-30" dirty="0" err="1" smtClean="0">
                <a:latin typeface="Arial"/>
                <a:cs typeface="Arial"/>
              </a:rPr>
              <a:t>year</a:t>
            </a:r>
            <a:endParaRPr lang="de-AT" sz="1800" dirty="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615"/>
              </a:spcBef>
              <a:buNone/>
              <a:tabLst>
                <a:tab pos="518159" algn="l"/>
              </a:tabLst>
            </a:pPr>
            <a:r>
              <a:rPr lang="de-AT" sz="1800" b="1" spc="-30" dirty="0">
                <a:latin typeface="Arial"/>
                <a:cs typeface="Arial"/>
              </a:rPr>
              <a:t>	</a:t>
            </a:r>
            <a:r>
              <a:rPr sz="1800" b="1" spc="-30" dirty="0" smtClean="0">
                <a:latin typeface="Arial"/>
                <a:cs typeface="Arial"/>
              </a:rPr>
              <a:t>6</a:t>
            </a:r>
            <a:r>
              <a:rPr sz="1800" b="1" dirty="0" smtClean="0">
                <a:latin typeface="Arial"/>
                <a:cs typeface="Arial"/>
              </a:rPr>
              <a:t>0</a:t>
            </a:r>
            <a:r>
              <a:rPr lang="de-AT" sz="1800" b="1" dirty="0" smtClean="0">
                <a:latin typeface="Arial"/>
                <a:cs typeface="Arial"/>
              </a:rPr>
              <a:t> </a:t>
            </a:r>
            <a:r>
              <a:rPr sz="1800" b="1" spc="-30" dirty="0" smtClean="0">
                <a:latin typeface="Arial"/>
                <a:cs typeface="Arial"/>
              </a:rPr>
              <a:t>km</a:t>
            </a:r>
            <a:r>
              <a:rPr sz="1800" b="1" spc="20" dirty="0" smtClean="0">
                <a:latin typeface="Arial"/>
                <a:cs typeface="Arial"/>
              </a:rPr>
              <a:t>/</a:t>
            </a:r>
            <a:r>
              <a:rPr sz="1800" b="1" dirty="0" smtClean="0">
                <a:latin typeface="Arial"/>
                <a:cs typeface="Arial"/>
              </a:rPr>
              <a:t>h</a:t>
            </a:r>
            <a:r>
              <a:rPr sz="1800" b="1" spc="45" dirty="0" smtClean="0">
                <a:latin typeface="Arial"/>
                <a:cs typeface="Arial"/>
              </a:rPr>
              <a:t> </a:t>
            </a:r>
            <a:r>
              <a:rPr sz="1800" b="1" spc="-30" dirty="0" smtClean="0">
                <a:latin typeface="Arial"/>
                <a:cs typeface="Arial"/>
              </a:rPr>
              <a:t>max</a:t>
            </a:r>
            <a:r>
              <a:rPr lang="de-AT" sz="1800" b="1" spc="-30" dirty="0" smtClean="0">
                <a:latin typeface="Arial"/>
                <a:cs typeface="Arial"/>
              </a:rPr>
              <a:t>. </a:t>
            </a:r>
            <a:r>
              <a:rPr lang="de-AT" sz="1800" b="1" spc="-30" dirty="0" err="1" smtClean="0">
                <a:latin typeface="Arial"/>
                <a:cs typeface="Arial"/>
              </a:rPr>
              <a:t>speed</a:t>
            </a:r>
            <a:endParaRPr sz="1800" dirty="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540"/>
              </a:spcBef>
              <a:buNone/>
              <a:tabLst>
                <a:tab pos="518159" algn="l"/>
              </a:tabLst>
            </a:pPr>
            <a:r>
              <a:rPr lang="en-US" sz="1800" b="1" spc="-30" dirty="0" smtClean="0">
                <a:latin typeface="Arial"/>
                <a:cs typeface="Arial"/>
              </a:rPr>
              <a:t>	</a:t>
            </a:r>
            <a:r>
              <a:rPr sz="1800" b="1" spc="-30" dirty="0" smtClean="0">
                <a:latin typeface="Arial"/>
                <a:cs typeface="Arial"/>
              </a:rPr>
              <a:t>6</a:t>
            </a:r>
            <a:r>
              <a:rPr sz="1800" b="1" dirty="0" smtClean="0">
                <a:latin typeface="Arial"/>
                <a:cs typeface="Arial"/>
              </a:rPr>
              <a:t>3</a:t>
            </a:r>
            <a:r>
              <a:rPr lang="de-AT" sz="1800" b="1" dirty="0" smtClean="0">
                <a:latin typeface="Arial"/>
                <a:cs typeface="Arial"/>
              </a:rPr>
              <a:t> </a:t>
            </a:r>
            <a:r>
              <a:rPr lang="de-AT" sz="1800" b="1" dirty="0" err="1" smtClean="0">
                <a:latin typeface="Arial"/>
                <a:cs typeface="Arial"/>
              </a:rPr>
              <a:t>electrical</a:t>
            </a:r>
            <a:r>
              <a:rPr lang="de-AT" sz="1800" b="1" dirty="0" smtClean="0">
                <a:latin typeface="Arial"/>
                <a:cs typeface="Arial"/>
              </a:rPr>
              <a:t> </a:t>
            </a:r>
            <a:r>
              <a:rPr lang="de-AT" sz="1800" b="1" spc="-25" dirty="0" err="1" smtClean="0">
                <a:latin typeface="Arial"/>
                <a:cs typeface="Arial"/>
              </a:rPr>
              <a:t>substations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1594" y="3594480"/>
            <a:ext cx="2811526" cy="1872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4144" y="1113408"/>
            <a:ext cx="2723133" cy="20275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 Vienna Tram System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92" y="1265479"/>
            <a:ext cx="4400550" cy="45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185" marR="180340" indent="-324485">
              <a:lnSpc>
                <a:spcPct val="100800"/>
              </a:lnSpc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sz="1800" spc="-25" dirty="0" smtClean="0">
                <a:latin typeface="Arial"/>
                <a:cs typeface="Arial"/>
              </a:rPr>
              <a:t>84</a:t>
            </a:r>
            <a:r>
              <a:rPr sz="1800" dirty="0" smtClean="0">
                <a:latin typeface="Arial"/>
                <a:cs typeface="Arial"/>
              </a:rPr>
              <a:t>%</a:t>
            </a:r>
            <a:r>
              <a:rPr sz="1800" spc="65" dirty="0" smtClean="0">
                <a:latin typeface="Arial"/>
                <a:cs typeface="Arial"/>
              </a:rPr>
              <a:t> </a:t>
            </a:r>
            <a:r>
              <a:rPr lang="de-AT" sz="1800" spc="65" dirty="0" err="1" smtClean="0">
                <a:latin typeface="Arial"/>
                <a:cs typeface="Arial"/>
              </a:rPr>
              <a:t>vehicles</a:t>
            </a:r>
            <a:r>
              <a:rPr lang="de-AT" sz="1800" spc="65" dirty="0" smtClean="0">
                <a:latin typeface="Arial"/>
                <a:cs typeface="Arial"/>
              </a:rPr>
              <a:t> </a:t>
            </a:r>
            <a:r>
              <a:rPr lang="de-AT" sz="1800" spc="65" dirty="0" err="1" smtClean="0">
                <a:latin typeface="Arial"/>
                <a:cs typeface="Arial"/>
              </a:rPr>
              <a:t>with</a:t>
            </a:r>
            <a:r>
              <a:rPr lang="de-AT" sz="1800" spc="65" dirty="0" smtClean="0">
                <a:latin typeface="Arial"/>
                <a:cs typeface="Arial"/>
              </a:rPr>
              <a:t> </a:t>
            </a:r>
            <a:r>
              <a:rPr lang="de-AT" sz="1800" spc="65" dirty="0" err="1" smtClean="0">
                <a:latin typeface="Arial"/>
                <a:cs typeface="Arial"/>
              </a:rPr>
              <a:t>traction</a:t>
            </a:r>
            <a:r>
              <a:rPr lang="de-AT" sz="1800" spc="65" dirty="0" smtClean="0">
                <a:latin typeface="Arial"/>
                <a:cs typeface="Arial"/>
              </a:rPr>
              <a:t> </a:t>
            </a:r>
            <a:r>
              <a:rPr lang="de-AT" sz="1800" spc="65" dirty="0" err="1" smtClean="0">
                <a:latin typeface="Arial"/>
                <a:cs typeface="Arial"/>
              </a:rPr>
              <a:t>energy</a:t>
            </a:r>
            <a:r>
              <a:rPr lang="de-AT" sz="1800" spc="65" dirty="0" smtClean="0">
                <a:latin typeface="Arial"/>
                <a:cs typeface="Arial"/>
              </a:rPr>
              <a:t> </a:t>
            </a:r>
            <a:r>
              <a:rPr lang="de-AT" sz="1800" spc="65" dirty="0" err="1" smtClean="0">
                <a:latin typeface="Arial"/>
                <a:cs typeface="Arial"/>
              </a:rPr>
              <a:t>feedback</a:t>
            </a:r>
            <a:r>
              <a:rPr lang="de-AT" sz="1800" spc="65" dirty="0" smtClean="0">
                <a:latin typeface="Arial"/>
                <a:cs typeface="Arial"/>
              </a:rPr>
              <a:t> </a:t>
            </a:r>
            <a:r>
              <a:rPr lang="de-AT" sz="1800" spc="65" dirty="0" err="1" smtClean="0">
                <a:latin typeface="Arial"/>
                <a:cs typeface="Arial"/>
              </a:rPr>
              <a:t>when</a:t>
            </a:r>
            <a:r>
              <a:rPr lang="de-AT" sz="1800" spc="65" dirty="0" smtClean="0">
                <a:latin typeface="Arial"/>
                <a:cs typeface="Arial"/>
              </a:rPr>
              <a:t> </a:t>
            </a:r>
            <a:r>
              <a:rPr lang="de-AT" sz="1800" spc="65" dirty="0" err="1" smtClean="0">
                <a:latin typeface="Arial"/>
                <a:cs typeface="Arial"/>
              </a:rPr>
              <a:t>braking</a:t>
            </a:r>
            <a:r>
              <a:rPr lang="de-AT" sz="1800" spc="65" dirty="0" smtClean="0">
                <a:latin typeface="Arial"/>
                <a:cs typeface="Arial"/>
              </a:rPr>
              <a:t> </a:t>
            </a:r>
          </a:p>
          <a:p>
            <a:pPr marL="622935" marR="5080" indent="-285750">
              <a:spcBef>
                <a:spcPts val="70"/>
              </a:spcBef>
              <a:buFont typeface="Wingdings" pitchFamily="2" charset="2"/>
              <a:buChar char="l"/>
            </a:pPr>
            <a:r>
              <a:rPr lang="de-AT" sz="1600" spc="15" dirty="0" err="1" smtClean="0">
                <a:latin typeface="Arial"/>
                <a:ea typeface="+mn-ea"/>
                <a:cs typeface="Arial"/>
              </a:rPr>
              <a:t>Modification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of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 </a:t>
            </a:r>
            <a:r>
              <a:rPr sz="1600" spc="15" dirty="0" smtClean="0">
                <a:latin typeface="Arial"/>
                <a:ea typeface="+mn-ea"/>
                <a:cs typeface="Arial"/>
              </a:rPr>
              <a:t> E2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vehicles</a:t>
            </a:r>
            <a:endParaRPr lang="de-AT" sz="1600" spc="15" dirty="0" smtClean="0">
              <a:latin typeface="Arial"/>
              <a:ea typeface="+mn-ea"/>
              <a:cs typeface="Arial"/>
            </a:endParaRPr>
          </a:p>
          <a:p>
            <a:pPr marL="622935" marR="5080" indent="-285750">
              <a:lnSpc>
                <a:spcPts val="1430"/>
              </a:lnSpc>
              <a:spcBef>
                <a:spcPts val="70"/>
              </a:spcBef>
              <a:buFont typeface="Wingdings" pitchFamily="2" charset="2"/>
              <a:buChar char="n"/>
            </a:pPr>
            <a:endParaRPr sz="1400" spc="30" dirty="0" smtClean="0">
              <a:latin typeface="Arial"/>
              <a:cs typeface="Arial"/>
            </a:endParaRPr>
          </a:p>
          <a:p>
            <a:pPr marL="337185" indent="-324485">
              <a:lnSpc>
                <a:spcPct val="100000"/>
              </a:lnSpc>
              <a:spcBef>
                <a:spcPts val="434"/>
              </a:spcBef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-25" dirty="0" smtClean="0">
                <a:latin typeface="Arial"/>
                <a:cs typeface="Arial"/>
              </a:rPr>
              <a:t>C</a:t>
            </a:r>
            <a:r>
              <a:rPr sz="1800" dirty="0" smtClean="0">
                <a:latin typeface="Arial"/>
                <a:cs typeface="Arial"/>
              </a:rPr>
              <a:t>O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-25" dirty="0" smtClean="0">
                <a:latin typeface="Arial"/>
                <a:cs typeface="Arial"/>
              </a:rPr>
              <a:t>U</a:t>
            </a:r>
            <a:r>
              <a:rPr sz="1800" spc="-30" dirty="0" smtClean="0">
                <a:latin typeface="Arial"/>
                <a:cs typeface="Arial"/>
              </a:rPr>
              <a:t>pg</a:t>
            </a: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25" dirty="0" smtClean="0">
                <a:latin typeface="Arial"/>
                <a:cs typeface="Arial"/>
              </a:rPr>
              <a:t>a</a:t>
            </a:r>
            <a:r>
              <a:rPr sz="1800" spc="-30" dirty="0" smtClean="0">
                <a:latin typeface="Arial"/>
                <a:cs typeface="Arial"/>
              </a:rPr>
              <a:t>d</a:t>
            </a: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70" dirty="0" smtClean="0">
                <a:latin typeface="Arial"/>
                <a:cs typeface="Arial"/>
              </a:rPr>
              <a:t> </a:t>
            </a:r>
            <a:r>
              <a:rPr sz="1800" spc="-25" dirty="0" smtClean="0">
                <a:latin typeface="Arial"/>
                <a:cs typeface="Arial"/>
              </a:rPr>
              <a:t>U</a:t>
            </a:r>
            <a:r>
              <a:rPr sz="1800" spc="-30" dirty="0" smtClean="0">
                <a:latin typeface="Arial"/>
                <a:cs typeface="Arial"/>
              </a:rPr>
              <a:t>L</a:t>
            </a:r>
            <a:r>
              <a:rPr sz="1800" dirty="0" smtClean="0">
                <a:latin typeface="Arial"/>
                <a:cs typeface="Arial"/>
              </a:rPr>
              <a:t>F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lang="de-AT" sz="1800" spc="25" dirty="0" err="1" smtClean="0">
                <a:latin typeface="Arial"/>
                <a:cs typeface="Arial"/>
              </a:rPr>
              <a:t>vehicles</a:t>
            </a:r>
            <a:endParaRPr sz="1800" dirty="0" smtClean="0">
              <a:latin typeface="Arial"/>
              <a:cs typeface="Arial"/>
            </a:endParaRPr>
          </a:p>
          <a:p>
            <a:pPr marL="622935" marR="5080" indent="-285750">
              <a:spcBef>
                <a:spcPts val="70"/>
              </a:spcBef>
              <a:buFont typeface="Wingdings" pitchFamily="2" charset="2"/>
              <a:buChar char="l"/>
            </a:pPr>
            <a:r>
              <a:rPr lang="de-AT" sz="1600" spc="15" dirty="0" err="1" smtClean="0">
                <a:latin typeface="Arial"/>
                <a:ea typeface="+mn-ea"/>
                <a:cs typeface="Arial"/>
              </a:rPr>
              <a:t>Raising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of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feedback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voltage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,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shutting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 down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magnetization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 in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idling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phases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,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reduction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of</a:t>
            </a:r>
            <a:r>
              <a:rPr lang="de-AT" sz="1600" spc="15" dirty="0" smtClean="0">
                <a:latin typeface="Arial"/>
                <a:ea typeface="+mn-ea"/>
                <a:cs typeface="Arial"/>
              </a:rPr>
              <a:t> </a:t>
            </a:r>
            <a:r>
              <a:rPr sz="1600" spc="15" dirty="0" smtClean="0">
                <a:latin typeface="Arial"/>
                <a:ea typeface="+mn-ea"/>
                <a:cs typeface="Arial"/>
              </a:rPr>
              <a:t> </a:t>
            </a:r>
            <a:r>
              <a:rPr sz="1600" spc="15" dirty="0" err="1" smtClean="0">
                <a:latin typeface="Arial"/>
                <a:ea typeface="+mn-ea"/>
                <a:cs typeface="Arial"/>
              </a:rPr>
              <a:t>Vmax</a:t>
            </a:r>
            <a:r>
              <a:rPr sz="1600" spc="15" dirty="0" smtClean="0">
                <a:latin typeface="Arial"/>
                <a:ea typeface="+mn-ea"/>
                <a:cs typeface="Arial"/>
              </a:rPr>
              <a:t> </a:t>
            </a:r>
            <a:r>
              <a:rPr lang="de-AT" sz="1600" spc="15" dirty="0" err="1" smtClean="0">
                <a:latin typeface="Arial"/>
                <a:ea typeface="+mn-ea"/>
                <a:cs typeface="Arial"/>
              </a:rPr>
              <a:t>acceleration</a:t>
            </a:r>
            <a:endParaRPr sz="1600" spc="15" dirty="0" smtClean="0">
              <a:latin typeface="Arial"/>
              <a:ea typeface="+mn-ea"/>
              <a:cs typeface="Arial"/>
            </a:endParaRPr>
          </a:p>
          <a:p>
            <a:pPr marL="337185" indent="-324485">
              <a:lnSpc>
                <a:spcPct val="100000"/>
              </a:lnSpc>
              <a:spcBef>
                <a:spcPts val="395"/>
              </a:spcBef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lang="de-AT" sz="1800" spc="25" dirty="0" smtClean="0">
                <a:latin typeface="Arial"/>
                <a:cs typeface="Arial"/>
              </a:rPr>
              <a:t>Research </a:t>
            </a:r>
            <a:r>
              <a:rPr lang="de-AT" sz="1800" spc="25" dirty="0" err="1" smtClean="0">
                <a:latin typeface="Arial"/>
                <a:cs typeface="Arial"/>
              </a:rPr>
              <a:t>project</a:t>
            </a:r>
            <a:r>
              <a:rPr lang="de-AT" sz="1800" spc="25" dirty="0" smtClean="0">
                <a:latin typeface="Arial"/>
                <a:cs typeface="Arial"/>
              </a:rPr>
              <a:t>: </a:t>
            </a: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-25" dirty="0" smtClean="0">
                <a:latin typeface="Arial"/>
                <a:cs typeface="Arial"/>
              </a:rPr>
              <a:t>C</a:t>
            </a:r>
            <a:r>
              <a:rPr sz="1800" dirty="0" smtClean="0">
                <a:latin typeface="Arial"/>
                <a:cs typeface="Arial"/>
              </a:rPr>
              <a:t>O</a:t>
            </a:r>
            <a:r>
              <a:rPr sz="1800" spc="-25" dirty="0" smtClean="0">
                <a:latin typeface="Arial"/>
                <a:cs typeface="Arial"/>
              </a:rPr>
              <a:t> </a:t>
            </a:r>
            <a:r>
              <a:rPr sz="1800" spc="-50" dirty="0" smtClean="0">
                <a:latin typeface="Arial"/>
                <a:cs typeface="Arial"/>
              </a:rPr>
              <a:t>T</a:t>
            </a: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25" dirty="0" smtClean="0">
                <a:latin typeface="Arial"/>
                <a:cs typeface="Arial"/>
              </a:rPr>
              <a:t>a</a:t>
            </a:r>
            <a:r>
              <a:rPr sz="1800" dirty="0" smtClean="0">
                <a:latin typeface="Arial"/>
                <a:cs typeface="Arial"/>
              </a:rPr>
              <a:t>m</a:t>
            </a:r>
          </a:p>
          <a:p>
            <a:pPr marL="337185" marR="1149350" indent="-324485">
              <a:lnSpc>
                <a:spcPct val="100800"/>
              </a:lnSpc>
              <a:spcBef>
                <a:spcPts val="375"/>
              </a:spcBef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sz="1800" spc="-200" dirty="0" smtClean="0">
                <a:latin typeface="Arial"/>
                <a:cs typeface="Arial"/>
              </a:rPr>
              <a:t>T</a:t>
            </a:r>
            <a:r>
              <a:rPr sz="1800" spc="-30" dirty="0" smtClean="0">
                <a:latin typeface="Arial"/>
                <a:cs typeface="Arial"/>
              </a:rPr>
              <a:t>e</a:t>
            </a:r>
            <a:r>
              <a:rPr sz="1800" dirty="0" smtClean="0">
                <a:latin typeface="Arial"/>
                <a:cs typeface="Arial"/>
              </a:rPr>
              <a:t>st</a:t>
            </a:r>
            <a:r>
              <a:rPr lang="de-AT" sz="1800" dirty="0" err="1" smtClean="0">
                <a:latin typeface="Arial"/>
                <a:cs typeface="Arial"/>
              </a:rPr>
              <a:t>ing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-25" dirty="0" smtClean="0">
                <a:latin typeface="Arial"/>
                <a:cs typeface="Arial"/>
              </a:rPr>
              <a:t>U</a:t>
            </a:r>
            <a:r>
              <a:rPr sz="1800" spc="-30" dirty="0" smtClean="0">
                <a:latin typeface="Arial"/>
                <a:cs typeface="Arial"/>
              </a:rPr>
              <a:t>L</a:t>
            </a:r>
            <a:r>
              <a:rPr sz="1800" dirty="0" smtClean="0">
                <a:latin typeface="Arial"/>
                <a:cs typeface="Arial"/>
              </a:rPr>
              <a:t>F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dirty="0" err="1" smtClean="0">
                <a:latin typeface="Arial"/>
                <a:cs typeface="Arial"/>
              </a:rPr>
              <a:t>E</a:t>
            </a:r>
            <a:r>
              <a:rPr sz="1800" spc="-30" dirty="0" err="1" smtClean="0">
                <a:latin typeface="Arial"/>
                <a:cs typeface="Arial"/>
              </a:rPr>
              <a:t>ne</a:t>
            </a:r>
            <a:r>
              <a:rPr sz="1800" dirty="0" err="1" smtClean="0">
                <a:latin typeface="Arial"/>
                <a:cs typeface="Arial"/>
              </a:rPr>
              <a:t>r</a:t>
            </a:r>
            <a:r>
              <a:rPr sz="1800" spc="-25" dirty="0" err="1" smtClean="0">
                <a:latin typeface="Arial"/>
                <a:cs typeface="Arial"/>
              </a:rPr>
              <a:t>g</a:t>
            </a:r>
            <a:r>
              <a:rPr lang="de-AT" sz="1800" spc="-25" dirty="0" smtClean="0">
                <a:latin typeface="Arial"/>
                <a:cs typeface="Arial"/>
              </a:rPr>
              <a:t>y </a:t>
            </a:r>
            <a:r>
              <a:rPr lang="de-AT" sz="1800" spc="-25" dirty="0" err="1" smtClean="0">
                <a:latin typeface="Arial"/>
                <a:cs typeface="Arial"/>
              </a:rPr>
              <a:t>storage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25" dirty="0" smtClean="0">
                <a:latin typeface="Arial"/>
                <a:cs typeface="Arial"/>
              </a:rPr>
              <a:t>D</a:t>
            </a:r>
            <a:r>
              <a:rPr sz="1800" spc="-30" dirty="0" smtClean="0">
                <a:latin typeface="Arial"/>
                <a:cs typeface="Arial"/>
              </a:rPr>
              <a:t>o</a:t>
            </a:r>
            <a:r>
              <a:rPr lang="de-AT" sz="1800" spc="-30" dirty="0" err="1" smtClean="0">
                <a:latin typeface="Arial"/>
                <a:cs typeface="Arial"/>
              </a:rPr>
              <a:t>uble</a:t>
            </a:r>
            <a:r>
              <a:rPr lang="de-AT" sz="1800" spc="-30" dirty="0" smtClean="0">
                <a:latin typeface="Arial"/>
                <a:cs typeface="Arial"/>
              </a:rPr>
              <a:t> </a:t>
            </a:r>
            <a:r>
              <a:rPr lang="de-AT" sz="1800" spc="-30" dirty="0" err="1" smtClean="0">
                <a:latin typeface="Arial"/>
                <a:cs typeface="Arial"/>
              </a:rPr>
              <a:t>layer</a:t>
            </a:r>
            <a:r>
              <a:rPr lang="de-AT" sz="1800" spc="-30" dirty="0" smtClean="0">
                <a:latin typeface="Arial"/>
                <a:cs typeface="Arial"/>
              </a:rPr>
              <a:t> </a:t>
            </a:r>
            <a:r>
              <a:rPr lang="de-AT" sz="1800" spc="-30" dirty="0" err="1" smtClean="0">
                <a:latin typeface="Arial"/>
                <a:cs typeface="Arial"/>
              </a:rPr>
              <a:t>capacitors</a:t>
            </a:r>
            <a:endParaRPr lang="de-AT" sz="1800" spc="-30" dirty="0" smtClean="0">
              <a:latin typeface="Arial"/>
              <a:cs typeface="Arial"/>
            </a:endParaRPr>
          </a:p>
          <a:p>
            <a:pPr marL="337185" indent="-324485">
              <a:lnSpc>
                <a:spcPct val="100000"/>
              </a:lnSpc>
              <a:spcBef>
                <a:spcPts val="465"/>
              </a:spcBef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lang="de-AT" sz="1800" dirty="0" err="1" smtClean="0">
                <a:latin typeface="Arial"/>
                <a:cs typeface="Arial"/>
              </a:rPr>
              <a:t>S</a:t>
            </a:r>
            <a:r>
              <a:rPr lang="de-AT" sz="1800" spc="30" dirty="0" err="1" smtClean="0">
                <a:latin typeface="Arial"/>
                <a:cs typeface="Arial"/>
              </a:rPr>
              <a:t>hutting</a:t>
            </a:r>
            <a:r>
              <a:rPr lang="de-AT" sz="1800" spc="30" dirty="0" smtClean="0">
                <a:latin typeface="Arial"/>
                <a:cs typeface="Arial"/>
              </a:rPr>
              <a:t> down </a:t>
            </a:r>
            <a:r>
              <a:rPr lang="de-AT" sz="1800" spc="30" dirty="0" err="1" smtClean="0">
                <a:latin typeface="Arial"/>
                <a:cs typeface="Arial"/>
              </a:rPr>
              <a:t>of</a:t>
            </a:r>
            <a:r>
              <a:rPr lang="de-AT" sz="1800" spc="30" dirty="0" smtClean="0">
                <a:latin typeface="Arial"/>
                <a:cs typeface="Arial"/>
              </a:rPr>
              <a:t> </a:t>
            </a:r>
            <a:r>
              <a:rPr lang="de-AT" sz="1800" spc="30" dirty="0" err="1" smtClean="0">
                <a:latin typeface="Arial"/>
                <a:cs typeface="Arial"/>
              </a:rPr>
              <a:t>vehicles</a:t>
            </a:r>
            <a:r>
              <a:rPr lang="de-AT" sz="1800" spc="30" dirty="0" smtClean="0">
                <a:latin typeface="Arial"/>
                <a:cs typeface="Arial"/>
              </a:rPr>
              <a:t> </a:t>
            </a:r>
            <a:r>
              <a:rPr lang="de-AT" sz="1800" spc="30" dirty="0" err="1" smtClean="0">
                <a:latin typeface="Arial"/>
                <a:cs typeface="Arial"/>
              </a:rPr>
              <a:t>during</a:t>
            </a:r>
            <a:r>
              <a:rPr lang="de-AT" sz="1800" spc="30" dirty="0" smtClean="0">
                <a:latin typeface="Arial"/>
                <a:cs typeface="Arial"/>
              </a:rPr>
              <a:t> standstill</a:t>
            </a:r>
            <a:endParaRPr sz="1800" dirty="0" smtClean="0">
              <a:latin typeface="Arial"/>
              <a:cs typeface="Arial"/>
            </a:endParaRPr>
          </a:p>
          <a:p>
            <a:pPr marL="337185" indent="-324485">
              <a:lnSpc>
                <a:spcPct val="100000"/>
              </a:lnSpc>
              <a:spcBef>
                <a:spcPts val="390"/>
              </a:spcBef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lang="de-AT" sz="1800" spc="25" dirty="0" err="1" smtClean="0">
                <a:latin typeface="Arial"/>
                <a:cs typeface="Arial"/>
              </a:rPr>
              <a:t>Instruction</a:t>
            </a:r>
            <a:r>
              <a:rPr lang="de-AT" sz="1800" spc="25" dirty="0" smtClean="0">
                <a:latin typeface="Arial"/>
                <a:cs typeface="Arial"/>
              </a:rPr>
              <a:t> </a:t>
            </a:r>
            <a:r>
              <a:rPr lang="de-AT" sz="1800" spc="25" dirty="0" err="1" smtClean="0">
                <a:latin typeface="Arial"/>
                <a:cs typeface="Arial"/>
              </a:rPr>
              <a:t>of</a:t>
            </a:r>
            <a:r>
              <a:rPr lang="de-AT" sz="1800" spc="25" dirty="0" smtClean="0">
                <a:latin typeface="Arial"/>
                <a:cs typeface="Arial"/>
              </a:rPr>
              <a:t> </a:t>
            </a:r>
            <a:r>
              <a:rPr lang="de-AT" sz="1800" spc="25" dirty="0" err="1" smtClean="0">
                <a:latin typeface="Arial"/>
                <a:cs typeface="Arial"/>
              </a:rPr>
              <a:t>drivers</a:t>
            </a:r>
            <a:endParaRPr sz="1800" dirty="0" smtClean="0">
              <a:latin typeface="Arial"/>
              <a:cs typeface="Arial"/>
            </a:endParaRPr>
          </a:p>
          <a:p>
            <a:pPr marL="337185" indent="-324485">
              <a:lnSpc>
                <a:spcPct val="100000"/>
              </a:lnSpc>
              <a:spcBef>
                <a:spcPts val="470"/>
              </a:spcBef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lang="de-AT" sz="1800" dirty="0" smtClean="0">
                <a:latin typeface="Arial"/>
                <a:cs typeface="Arial"/>
              </a:rPr>
              <a:t>Display </a:t>
            </a:r>
            <a:r>
              <a:rPr lang="de-AT" sz="1800" dirty="0" err="1" smtClean="0">
                <a:latin typeface="Arial"/>
                <a:cs typeface="Arial"/>
              </a:rPr>
              <a:t>of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rolling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phases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percentage</a:t>
            </a:r>
            <a:r>
              <a:rPr lang="de-AT" sz="1800" dirty="0" smtClean="0">
                <a:latin typeface="Arial"/>
                <a:cs typeface="Arial"/>
              </a:rPr>
              <a:t> in </a:t>
            </a:r>
            <a:r>
              <a:rPr lang="de-AT" sz="1800" dirty="0" err="1" smtClean="0">
                <a:latin typeface="Arial"/>
                <a:cs typeface="Arial"/>
              </a:rPr>
              <a:t>the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operator‘s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display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8161" y="1268730"/>
            <a:ext cx="2736341" cy="218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7825" y="3931881"/>
            <a:ext cx="3290697" cy="1801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919772" y="5791413"/>
            <a:ext cx="3806454" cy="430887"/>
          </a:xfrm>
          <a:prstGeom prst="rect">
            <a:avLst/>
          </a:prstGeom>
          <a:ln w="9534">
            <a:solidFill>
              <a:srgbClr val="A6A6A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!</a:t>
            </a:r>
            <a:r>
              <a:rPr sz="1400" b="1" spc="20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spc="35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de-AT" sz="1400" b="1" spc="35" dirty="0" err="1" smtClean="0">
                <a:solidFill>
                  <a:srgbClr val="C00000"/>
                </a:solidFill>
                <a:latin typeface="Arial"/>
                <a:cs typeface="Arial"/>
              </a:rPr>
              <a:t>asuring</a:t>
            </a:r>
            <a:r>
              <a:rPr lang="de-AT" sz="1400" b="1" spc="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400" b="1" spc="35" dirty="0" err="1" smtClean="0">
                <a:solidFill>
                  <a:srgbClr val="C00000"/>
                </a:solidFill>
                <a:latin typeface="Arial"/>
                <a:cs typeface="Arial"/>
              </a:rPr>
              <a:t>values</a:t>
            </a:r>
            <a:endParaRPr sz="14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45"/>
              </a:spcBef>
            </a:pPr>
            <a:r>
              <a:rPr sz="1400" b="1" spc="-30" dirty="0" smtClean="0">
                <a:solidFill>
                  <a:srgbClr val="C00000"/>
                </a:solidFill>
                <a:latin typeface="Arial"/>
                <a:cs typeface="Arial"/>
              </a:rPr>
              <a:t>!</a:t>
            </a:r>
            <a:r>
              <a:rPr lang="de-AT" sz="14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development</a:t>
            </a:r>
            <a:r>
              <a:rPr lang="de-AT" sz="14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4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de-AT" sz="14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4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energy</a:t>
            </a:r>
            <a:r>
              <a:rPr lang="de-AT" sz="14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4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conscious</a:t>
            </a:r>
            <a:r>
              <a:rPr lang="de-AT" sz="14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4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operation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5958" y="4021245"/>
            <a:ext cx="20485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kWh/ train km tram</a:t>
            </a:r>
            <a:endParaRPr lang="zh-CN" altLang="en-US" sz="1200" dirty="0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Energy Efficiency in Vienna Tram System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Eco Tram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n"/>
            </a:pPr>
            <a:endParaRPr lang="en-US" altLang="zh-CN" sz="2000" b="1" spc="10" dirty="0" smtClean="0">
              <a:solidFill>
                <a:srgbClr val="C00000"/>
              </a:solidFill>
              <a:latin typeface="Arial"/>
              <a:ea typeface="+mn-ea"/>
              <a:cs typeface="Arial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000" b="1" spc="10" dirty="0" smtClean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Recording </a:t>
            </a:r>
            <a:r>
              <a:rPr lang="en-US" altLang="zh-CN" sz="2000" b="1" spc="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the energy profile of a tram type ULF </a:t>
            </a:r>
            <a:r>
              <a:rPr lang="en-US" altLang="zh-CN" sz="2000" b="1" spc="10" dirty="0" smtClean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A1</a:t>
            </a:r>
          </a:p>
          <a:p>
            <a:pPr marL="557213" lvl="1" indent="-285750"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CN" sz="1600" spc="15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Measurements in the climate wind tunnel and in passenger service for 12 months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000" b="1" spc="10" dirty="0" smtClean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Conversion </a:t>
            </a:r>
            <a:r>
              <a:rPr lang="en-US" altLang="zh-CN" sz="2000" b="1" spc="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of a prototype with measures to increase energy efficiency</a:t>
            </a:r>
          </a:p>
          <a:p>
            <a:pPr marL="557213" lvl="1" indent="-285750">
              <a:buClrTx/>
              <a:buFont typeface="Wingdings" pitchFamily="2" charset="2"/>
              <a:buChar char="l"/>
            </a:pPr>
            <a:r>
              <a:rPr lang="en-US" altLang="zh-CN" sz="1600" spc="1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Heating </a:t>
            </a:r>
            <a:r>
              <a:rPr lang="en-US" altLang="zh-CN" sz="1600" spc="15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/ air conditioning systems with heat pump technology </a:t>
            </a:r>
            <a:endParaRPr lang="en-US" altLang="zh-CN" sz="1600" spc="15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557213" lvl="1" indent="-285750">
              <a:buClrTx/>
              <a:buFont typeface="Wingdings" pitchFamily="2" charset="2"/>
              <a:buChar char="l"/>
            </a:pPr>
            <a:r>
              <a:rPr lang="en-US" altLang="zh-CN" sz="1600" spc="1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Frequency </a:t>
            </a:r>
            <a:r>
              <a:rPr lang="en-US" altLang="zh-CN" sz="1600" spc="15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variable air conditioning compressors </a:t>
            </a:r>
            <a:endParaRPr lang="en-US" altLang="zh-CN" sz="1600" spc="15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557213" lvl="1" indent="-285750">
              <a:buClrTx/>
              <a:buFont typeface="Wingdings" pitchFamily="2" charset="2"/>
              <a:buChar char="l"/>
            </a:pPr>
            <a:r>
              <a:rPr lang="en-US" altLang="zh-CN" sz="1600" spc="1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Predictive control</a:t>
            </a:r>
          </a:p>
          <a:p>
            <a:pPr marL="557213" lvl="1" indent="-285750">
              <a:buClrTx/>
              <a:buFont typeface="Wingdings" pitchFamily="2" charset="2"/>
              <a:buChar char="l"/>
            </a:pPr>
            <a:r>
              <a:rPr lang="en-US" altLang="zh-CN" sz="1600" spc="1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Occupancy-dependent </a:t>
            </a:r>
            <a:r>
              <a:rPr lang="en-US" altLang="zh-CN" sz="1600" spc="15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fresh air supply with CO2 </a:t>
            </a:r>
            <a:r>
              <a:rPr lang="en-US" altLang="zh-CN" sz="1600" spc="1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sensors</a:t>
            </a:r>
          </a:p>
          <a:p>
            <a:pPr marL="557213" lvl="1" indent="-285750">
              <a:buClrTx/>
              <a:buFont typeface="Wingdings" pitchFamily="2" charset="2"/>
              <a:buChar char="l"/>
            </a:pPr>
            <a:r>
              <a:rPr lang="en-US" altLang="zh-CN" sz="1600" spc="1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Window </a:t>
            </a:r>
            <a:r>
              <a:rPr lang="en-US" altLang="zh-CN" sz="1600" spc="15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surfaces with heat protection </a:t>
            </a:r>
            <a:r>
              <a:rPr lang="en-US" altLang="zh-CN" sz="1600" spc="1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films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000" b="1" spc="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Measurements in the climatic wind tunnel and in passenger service for 10 months</a:t>
            </a:r>
          </a:p>
          <a:p>
            <a:pPr marL="557213" lvl="1" indent="-285750"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CN" sz="1600" spc="15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13% of the energy for the HKL system was saved - around 4,200 kWh</a:t>
            </a:r>
          </a:p>
          <a:p>
            <a:pPr marL="557213" lvl="1" indent="-285750"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CN" sz="1600" spc="15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Insights into energy-saving potential in production vehicles and new purchases</a:t>
            </a:r>
          </a:p>
          <a:p>
            <a:pPr marL="557213" lvl="1" indent="-285750">
              <a:buClr>
                <a:schemeClr val="tx1"/>
              </a:buClr>
              <a:buFont typeface="Wingdings" pitchFamily="2" charset="2"/>
              <a:buChar char="l"/>
            </a:pPr>
            <a:endParaRPr lang="zh-CN" altLang="en-US" sz="1550" spc="15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6373159" y="566282"/>
            <a:ext cx="2577166" cy="452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6"/>
          <p:cNvSpPr/>
          <p:nvPr/>
        </p:nvSpPr>
        <p:spPr>
          <a:xfrm>
            <a:off x="8313267" y="1187970"/>
            <a:ext cx="566784" cy="464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7"/>
          <p:cNvSpPr txBox="1"/>
          <p:nvPr/>
        </p:nvSpPr>
        <p:spPr>
          <a:xfrm>
            <a:off x="7577654" y="1222158"/>
            <a:ext cx="62928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0" dirty="0">
                <a:latin typeface="Arial"/>
                <a:cs typeface="Arial"/>
              </a:rPr>
              <a:t>funded</a:t>
            </a:r>
            <a:r>
              <a:rPr sz="950" b="1" spc="50" dirty="0">
                <a:latin typeface="Arial"/>
                <a:cs typeface="Arial"/>
              </a:rPr>
              <a:t> </a:t>
            </a:r>
            <a:r>
              <a:rPr sz="950" b="1" spc="10" dirty="0">
                <a:latin typeface="Arial"/>
                <a:cs typeface="Arial"/>
              </a:rPr>
              <a:t>by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15"/>
          <p:cNvSpPr/>
          <p:nvPr/>
        </p:nvSpPr>
        <p:spPr>
          <a:xfrm>
            <a:off x="8313267" y="3733800"/>
            <a:ext cx="722296" cy="10424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2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83849" y="1089630"/>
            <a:ext cx="4681890" cy="247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Wingdings" pitchFamily="2" charset="2"/>
              <a:buChar char="n"/>
            </a:pPr>
            <a:r>
              <a:rPr lang="en-US" altLang="zh-CN" b="1" spc="25" dirty="0">
                <a:solidFill>
                  <a:srgbClr val="C00000"/>
                </a:solidFill>
                <a:latin typeface="Arial"/>
                <a:cs typeface="Arial"/>
              </a:rPr>
              <a:t>Drivers‘ support systems</a:t>
            </a:r>
            <a:endParaRPr lang="en-US" altLang="zh-CN" dirty="0">
              <a:latin typeface="Arial"/>
              <a:cs typeface="Arial"/>
            </a:endParaRPr>
          </a:p>
          <a:p>
            <a:pPr marL="337185" indent="-324485">
              <a:lnSpc>
                <a:spcPct val="100000"/>
              </a:lnSpc>
              <a:spcBef>
                <a:spcPts val="470"/>
              </a:spcBef>
              <a:buSzPct val="91666"/>
              <a:buFont typeface="Wingdings" pitchFamily="2" charset="2"/>
              <a:buChar char="l"/>
              <a:tabLst>
                <a:tab pos="337185" algn="l"/>
              </a:tabLst>
            </a:pPr>
            <a:r>
              <a:rPr lang="en-US" altLang="zh-CN" dirty="0">
                <a:latin typeface="Arial"/>
                <a:cs typeface="Arial"/>
              </a:rPr>
              <a:t>Display of rolling phases percentage in the operator‘s </a:t>
            </a:r>
            <a:r>
              <a:rPr lang="en-US" altLang="zh-CN" dirty="0" smtClean="0">
                <a:latin typeface="Arial"/>
                <a:cs typeface="Arial"/>
              </a:rPr>
              <a:t>display</a:t>
            </a:r>
          </a:p>
          <a:p>
            <a:pPr marL="337185" indent="-324485">
              <a:lnSpc>
                <a:spcPct val="100000"/>
              </a:lnSpc>
              <a:spcBef>
                <a:spcPts val="470"/>
              </a:spcBef>
              <a:buSzPct val="91666"/>
              <a:buFont typeface="Wingdings" pitchFamily="2" charset="2"/>
              <a:buChar char="l"/>
              <a:tabLst>
                <a:tab pos="337185" algn="l"/>
              </a:tabLst>
            </a:pPr>
            <a:r>
              <a:rPr lang="en-US" altLang="zh-CN" dirty="0" smtClean="0">
                <a:latin typeface="Arial"/>
                <a:cs typeface="Arial"/>
              </a:rPr>
              <a:t>Short </a:t>
            </a:r>
            <a:r>
              <a:rPr lang="en-US" altLang="zh-CN" dirty="0">
                <a:latin typeface="Arial"/>
                <a:cs typeface="Arial"/>
              </a:rPr>
              <a:t>time (</a:t>
            </a:r>
            <a:r>
              <a:rPr lang="en-US" altLang="zh-CN" spc="-25" dirty="0">
                <a:latin typeface="Arial"/>
                <a:cs typeface="Arial"/>
              </a:rPr>
              <a:t>3</a:t>
            </a:r>
            <a:r>
              <a:rPr lang="en-US" altLang="zh-CN" dirty="0">
                <a:latin typeface="Arial"/>
                <a:cs typeface="Arial"/>
              </a:rPr>
              <a:t>0 s</a:t>
            </a:r>
            <a:r>
              <a:rPr lang="en-US" altLang="zh-CN" spc="-25" dirty="0">
                <a:latin typeface="Arial"/>
                <a:cs typeface="Arial"/>
              </a:rPr>
              <a:t>e</a:t>
            </a:r>
            <a:r>
              <a:rPr lang="en-US" altLang="zh-CN" dirty="0">
                <a:latin typeface="Arial"/>
                <a:cs typeface="Arial"/>
              </a:rPr>
              <a:t>c</a:t>
            </a:r>
            <a:r>
              <a:rPr lang="en-US" altLang="zh-CN" spc="25" dirty="0">
                <a:latin typeface="Arial"/>
                <a:cs typeface="Arial"/>
              </a:rPr>
              <a:t>.</a:t>
            </a:r>
            <a:r>
              <a:rPr lang="en-US" altLang="zh-CN" dirty="0">
                <a:latin typeface="Arial"/>
                <a:cs typeface="Arial"/>
              </a:rPr>
              <a:t>) </a:t>
            </a:r>
          </a:p>
          <a:p>
            <a:pPr marL="337185" indent="-324485">
              <a:lnSpc>
                <a:spcPct val="100000"/>
              </a:lnSpc>
              <a:spcBef>
                <a:spcPts val="470"/>
              </a:spcBef>
              <a:buSzPct val="91666"/>
              <a:buFont typeface="Wingdings" pitchFamily="2" charset="2"/>
              <a:buChar char="l"/>
              <a:tabLst>
                <a:tab pos="337185" algn="l"/>
              </a:tabLst>
            </a:pPr>
            <a:r>
              <a:rPr lang="en-US" altLang="zh-CN" spc="-25" dirty="0" smtClean="0">
                <a:latin typeface="Arial"/>
                <a:cs typeface="Arial"/>
              </a:rPr>
              <a:t>3</a:t>
            </a:r>
            <a:r>
              <a:rPr lang="en-US" altLang="zh-CN" spc="-35" dirty="0" smtClean="0">
                <a:latin typeface="Arial"/>
                <a:cs typeface="Arial"/>
              </a:rPr>
              <a:t>0</a:t>
            </a:r>
            <a:r>
              <a:rPr lang="en-US" altLang="zh-CN" dirty="0" smtClean="0">
                <a:latin typeface="Arial"/>
                <a:cs typeface="Arial"/>
              </a:rPr>
              <a:t>-m</a:t>
            </a:r>
            <a:r>
              <a:rPr lang="en-US" altLang="zh-CN" spc="-25" dirty="0" smtClean="0">
                <a:latin typeface="Arial"/>
                <a:cs typeface="Arial"/>
              </a:rPr>
              <a:t>i</a:t>
            </a:r>
            <a:r>
              <a:rPr lang="en-US" altLang="zh-CN" spc="-30" dirty="0" smtClean="0">
                <a:latin typeface="Arial"/>
                <a:cs typeface="Arial"/>
              </a:rPr>
              <a:t>n</a:t>
            </a:r>
            <a:r>
              <a:rPr lang="en-US" altLang="zh-CN" dirty="0">
                <a:latin typeface="Arial"/>
                <a:cs typeface="Arial"/>
              </a:rPr>
              <a:t>.</a:t>
            </a:r>
            <a:r>
              <a:rPr lang="en-US" altLang="zh-CN" spc="12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mean </a:t>
            </a:r>
            <a:r>
              <a:rPr lang="en-US" altLang="zh-CN" dirty="0" smtClean="0">
                <a:latin typeface="Arial"/>
                <a:cs typeface="Arial"/>
              </a:rPr>
              <a:t>value</a:t>
            </a:r>
          </a:p>
          <a:p>
            <a:pPr marL="337185" indent="-324485">
              <a:lnSpc>
                <a:spcPct val="100000"/>
              </a:lnSpc>
              <a:spcBef>
                <a:spcPts val="470"/>
              </a:spcBef>
              <a:buSzPct val="91666"/>
              <a:buFont typeface="Wingdings" pitchFamily="2" charset="2"/>
              <a:buChar char="l"/>
              <a:tabLst>
                <a:tab pos="337185" algn="l"/>
              </a:tabLst>
            </a:pPr>
            <a:r>
              <a:rPr lang="en-US" altLang="zh-CN" spc="25" dirty="0" smtClean="0">
                <a:latin typeface="Arial"/>
                <a:cs typeface="Arial"/>
              </a:rPr>
              <a:t>Drivers </a:t>
            </a:r>
            <a:r>
              <a:rPr lang="en-US" altLang="zh-CN" spc="25" dirty="0">
                <a:latin typeface="Arial"/>
                <a:cs typeface="Arial"/>
              </a:rPr>
              <a:t>are encouraged to keep this percentage high</a:t>
            </a:r>
            <a:endParaRPr lang="en-US" altLang="zh-CN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 pitchFamily="2" charset="2"/>
              <a:buChar char="n"/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8161" y="1211338"/>
            <a:ext cx="2768726" cy="4471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5925" y="3600450"/>
            <a:ext cx="3505200" cy="3133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3873" y="3501009"/>
            <a:ext cx="3600450" cy="132715"/>
          </a:xfrm>
          <a:custGeom>
            <a:avLst/>
            <a:gdLst/>
            <a:ahLst/>
            <a:cxnLst/>
            <a:rect l="l" t="t" r="r" b="b"/>
            <a:pathLst>
              <a:path w="3600450" h="132714">
                <a:moveTo>
                  <a:pt x="0" y="132206"/>
                </a:moveTo>
                <a:lnTo>
                  <a:pt x="3600450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30039" y="3645027"/>
            <a:ext cx="2534285" cy="1719580"/>
          </a:xfrm>
          <a:custGeom>
            <a:avLst/>
            <a:gdLst/>
            <a:ahLst/>
            <a:cxnLst/>
            <a:rect l="l" t="t" r="r" b="b"/>
            <a:pathLst>
              <a:path w="2534284" h="1719579">
                <a:moveTo>
                  <a:pt x="0" y="1719199"/>
                </a:moveTo>
                <a:lnTo>
                  <a:pt x="2534285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de-AT" altLang="zh-CN" b="1" dirty="0" err="1">
                <a:solidFill>
                  <a:srgbClr val="0070C0"/>
                </a:solidFill>
                <a:latin typeface="Arial" charset="0"/>
              </a:rPr>
              <a:t>Gliding</a:t>
            </a:r>
            <a:r>
              <a:rPr lang="de-AT" altLang="zh-CN" b="1" dirty="0">
                <a:solidFill>
                  <a:srgbClr val="0070C0"/>
                </a:solidFill>
                <a:latin typeface="Arial" charset="0"/>
              </a:rPr>
              <a:t> % </a:t>
            </a:r>
            <a:r>
              <a:rPr lang="de-AT" altLang="zh-CN" b="1" dirty="0" err="1">
                <a:solidFill>
                  <a:srgbClr val="0070C0"/>
                </a:solidFill>
                <a:latin typeface="Arial" charset="0"/>
              </a:rPr>
              <a:t>Indication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92" y="1609343"/>
            <a:ext cx="7643495" cy="2909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Overview Wiener </a:t>
            </a:r>
            <a:r>
              <a:rPr lang="en-US" altLang="zh-CN" sz="2400" dirty="0" err="1"/>
              <a:t>Linien</a:t>
            </a:r>
            <a:endParaRPr lang="en-US" altLang="zh-CN" sz="2400" dirty="0"/>
          </a:p>
          <a:p>
            <a:pPr marL="527685" indent="-514984"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Importance of energy efficiency</a:t>
            </a:r>
          </a:p>
          <a:p>
            <a:pPr marL="527685" indent="-514984"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Energy efficiency measures in the metro 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Energy efficiency measures in the tram sector</a:t>
            </a:r>
          </a:p>
          <a:p>
            <a:pPr marL="527685" indent="-514984"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Energy efficiency measures in the bus 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infrastructure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Theme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3284982"/>
            <a:ext cx="8496935" cy="2016760"/>
          </a:xfrm>
          <a:custGeom>
            <a:avLst/>
            <a:gdLst/>
            <a:ahLst/>
            <a:cxnLst/>
            <a:rect l="l" t="t" r="r" b="b"/>
            <a:pathLst>
              <a:path w="8496935" h="2016760">
                <a:moveTo>
                  <a:pt x="0" y="2016252"/>
                </a:moveTo>
                <a:lnTo>
                  <a:pt x="8496935" y="2016252"/>
                </a:lnTo>
                <a:lnTo>
                  <a:pt x="8496935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532" y="3284982"/>
            <a:ext cx="8496935" cy="2016760"/>
          </a:xfrm>
          <a:custGeom>
            <a:avLst/>
            <a:gdLst/>
            <a:ahLst/>
            <a:cxnLst/>
            <a:rect l="l" t="t" r="r" b="b"/>
            <a:pathLst>
              <a:path w="8496935" h="2016760">
                <a:moveTo>
                  <a:pt x="0" y="2016252"/>
                </a:moveTo>
                <a:lnTo>
                  <a:pt x="8496935" y="2016252"/>
                </a:lnTo>
                <a:lnTo>
                  <a:pt x="8496935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7282" y="4914046"/>
            <a:ext cx="746760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>
                <a:latin typeface="Arial"/>
                <a:cs typeface="Arial"/>
              </a:rPr>
              <a:t>37</a:t>
            </a:r>
            <a:r>
              <a:rPr sz="1400" b="1" spc="5" dirty="0">
                <a:latin typeface="Arial"/>
                <a:cs typeface="Arial"/>
              </a:rPr>
              <a:t>1</a:t>
            </a:r>
            <a:r>
              <a:rPr sz="1400" b="1" spc="-13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L</a:t>
            </a:r>
            <a:r>
              <a:rPr sz="1400" b="1" spc="25" dirty="0">
                <a:latin typeface="Arial"/>
                <a:cs typeface="Arial"/>
              </a:rPr>
              <a:t>P</a:t>
            </a:r>
            <a:r>
              <a:rPr sz="1400" b="1" spc="1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8890" y="4914046"/>
            <a:ext cx="889000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>
                <a:latin typeface="Arial"/>
                <a:cs typeface="Arial"/>
              </a:rPr>
              <a:t>1</a:t>
            </a:r>
            <a:r>
              <a:rPr sz="1400" b="1" spc="5" dirty="0">
                <a:latin typeface="Arial"/>
                <a:cs typeface="Arial"/>
              </a:rPr>
              <a:t>2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E</a:t>
            </a:r>
            <a:r>
              <a:rPr sz="1400" b="1" spc="-25" dirty="0">
                <a:latin typeface="Arial"/>
                <a:cs typeface="Arial"/>
              </a:rPr>
              <a:t>l</a:t>
            </a:r>
            <a:r>
              <a:rPr sz="1400" b="1" spc="35" dirty="0">
                <a:latin typeface="Arial"/>
                <a:cs typeface="Arial"/>
              </a:rPr>
              <a:t>ek</a:t>
            </a:r>
            <a:r>
              <a:rPr sz="1400" b="1" spc="-30" dirty="0">
                <a:latin typeface="Arial"/>
                <a:cs typeface="Arial"/>
              </a:rPr>
              <a:t>t</a:t>
            </a:r>
            <a:r>
              <a:rPr sz="1400" b="1" spc="-25" dirty="0">
                <a:latin typeface="Arial"/>
                <a:cs typeface="Arial"/>
              </a:rPr>
              <a:t>r</a:t>
            </a:r>
            <a:r>
              <a:rPr sz="1400" b="1" spc="5" dirty="0">
                <a:latin typeface="Arial"/>
                <a:cs typeface="Arial"/>
              </a:rPr>
              <a:t>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6960" y="4914046"/>
            <a:ext cx="820419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>
                <a:latin typeface="Arial"/>
                <a:cs typeface="Arial"/>
              </a:rPr>
              <a:t>8</a:t>
            </a:r>
            <a:r>
              <a:rPr sz="1400" b="1" spc="5" dirty="0">
                <a:latin typeface="Arial"/>
                <a:cs typeface="Arial"/>
              </a:rPr>
              <a:t>0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D</a:t>
            </a:r>
            <a:r>
              <a:rPr sz="1400" b="1" spc="-25" dirty="0">
                <a:latin typeface="Arial"/>
                <a:cs typeface="Arial"/>
              </a:rPr>
              <a:t>i</a:t>
            </a:r>
            <a:r>
              <a:rPr sz="1400" b="1" spc="35" dirty="0">
                <a:latin typeface="Arial"/>
                <a:cs typeface="Arial"/>
              </a:rPr>
              <a:t>ese</a:t>
            </a:r>
            <a:r>
              <a:rPr sz="1400" b="1" dirty="0">
                <a:latin typeface="Arial"/>
                <a:cs typeface="Arial"/>
              </a:rPr>
              <a:t>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4113" y="3648697"/>
            <a:ext cx="1635125" cy="1088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581" y="3661168"/>
            <a:ext cx="1522222" cy="107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0842" y="3645014"/>
            <a:ext cx="1640205" cy="1091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97834" y="1300150"/>
            <a:ext cx="4241165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ct val="100000"/>
              </a:lnSpc>
              <a:buNone/>
              <a:tabLst>
                <a:tab pos="535940" algn="l"/>
              </a:tabLst>
            </a:pPr>
            <a:r>
              <a:rPr lang="en-US" sz="1800" b="1" spc="-30" dirty="0" smtClean="0">
                <a:latin typeface="Arial"/>
                <a:cs typeface="Arial"/>
              </a:rPr>
              <a:t>	</a:t>
            </a:r>
            <a:r>
              <a:rPr sz="1800" b="1" spc="-30" dirty="0" smtClean="0">
                <a:latin typeface="Arial"/>
                <a:cs typeface="Arial"/>
              </a:rPr>
              <a:t>9</a:t>
            </a:r>
            <a:r>
              <a:rPr sz="1800" b="1" dirty="0" smtClean="0">
                <a:latin typeface="Arial"/>
                <a:cs typeface="Arial"/>
              </a:rPr>
              <a:t>8</a:t>
            </a:r>
            <a:r>
              <a:rPr lang="de-AT" sz="1800" b="1" dirty="0" smtClean="0">
                <a:latin typeface="Arial"/>
                <a:cs typeface="Arial"/>
              </a:rPr>
              <a:t> </a:t>
            </a:r>
            <a:r>
              <a:rPr lang="de-AT" sz="1800" b="1" spc="20" dirty="0">
                <a:latin typeface="Arial"/>
                <a:cs typeface="Arial"/>
              </a:rPr>
              <a:t>l</a:t>
            </a:r>
            <a:r>
              <a:rPr sz="1800" b="1" spc="20" dirty="0" smtClean="0">
                <a:latin typeface="Arial"/>
                <a:cs typeface="Arial"/>
              </a:rPr>
              <a:t>in</a:t>
            </a:r>
            <a:r>
              <a:rPr lang="de-AT" sz="1800" b="1" spc="20" dirty="0" smtClean="0">
                <a:latin typeface="Arial"/>
                <a:cs typeface="Arial"/>
              </a:rPr>
              <a:t>es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None/>
              <a:tabLst>
                <a:tab pos="516890" algn="l"/>
              </a:tabLst>
            </a:pPr>
            <a:r>
              <a:rPr lang="en-US" sz="1800" b="1" spc="-30" dirty="0" smtClean="0">
                <a:latin typeface="Arial"/>
                <a:cs typeface="Arial"/>
              </a:rPr>
              <a:t>	</a:t>
            </a:r>
            <a:r>
              <a:rPr sz="1800" b="1" spc="-30" dirty="0" smtClean="0">
                <a:latin typeface="Arial"/>
                <a:cs typeface="Arial"/>
              </a:rPr>
              <a:t>71</a:t>
            </a:r>
            <a:r>
              <a:rPr sz="1800" b="1" dirty="0" smtClean="0">
                <a:latin typeface="Arial"/>
                <a:cs typeface="Arial"/>
              </a:rPr>
              <a:t>7</a:t>
            </a:r>
            <a:r>
              <a:rPr lang="de-AT" sz="1800" b="1" dirty="0" smtClean="0">
                <a:latin typeface="Arial"/>
                <a:cs typeface="Arial"/>
              </a:rPr>
              <a:t> </a:t>
            </a:r>
            <a:r>
              <a:rPr lang="de-AT" sz="1800" b="1" spc="-30" dirty="0" smtClean="0">
                <a:latin typeface="Arial"/>
                <a:cs typeface="Arial"/>
              </a:rPr>
              <a:t>km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None/>
              <a:tabLst>
                <a:tab pos="516890" algn="l"/>
              </a:tabLst>
            </a:pPr>
            <a:r>
              <a:rPr lang="en-US" sz="1800" b="1" spc="-30" dirty="0" smtClean="0">
                <a:latin typeface="Arial"/>
                <a:cs typeface="Arial"/>
              </a:rPr>
              <a:t>	</a:t>
            </a:r>
            <a:r>
              <a:rPr sz="1800" b="1" spc="-30" dirty="0" smtClean="0">
                <a:latin typeface="Arial"/>
                <a:cs typeface="Arial"/>
              </a:rPr>
              <a:t>46</a:t>
            </a:r>
            <a:r>
              <a:rPr sz="1800" b="1" dirty="0" smtClean="0">
                <a:latin typeface="Arial"/>
                <a:cs typeface="Arial"/>
              </a:rPr>
              <a:t>9</a:t>
            </a:r>
            <a:r>
              <a:rPr lang="de-AT" sz="1800" b="1" dirty="0" smtClean="0">
                <a:latin typeface="Arial"/>
                <a:cs typeface="Arial"/>
              </a:rPr>
              <a:t> </a:t>
            </a:r>
            <a:r>
              <a:rPr lang="de-AT" sz="1800" b="1" spc="-30" dirty="0" smtClean="0">
                <a:latin typeface="Arial"/>
                <a:cs typeface="Arial"/>
              </a:rPr>
              <a:t>b</a:t>
            </a:r>
            <a:r>
              <a:rPr sz="1800" b="1" spc="20" dirty="0" smtClean="0">
                <a:latin typeface="Arial"/>
                <a:cs typeface="Arial"/>
              </a:rPr>
              <a:t>u</a:t>
            </a:r>
            <a:r>
              <a:rPr sz="1800" b="1" spc="-30" dirty="0" smtClean="0">
                <a:latin typeface="Arial"/>
                <a:cs typeface="Arial"/>
              </a:rPr>
              <a:t>s</a:t>
            </a:r>
            <a:r>
              <a:rPr lang="de-AT" sz="1800" b="1" spc="-30" dirty="0" smtClean="0">
                <a:latin typeface="Arial"/>
                <a:cs typeface="Arial"/>
              </a:rPr>
              <a:t>es</a:t>
            </a:r>
            <a:endParaRPr sz="18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buNone/>
              <a:tabLst>
                <a:tab pos="516890" algn="l"/>
              </a:tabLst>
            </a:pPr>
            <a:r>
              <a:rPr lang="en-US" sz="1800" b="1" spc="-30" dirty="0" smtClean="0">
                <a:latin typeface="Arial"/>
                <a:cs typeface="Arial"/>
              </a:rPr>
              <a:t>	</a:t>
            </a:r>
            <a:r>
              <a:rPr sz="1800" b="1" spc="-30" dirty="0" smtClean="0">
                <a:latin typeface="Arial"/>
                <a:cs typeface="Arial"/>
              </a:rPr>
              <a:t>17</a:t>
            </a:r>
            <a:r>
              <a:rPr sz="1800" b="1" dirty="0" smtClean="0">
                <a:latin typeface="Arial"/>
                <a:cs typeface="Arial"/>
              </a:rPr>
              <a:t>8</a:t>
            </a:r>
            <a:r>
              <a:rPr lang="de-AT" sz="1800" b="1" dirty="0" smtClean="0">
                <a:latin typeface="Arial"/>
                <a:cs typeface="Arial"/>
              </a:rPr>
              <a:t> Mio.</a:t>
            </a:r>
            <a:r>
              <a:rPr sz="1800" b="1" spc="-30" dirty="0" smtClean="0">
                <a:latin typeface="Arial"/>
                <a:cs typeface="Arial"/>
              </a:rPr>
              <a:t> </a:t>
            </a:r>
            <a:r>
              <a:rPr lang="de-AT" sz="1800" b="1" dirty="0">
                <a:latin typeface="Arial"/>
                <a:cs typeface="Arial"/>
              </a:rPr>
              <a:t>p</a:t>
            </a:r>
            <a:r>
              <a:rPr sz="1800" b="1" spc="-30" dirty="0" smtClean="0">
                <a:latin typeface="Arial"/>
                <a:cs typeface="Arial"/>
              </a:rPr>
              <a:t>ass</a:t>
            </a:r>
            <a:r>
              <a:rPr lang="de-AT" sz="1800" b="1" spc="-30" dirty="0" err="1" smtClean="0">
                <a:latin typeface="Arial"/>
                <a:cs typeface="Arial"/>
              </a:rPr>
              <a:t>engers</a:t>
            </a:r>
            <a:r>
              <a:rPr lang="de-AT" sz="1800" b="1" spc="-30" dirty="0" smtClean="0">
                <a:latin typeface="Arial"/>
                <a:cs typeface="Arial"/>
              </a:rPr>
              <a:t> / </a:t>
            </a:r>
            <a:r>
              <a:rPr lang="de-AT" sz="1800" b="1" spc="-30" dirty="0" err="1" smtClean="0">
                <a:latin typeface="Arial"/>
                <a:cs typeface="Arial"/>
              </a:rPr>
              <a:t>year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46543" y="4914046"/>
            <a:ext cx="737870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Arial"/>
                <a:cs typeface="Arial"/>
              </a:rPr>
              <a:t>6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H</a:t>
            </a:r>
            <a:r>
              <a:rPr sz="1400" b="1" spc="-40" dirty="0">
                <a:latin typeface="Arial"/>
                <a:cs typeface="Arial"/>
              </a:rPr>
              <a:t>y</a:t>
            </a:r>
            <a:r>
              <a:rPr sz="1400" b="1" spc="30" dirty="0">
                <a:latin typeface="Arial"/>
                <a:cs typeface="Arial"/>
              </a:rPr>
              <a:t>b</a:t>
            </a:r>
            <a:r>
              <a:rPr sz="1400" b="1" spc="-25" dirty="0">
                <a:latin typeface="Arial"/>
                <a:cs typeface="Arial"/>
              </a:rPr>
              <a:t>r</a:t>
            </a:r>
            <a:r>
              <a:rPr sz="1400" b="1" spc="-20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42303" y="3739769"/>
            <a:ext cx="1545971" cy="996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 Vienna </a:t>
            </a:r>
            <a:r>
              <a:rPr lang="en-US" altLang="zh-CN" b="1" dirty="0" smtClean="0">
                <a:solidFill>
                  <a:srgbClr val="0070C0"/>
                </a:solidFill>
                <a:latin typeface="Arial" charset="0"/>
              </a:rPr>
              <a:t>Bus </a:t>
            </a:r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System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3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940" y="1553769"/>
            <a:ext cx="6377940" cy="290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50000"/>
              </a:lnSpc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56235" algn="l"/>
              </a:tabLst>
            </a:pPr>
            <a:r>
              <a:rPr lang="en-US" altLang="zh-CN" dirty="0" err="1">
                <a:latin typeface="Arial"/>
                <a:cs typeface="Arial"/>
              </a:rPr>
              <a:t>M</a:t>
            </a:r>
            <a:r>
              <a:rPr lang="en-US" altLang="zh-CN" spc="-25" dirty="0" err="1">
                <a:latin typeface="Arial"/>
                <a:cs typeface="Arial"/>
              </a:rPr>
              <a:t>o</a:t>
            </a:r>
            <a:r>
              <a:rPr lang="en-US" altLang="zh-CN" spc="-30" dirty="0" err="1">
                <a:latin typeface="Arial"/>
                <a:cs typeface="Arial"/>
              </a:rPr>
              <a:t>de</a:t>
            </a:r>
            <a:r>
              <a:rPr lang="en-US" altLang="zh-CN" dirty="0" err="1">
                <a:latin typeface="Arial"/>
                <a:cs typeface="Arial"/>
              </a:rPr>
              <a:t>r</a:t>
            </a:r>
            <a:r>
              <a:rPr lang="en-US" altLang="zh-CN" spc="-25" dirty="0" err="1">
                <a:latin typeface="Arial"/>
                <a:cs typeface="Arial"/>
              </a:rPr>
              <a:t>ni</a:t>
            </a:r>
            <a:r>
              <a:rPr lang="en-US" altLang="zh-CN" dirty="0" err="1">
                <a:latin typeface="Arial"/>
                <a:cs typeface="Arial"/>
              </a:rPr>
              <a:t>sation</a:t>
            </a:r>
            <a:r>
              <a:rPr lang="en-US" altLang="zh-CN" dirty="0">
                <a:latin typeface="Arial"/>
                <a:cs typeface="Arial"/>
              </a:rPr>
              <a:t> of the car park</a:t>
            </a:r>
            <a:r>
              <a:rPr lang="en-US" altLang="zh-CN" spc="-3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Wingdings"/>
                <a:cs typeface="Wingdings"/>
              </a:rPr>
              <a:t></a:t>
            </a:r>
            <a:r>
              <a:rPr lang="en-US" altLang="zh-CN" spc="35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Arial"/>
                <a:cs typeface="Arial"/>
              </a:rPr>
              <a:t>E</a:t>
            </a:r>
            <a:r>
              <a:rPr lang="en-US" altLang="zh-CN" spc="-25" dirty="0">
                <a:latin typeface="Arial"/>
                <a:cs typeface="Arial"/>
              </a:rPr>
              <a:t>UR</a:t>
            </a:r>
            <a:r>
              <a:rPr lang="en-US" altLang="zh-CN" dirty="0">
                <a:latin typeface="Arial"/>
                <a:cs typeface="Arial"/>
              </a:rPr>
              <a:t>O</a:t>
            </a:r>
            <a:r>
              <a:rPr lang="en-US" altLang="zh-CN" spc="4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6</a:t>
            </a:r>
            <a:r>
              <a:rPr lang="en-US" altLang="zh-CN" spc="-10" dirty="0">
                <a:latin typeface="Arial"/>
                <a:cs typeface="Arial"/>
              </a:rPr>
              <a:t> </a:t>
            </a:r>
            <a:r>
              <a:rPr lang="en-US" altLang="zh-CN" spc="-25" dirty="0" err="1">
                <a:latin typeface="Arial"/>
                <a:cs typeface="Arial"/>
              </a:rPr>
              <a:t>Ci</a:t>
            </a:r>
            <a:r>
              <a:rPr lang="en-US" altLang="zh-CN" spc="25" dirty="0" err="1">
                <a:latin typeface="Arial"/>
                <a:cs typeface="Arial"/>
              </a:rPr>
              <a:t>t</a:t>
            </a:r>
            <a:r>
              <a:rPr lang="en-US" altLang="zh-CN" spc="-30" dirty="0" err="1">
                <a:latin typeface="Arial"/>
                <a:cs typeface="Arial"/>
              </a:rPr>
              <a:t>a</a:t>
            </a:r>
            <a:r>
              <a:rPr lang="en-US" altLang="zh-CN" dirty="0" err="1">
                <a:latin typeface="Arial"/>
                <a:cs typeface="Arial"/>
              </a:rPr>
              <a:t>ro</a:t>
            </a:r>
            <a:r>
              <a:rPr lang="en-US" altLang="zh-CN" spc="6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M</a:t>
            </a:r>
            <a:r>
              <a:rPr lang="en-US" altLang="zh-CN" spc="-25" dirty="0">
                <a:latin typeface="Arial"/>
                <a:cs typeface="Arial"/>
              </a:rPr>
              <a:t>e</a:t>
            </a:r>
            <a:r>
              <a:rPr lang="en-US" altLang="zh-CN" dirty="0">
                <a:latin typeface="Arial"/>
                <a:cs typeface="Arial"/>
              </a:rPr>
              <a:t>rc</a:t>
            </a:r>
            <a:r>
              <a:rPr lang="en-US" altLang="zh-CN" spc="-25" dirty="0">
                <a:latin typeface="Arial"/>
                <a:cs typeface="Arial"/>
              </a:rPr>
              <a:t>e</a:t>
            </a:r>
            <a:r>
              <a:rPr lang="en-US" altLang="zh-CN" spc="-30" dirty="0">
                <a:latin typeface="Arial"/>
                <a:cs typeface="Arial"/>
              </a:rPr>
              <a:t>de</a:t>
            </a:r>
            <a:r>
              <a:rPr lang="en-US" altLang="zh-CN" dirty="0">
                <a:latin typeface="Arial"/>
                <a:cs typeface="Arial"/>
              </a:rPr>
              <a:t>s</a:t>
            </a:r>
            <a:r>
              <a:rPr lang="en-US" altLang="zh-CN" spc="100" dirty="0">
                <a:latin typeface="Arial"/>
                <a:cs typeface="Arial"/>
              </a:rPr>
              <a:t> </a:t>
            </a:r>
            <a:endParaRPr lang="en-US" altLang="zh-CN" spc="100" dirty="0" smtClean="0">
              <a:latin typeface="Arial"/>
              <a:cs typeface="Arial"/>
            </a:endParaRPr>
          </a:p>
          <a:p>
            <a:pPr marL="298450" indent="-285750">
              <a:lnSpc>
                <a:spcPct val="150000"/>
              </a:lnSpc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56235" algn="l"/>
              </a:tabLst>
            </a:pPr>
            <a:r>
              <a:rPr lang="en-US" altLang="zh-CN" dirty="0" smtClean="0">
                <a:latin typeface="Arial"/>
                <a:cs typeface="Arial"/>
              </a:rPr>
              <a:t>B</a:t>
            </a:r>
            <a:r>
              <a:rPr lang="en-US" altLang="zh-CN" spc="-30" dirty="0" smtClean="0">
                <a:latin typeface="Arial"/>
                <a:cs typeface="Arial"/>
              </a:rPr>
              <a:t>u</a:t>
            </a:r>
            <a:r>
              <a:rPr lang="en-US" altLang="zh-CN" dirty="0" smtClean="0">
                <a:latin typeface="Arial"/>
                <a:cs typeface="Arial"/>
              </a:rPr>
              <a:t>s </a:t>
            </a:r>
            <a:r>
              <a:rPr lang="en-US" altLang="zh-CN" spc="-25" dirty="0" smtClean="0">
                <a:latin typeface="Arial"/>
                <a:cs typeface="Arial"/>
              </a:rPr>
              <a:t>Change </a:t>
            </a:r>
            <a:r>
              <a:rPr lang="en-US" altLang="zh-CN" spc="-25" dirty="0">
                <a:latin typeface="Arial"/>
                <a:cs typeface="Arial"/>
              </a:rPr>
              <a:t>over to al</a:t>
            </a:r>
            <a:r>
              <a:rPr lang="en-US" altLang="zh-CN" spc="25" dirty="0">
                <a:latin typeface="Arial"/>
                <a:cs typeface="Arial"/>
              </a:rPr>
              <a:t>t</a:t>
            </a:r>
            <a:r>
              <a:rPr lang="en-US" altLang="zh-CN" spc="-30" dirty="0">
                <a:latin typeface="Arial"/>
                <a:cs typeface="Arial"/>
              </a:rPr>
              <a:t>e</a:t>
            </a:r>
            <a:r>
              <a:rPr lang="en-US" altLang="zh-CN" dirty="0">
                <a:latin typeface="Arial"/>
                <a:cs typeface="Arial"/>
              </a:rPr>
              <a:t>r</a:t>
            </a:r>
            <a:r>
              <a:rPr lang="en-US" altLang="zh-CN" spc="-25" dirty="0">
                <a:latin typeface="Arial"/>
                <a:cs typeface="Arial"/>
              </a:rPr>
              <a:t>n</a:t>
            </a:r>
            <a:r>
              <a:rPr lang="en-US" altLang="zh-CN" spc="-30" dirty="0">
                <a:latin typeface="Arial"/>
                <a:cs typeface="Arial"/>
              </a:rPr>
              <a:t>a</a:t>
            </a:r>
            <a:r>
              <a:rPr lang="en-US" altLang="zh-CN" spc="25" dirty="0">
                <a:latin typeface="Arial"/>
                <a:cs typeface="Arial"/>
              </a:rPr>
              <a:t>t</a:t>
            </a:r>
            <a:r>
              <a:rPr lang="en-US" altLang="zh-CN" spc="-25" dirty="0">
                <a:latin typeface="Arial"/>
                <a:cs typeface="Arial"/>
              </a:rPr>
              <a:t>i</a:t>
            </a:r>
            <a:r>
              <a:rPr lang="en-US" altLang="zh-CN" dirty="0">
                <a:latin typeface="Arial"/>
                <a:cs typeface="Arial"/>
              </a:rPr>
              <a:t>ve</a:t>
            </a:r>
            <a:r>
              <a:rPr lang="en-US" altLang="zh-CN" spc="75" dirty="0">
                <a:latin typeface="Arial"/>
                <a:cs typeface="Arial"/>
              </a:rPr>
              <a:t> traction t</a:t>
            </a:r>
            <a:r>
              <a:rPr lang="en-US" altLang="zh-CN" spc="-30" dirty="0">
                <a:latin typeface="Arial"/>
                <a:cs typeface="Arial"/>
              </a:rPr>
              <a:t>e</a:t>
            </a:r>
            <a:r>
              <a:rPr lang="en-US" altLang="zh-CN" dirty="0">
                <a:latin typeface="Arial"/>
                <a:cs typeface="Arial"/>
              </a:rPr>
              <a:t>c</a:t>
            </a:r>
            <a:r>
              <a:rPr lang="en-US" altLang="zh-CN" spc="-25" dirty="0">
                <a:latin typeface="Arial"/>
                <a:cs typeface="Arial"/>
              </a:rPr>
              <a:t>h</a:t>
            </a:r>
            <a:r>
              <a:rPr lang="en-US" altLang="zh-CN" spc="-30" dirty="0">
                <a:latin typeface="Arial"/>
                <a:cs typeface="Arial"/>
              </a:rPr>
              <a:t>no</a:t>
            </a:r>
            <a:r>
              <a:rPr lang="en-US" altLang="zh-CN" spc="-25" dirty="0">
                <a:latin typeface="Arial"/>
                <a:cs typeface="Arial"/>
              </a:rPr>
              <a:t>l</a:t>
            </a:r>
            <a:r>
              <a:rPr lang="en-US" altLang="zh-CN" spc="-30" dirty="0">
                <a:latin typeface="Arial"/>
                <a:cs typeface="Arial"/>
              </a:rPr>
              <a:t>ogy: </a:t>
            </a:r>
            <a:endParaRPr lang="en-US" altLang="zh-CN" spc="-30" dirty="0" smtClean="0">
              <a:latin typeface="Arial"/>
              <a:cs typeface="Arial"/>
            </a:endParaRPr>
          </a:p>
          <a:p>
            <a:pPr marL="755650" lvl="1" indent="-285750">
              <a:lnSpc>
                <a:spcPct val="150000"/>
              </a:lnSpc>
              <a:buSzPct val="91666"/>
              <a:buFont typeface="Wingdings" pitchFamily="2" charset="2"/>
              <a:buChar char="l"/>
              <a:tabLst>
                <a:tab pos="356235" algn="l"/>
              </a:tabLst>
            </a:pPr>
            <a:r>
              <a:rPr lang="en-US" altLang="zh-CN" dirty="0" smtClean="0">
                <a:latin typeface="Arial"/>
                <a:cs typeface="Arial"/>
              </a:rPr>
              <a:t>2 </a:t>
            </a:r>
            <a:r>
              <a:rPr lang="en-US" altLang="zh-CN" spc="-30" dirty="0">
                <a:latin typeface="Arial"/>
                <a:cs typeface="Arial"/>
              </a:rPr>
              <a:t>l</a:t>
            </a:r>
            <a:r>
              <a:rPr lang="en-US" altLang="zh-CN" spc="-25" dirty="0">
                <a:latin typeface="Arial"/>
                <a:cs typeface="Arial"/>
              </a:rPr>
              <a:t>i</a:t>
            </a:r>
            <a:r>
              <a:rPr lang="en-US" altLang="zh-CN" spc="-30" dirty="0">
                <a:latin typeface="Arial"/>
                <a:cs typeface="Arial"/>
              </a:rPr>
              <a:t>nes with electric </a:t>
            </a:r>
            <a:r>
              <a:rPr lang="en-US" altLang="zh-CN" spc="-30" dirty="0" smtClean="0">
                <a:latin typeface="Arial"/>
                <a:cs typeface="Arial"/>
              </a:rPr>
              <a:t>bus</a:t>
            </a:r>
          </a:p>
          <a:p>
            <a:pPr marL="755650" lvl="1" indent="-285750">
              <a:lnSpc>
                <a:spcPct val="150000"/>
              </a:lnSpc>
              <a:buSzPct val="91666"/>
              <a:buFont typeface="Wingdings" pitchFamily="2" charset="2"/>
              <a:buChar char="l"/>
              <a:tabLst>
                <a:tab pos="356235" algn="l"/>
              </a:tabLst>
            </a:pPr>
            <a:r>
              <a:rPr lang="en-US" altLang="zh-CN" dirty="0" smtClean="0">
                <a:latin typeface="Arial"/>
                <a:cs typeface="Arial"/>
              </a:rPr>
              <a:t>1 </a:t>
            </a:r>
            <a:r>
              <a:rPr lang="en-US" altLang="zh-CN" dirty="0">
                <a:latin typeface="Arial"/>
                <a:cs typeface="Arial"/>
              </a:rPr>
              <a:t>l</a:t>
            </a:r>
            <a:r>
              <a:rPr lang="en-US" altLang="zh-CN" spc="-25" dirty="0">
                <a:latin typeface="Arial"/>
                <a:cs typeface="Arial"/>
              </a:rPr>
              <a:t>i</a:t>
            </a:r>
            <a:r>
              <a:rPr lang="en-US" altLang="zh-CN" spc="-30" dirty="0">
                <a:latin typeface="Arial"/>
                <a:cs typeface="Arial"/>
              </a:rPr>
              <a:t>n</a:t>
            </a:r>
            <a:r>
              <a:rPr lang="en-US" altLang="zh-CN" dirty="0">
                <a:latin typeface="Arial"/>
                <a:cs typeface="Arial"/>
              </a:rPr>
              <a:t>e</a:t>
            </a:r>
            <a:r>
              <a:rPr lang="en-US" altLang="zh-CN" spc="70" dirty="0">
                <a:latin typeface="Arial"/>
                <a:cs typeface="Arial"/>
              </a:rPr>
              <a:t> with h</a:t>
            </a:r>
            <a:r>
              <a:rPr lang="en-US" altLang="zh-CN" dirty="0">
                <a:latin typeface="Arial"/>
                <a:cs typeface="Arial"/>
              </a:rPr>
              <a:t>y</a:t>
            </a:r>
            <a:r>
              <a:rPr lang="en-US" altLang="zh-CN" spc="-25" dirty="0">
                <a:latin typeface="Arial"/>
                <a:cs typeface="Arial"/>
              </a:rPr>
              <a:t>b</a:t>
            </a:r>
            <a:r>
              <a:rPr lang="en-US" altLang="zh-CN" dirty="0">
                <a:latin typeface="Arial"/>
                <a:cs typeface="Arial"/>
              </a:rPr>
              <a:t>r</a:t>
            </a:r>
            <a:r>
              <a:rPr lang="en-US" altLang="zh-CN" spc="-20" dirty="0">
                <a:latin typeface="Arial"/>
                <a:cs typeface="Arial"/>
              </a:rPr>
              <a:t>i</a:t>
            </a:r>
            <a:r>
              <a:rPr lang="en-US" altLang="zh-CN" spc="-30" dirty="0">
                <a:latin typeface="Arial"/>
                <a:cs typeface="Arial"/>
              </a:rPr>
              <a:t>d </a:t>
            </a:r>
            <a:r>
              <a:rPr lang="en-US" altLang="zh-CN" spc="-30" dirty="0" smtClean="0">
                <a:latin typeface="Arial"/>
                <a:cs typeface="Arial"/>
              </a:rPr>
              <a:t>bu</a:t>
            </a:r>
            <a:r>
              <a:rPr lang="en-US" altLang="zh-CN" dirty="0" smtClean="0">
                <a:latin typeface="Arial"/>
                <a:cs typeface="Arial"/>
              </a:rPr>
              <a:t>s</a:t>
            </a:r>
          </a:p>
          <a:p>
            <a:pPr marL="298450" indent="-285750">
              <a:lnSpc>
                <a:spcPct val="150000"/>
              </a:lnSpc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56235" algn="l"/>
              </a:tabLst>
            </a:pPr>
            <a:r>
              <a:rPr lang="en-US" altLang="zh-CN" dirty="0" smtClean="0">
                <a:latin typeface="Arial"/>
                <a:cs typeface="Arial"/>
              </a:rPr>
              <a:t>More </a:t>
            </a:r>
            <a:r>
              <a:rPr lang="en-US" altLang="zh-CN" dirty="0">
                <a:latin typeface="Arial"/>
                <a:cs typeface="Arial"/>
              </a:rPr>
              <a:t>dedicated bus lanes and traffic light </a:t>
            </a:r>
            <a:r>
              <a:rPr lang="en-US" altLang="zh-CN" dirty="0" smtClean="0">
                <a:latin typeface="Arial"/>
                <a:cs typeface="Arial"/>
              </a:rPr>
              <a:t>control</a:t>
            </a:r>
          </a:p>
          <a:p>
            <a:pPr marL="298450" indent="-285750">
              <a:lnSpc>
                <a:spcPct val="150000"/>
              </a:lnSpc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56235" algn="l"/>
              </a:tabLst>
            </a:pPr>
            <a:r>
              <a:rPr lang="en-US" altLang="zh-CN" spc="25" dirty="0" smtClean="0">
                <a:latin typeface="Arial"/>
                <a:cs typeface="Arial"/>
              </a:rPr>
              <a:t>Instruction </a:t>
            </a:r>
            <a:r>
              <a:rPr lang="en-US" altLang="zh-CN" spc="25" dirty="0">
                <a:latin typeface="Arial"/>
                <a:cs typeface="Arial"/>
              </a:rPr>
              <a:t>of drivers</a:t>
            </a:r>
            <a:endParaRPr lang="en-US" altLang="zh-CN" dirty="0">
              <a:latin typeface="Arial"/>
              <a:cs typeface="Arial"/>
            </a:endParaRPr>
          </a:p>
          <a:p>
            <a:pPr marL="298450" indent="-285750">
              <a:lnSpc>
                <a:spcPct val="150000"/>
              </a:lnSpc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56235" algn="l"/>
              </a:tabLst>
            </a:pPr>
            <a:endParaRPr lang="de-AT"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0359" y="2132837"/>
            <a:ext cx="2727293" cy="3468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60328" y="5601699"/>
            <a:ext cx="1562735" cy="500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900"/>
              </a:lnSpc>
            </a:pPr>
            <a:r>
              <a:rPr lang="de-AT" sz="1550" spc="5" dirty="0" err="1" smtClean="0">
                <a:latin typeface="Tahoma"/>
                <a:cs typeface="Tahoma"/>
              </a:rPr>
              <a:t>Separated</a:t>
            </a:r>
            <a:r>
              <a:rPr lang="de-AT" sz="1550" spc="5" dirty="0" smtClean="0">
                <a:latin typeface="Tahoma"/>
                <a:cs typeface="Tahoma"/>
              </a:rPr>
              <a:t> </a:t>
            </a:r>
            <a:r>
              <a:rPr lang="de-AT" sz="1550" spc="5" dirty="0" err="1" smtClean="0">
                <a:latin typeface="Tahoma"/>
                <a:cs typeface="Tahoma"/>
              </a:rPr>
              <a:t>from</a:t>
            </a:r>
            <a:r>
              <a:rPr lang="de-AT" sz="1550" spc="5" dirty="0" smtClean="0">
                <a:latin typeface="Tahoma"/>
                <a:cs typeface="Tahoma"/>
              </a:rPr>
              <a:t> </a:t>
            </a:r>
            <a:r>
              <a:rPr lang="de-AT" sz="1550" spc="5" dirty="0" err="1" smtClean="0">
                <a:latin typeface="Tahoma"/>
                <a:cs typeface="Tahoma"/>
              </a:rPr>
              <a:t>indiviual</a:t>
            </a:r>
            <a:r>
              <a:rPr lang="de-AT" sz="1550" spc="5" dirty="0" smtClean="0">
                <a:latin typeface="Tahoma"/>
                <a:cs typeface="Tahoma"/>
              </a:rPr>
              <a:t> </a:t>
            </a:r>
            <a:r>
              <a:rPr lang="de-AT" sz="1550" spc="5" dirty="0" err="1" smtClean="0">
                <a:latin typeface="Tahoma"/>
                <a:cs typeface="Tahoma"/>
              </a:rPr>
              <a:t>traffic</a:t>
            </a:r>
            <a:endParaRPr sz="1550" dirty="0">
              <a:latin typeface="Tahoma"/>
              <a:cs typeface="Tahoma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Arial" charset="0"/>
              </a:rPr>
              <a:t>Energy </a:t>
            </a:r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Efficiency in Vienna Bus System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92" y="1609343"/>
            <a:ext cx="7643495" cy="2909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Overview Wiener </a:t>
            </a:r>
            <a:r>
              <a:rPr lang="en-US" altLang="zh-CN" sz="2400" dirty="0" err="1"/>
              <a:t>Linien</a:t>
            </a:r>
            <a:endParaRPr lang="en-US" altLang="zh-CN" sz="2400" dirty="0"/>
          </a:p>
          <a:p>
            <a:pPr marL="527685" indent="-514984"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Importance of energy efficiency</a:t>
            </a:r>
          </a:p>
          <a:p>
            <a:pPr marL="527685" indent="-514984"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Energy efficiency measures in the metro 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Energy efficiency measures in the tram sector</a:t>
            </a:r>
          </a:p>
          <a:p>
            <a:pPr marL="527685" indent="-514984"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Energy efficiency measures in the bus 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Energy efficiency measures in the infrastructure</a:t>
            </a:r>
            <a:endParaRPr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Theme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4357" y="4472080"/>
            <a:ext cx="1459737" cy="1144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1197" y="997918"/>
            <a:ext cx="7942897" cy="5434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de-AT"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Use</a:t>
            </a:r>
            <a:r>
              <a:rPr lang="de-AT" sz="18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de-AT" sz="18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terrestrial</a:t>
            </a:r>
            <a:r>
              <a:rPr lang="de-AT" sz="18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heat</a:t>
            </a:r>
            <a:endParaRPr sz="1800" dirty="0" smtClean="0">
              <a:latin typeface="Arial"/>
              <a:cs typeface="Arial"/>
            </a:endParaRPr>
          </a:p>
          <a:p>
            <a:pPr marL="641350" indent="-285750">
              <a:lnSpc>
                <a:spcPct val="150000"/>
              </a:lnSpc>
              <a:spcBef>
                <a:spcPts val="470"/>
              </a:spcBef>
              <a:buFont typeface="Wingdings" pitchFamily="2" charset="2"/>
              <a:buChar char="l"/>
            </a:pPr>
            <a:r>
              <a:rPr sz="1800" dirty="0" smtClean="0">
                <a:latin typeface="Arial"/>
                <a:cs typeface="Arial"/>
              </a:rPr>
              <a:t>5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lang="de-AT" sz="1800" spc="-25" dirty="0" err="1" smtClean="0">
                <a:latin typeface="Arial"/>
                <a:cs typeface="Arial"/>
              </a:rPr>
              <a:t>metro</a:t>
            </a:r>
            <a:r>
              <a:rPr lang="de-AT" sz="1800" spc="-25" dirty="0" smtClean="0">
                <a:latin typeface="Arial"/>
                <a:cs typeface="Arial"/>
              </a:rPr>
              <a:t> </a:t>
            </a:r>
            <a:r>
              <a:rPr lang="de-AT" sz="1800" spc="-25" dirty="0" err="1" smtClean="0">
                <a:latin typeface="Arial"/>
                <a:cs typeface="Arial"/>
              </a:rPr>
              <a:t>stations</a:t>
            </a:r>
            <a:endParaRPr sz="1800" dirty="0" smtClean="0">
              <a:latin typeface="Arial"/>
              <a:cs typeface="Arial"/>
            </a:endParaRPr>
          </a:p>
          <a:p>
            <a:pPr marL="641350" indent="-285750">
              <a:lnSpc>
                <a:spcPct val="150000"/>
              </a:lnSpc>
              <a:spcBef>
                <a:spcPts val="390"/>
              </a:spcBef>
              <a:buFont typeface="Wingdings" pitchFamily="2" charset="2"/>
              <a:buChar char="l"/>
            </a:pPr>
            <a:r>
              <a:rPr sz="1800" dirty="0" smtClean="0">
                <a:latin typeface="Arial"/>
                <a:cs typeface="Arial"/>
              </a:rPr>
              <a:t>2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z="1800" spc="-5" dirty="0" smtClean="0">
                <a:latin typeface="Arial"/>
                <a:cs typeface="Arial"/>
              </a:rPr>
              <a:t>rain </a:t>
            </a:r>
            <a:r>
              <a:rPr lang="de-AT" sz="1800" dirty="0" err="1" smtClean="0">
                <a:latin typeface="Arial"/>
                <a:cs typeface="Arial"/>
              </a:rPr>
              <a:t>stations</a:t>
            </a:r>
            <a:endParaRPr sz="1800" dirty="0">
              <a:latin typeface="Arial"/>
              <a:cs typeface="Arial"/>
            </a:endParaRPr>
          </a:p>
          <a:p>
            <a:pPr marL="641350" marR="3869054" indent="-285750">
              <a:lnSpc>
                <a:spcPct val="150000"/>
              </a:lnSpc>
              <a:spcBef>
                <a:spcPts val="160"/>
              </a:spcBef>
              <a:buFont typeface="Wingdings" pitchFamily="2" charset="2"/>
              <a:buChar char="l"/>
            </a:pP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office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building</a:t>
            </a:r>
            <a:endParaRPr lang="de-AT" sz="1800" dirty="0" smtClean="0">
              <a:latin typeface="Arial"/>
              <a:cs typeface="Arial"/>
            </a:endParaRPr>
          </a:p>
          <a:p>
            <a:pPr marL="641350" marR="3869054" indent="-285750">
              <a:lnSpc>
                <a:spcPct val="150000"/>
              </a:lnSpc>
              <a:spcBef>
                <a:spcPts val="160"/>
              </a:spcBef>
              <a:buFont typeface="Wingdings" pitchFamily="2" charset="2"/>
              <a:buChar char="l"/>
            </a:pPr>
            <a:r>
              <a:rPr lang="de-AT" dirty="0">
                <a:latin typeface="Arial"/>
                <a:cs typeface="Arial"/>
              </a:rPr>
              <a:t>1 </a:t>
            </a:r>
            <a:r>
              <a:rPr lang="de-AT" dirty="0" err="1" smtClean="0">
                <a:latin typeface="Arial"/>
                <a:cs typeface="Arial"/>
              </a:rPr>
              <a:t>main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de-AT" dirty="0" err="1">
                <a:latin typeface="Arial"/>
                <a:cs typeface="Arial"/>
              </a:rPr>
              <a:t>workshop</a:t>
            </a:r>
            <a:r>
              <a:rPr lang="de-AT" dirty="0">
                <a:latin typeface="Arial"/>
                <a:cs typeface="Arial"/>
              </a:rPr>
              <a:t> </a:t>
            </a:r>
            <a:endParaRPr lang="de-AT" dirty="0" smtClean="0">
              <a:latin typeface="Arial"/>
              <a:cs typeface="Arial"/>
            </a:endParaRPr>
          </a:p>
          <a:p>
            <a:pPr marL="641350" marR="3869054" indent="-285750">
              <a:lnSpc>
                <a:spcPct val="150000"/>
              </a:lnSpc>
              <a:spcBef>
                <a:spcPts val="160"/>
              </a:spcBef>
              <a:buFont typeface="Wingdings" pitchFamily="2" charset="2"/>
              <a:buChar char="l"/>
            </a:pPr>
            <a:endParaRPr lang="de-AT" dirty="0">
              <a:latin typeface="Arial"/>
              <a:cs typeface="Arial"/>
            </a:endParaRPr>
          </a:p>
          <a:p>
            <a:pPr marL="355600" indent="-343535">
              <a:lnSpc>
                <a:spcPct val="150000"/>
              </a:lnSpc>
              <a:buFont typeface="Wingdings" pitchFamily="2" charset="2"/>
              <a:buChar char="n"/>
            </a:pPr>
            <a:r>
              <a:rPr lang="de-AT" sz="1800" b="1" spc="-130" dirty="0" smtClean="0">
                <a:solidFill>
                  <a:srgbClr val="C00000"/>
                </a:solidFill>
                <a:latin typeface="Arial"/>
                <a:cs typeface="Arial"/>
              </a:rPr>
              <a:t>Change </a:t>
            </a:r>
            <a:r>
              <a:rPr lang="de-AT" sz="1800" b="1" spc="-130" dirty="0" err="1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de-AT" sz="1800" b="1" spc="-1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800" b="1" spc="-130" dirty="0" err="1" smtClean="0">
                <a:solidFill>
                  <a:srgbClr val="C00000"/>
                </a:solidFill>
                <a:latin typeface="Arial"/>
                <a:cs typeface="Arial"/>
              </a:rPr>
              <a:t>Stations</a:t>
            </a:r>
            <a:r>
              <a:rPr lang="de-AT" sz="1800" b="1" spc="-130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lang="de-AT" sz="1800" b="1" spc="-130" dirty="0" err="1" smtClean="0">
                <a:solidFill>
                  <a:srgbClr val="C00000"/>
                </a:solidFill>
                <a:latin typeface="Arial"/>
                <a:cs typeface="Arial"/>
              </a:rPr>
              <a:t>Lighting</a:t>
            </a:r>
            <a:r>
              <a:rPr lang="de-AT" sz="1800" b="1" spc="-130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lang="de-AT" sz="1800" b="1" spc="-130" dirty="0" err="1" smtClean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lang="en-US" sz="1800" b="1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20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00" b="1" dirty="0" smtClean="0">
                <a:solidFill>
                  <a:srgbClr val="C00000"/>
                </a:solidFill>
                <a:latin typeface="Arial"/>
                <a:cs typeface="Arial"/>
              </a:rPr>
              <a:t>ED</a:t>
            </a:r>
            <a:endParaRPr sz="1800" dirty="0">
              <a:latin typeface="Arial"/>
              <a:cs typeface="Arial"/>
            </a:endParaRPr>
          </a:p>
          <a:p>
            <a:pPr marL="641350" marR="698500" indent="-285750">
              <a:lnSpc>
                <a:spcPct val="150000"/>
              </a:lnSpc>
              <a:spcBef>
                <a:spcPts val="450"/>
              </a:spcBef>
              <a:buFont typeface="Wingdings" pitchFamily="2" charset="2"/>
              <a:buChar char="l"/>
            </a:pPr>
            <a:r>
              <a:rPr lang="en-US" altLang="zh-CN" dirty="0"/>
              <a:t>Fluorescent tube 36 W at the platform is replaced by LED tube with 20 W</a:t>
            </a:r>
            <a:r>
              <a:rPr lang="en-US" altLang="zh-CN" dirty="0" smtClean="0"/>
              <a:t>.</a:t>
            </a:r>
          </a:p>
          <a:p>
            <a:pPr marL="298450" indent="-285750">
              <a:lnSpc>
                <a:spcPct val="150000"/>
              </a:lnSpc>
              <a:spcBef>
                <a:spcPts val="1055"/>
              </a:spcBef>
              <a:buFont typeface="Wingdings" pitchFamily="2" charset="2"/>
              <a:buChar char="n"/>
            </a:pPr>
            <a:r>
              <a:rPr lang="de-AT" sz="1800" b="1" spc="-30" dirty="0" smtClean="0">
                <a:solidFill>
                  <a:srgbClr val="C00000"/>
                </a:solidFill>
                <a:latin typeface="Arial"/>
                <a:cs typeface="Arial"/>
              </a:rPr>
              <a:t>New Metro </a:t>
            </a:r>
            <a:r>
              <a:rPr lang="de-AT"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stations</a:t>
            </a:r>
            <a:r>
              <a:rPr lang="de-AT" sz="1800" b="1" spc="-30" dirty="0" smtClean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800" b="1" spc="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800" b="1" spc="-30" dirty="0" smtClean="0">
                <a:solidFill>
                  <a:srgbClr val="C00000"/>
                </a:solidFill>
                <a:latin typeface="Arial"/>
                <a:cs typeface="Arial"/>
              </a:rPr>
              <a:t>ax</a:t>
            </a:r>
            <a:r>
              <a:rPr lang="de-AT" sz="1800" b="1" spc="-30" dirty="0" smtClean="0">
                <a:solidFill>
                  <a:srgbClr val="C00000"/>
                </a:solidFill>
                <a:latin typeface="Arial"/>
                <a:cs typeface="Arial"/>
              </a:rPr>
              <a:t>. </a:t>
            </a:r>
            <a:r>
              <a:rPr lang="de-AT"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use</a:t>
            </a:r>
            <a:r>
              <a:rPr lang="de-AT" sz="18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de-AT" sz="18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waste</a:t>
            </a:r>
            <a:r>
              <a:rPr lang="de-AT" sz="18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heat</a:t>
            </a:r>
            <a:endParaRPr sz="1800" dirty="0" smtClean="0">
              <a:latin typeface="Arial"/>
              <a:cs typeface="Arial"/>
            </a:endParaRPr>
          </a:p>
          <a:p>
            <a:pPr marL="641350" marR="5080" indent="-285750">
              <a:lnSpc>
                <a:spcPct val="150000"/>
              </a:lnSpc>
              <a:spcBef>
                <a:spcPts val="370"/>
              </a:spcBef>
              <a:buFont typeface="Wingdings" pitchFamily="2" charset="2"/>
              <a:buChar char="l"/>
            </a:pPr>
            <a:r>
              <a:rPr lang="en-US" altLang="zh-CN" dirty="0"/>
              <a:t>For stations where waste heat from technical rooms is generated, it is used for heating. There is no additional heating system installed.</a:t>
            </a:r>
            <a:r>
              <a:rPr sz="180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64069" y="3289783"/>
            <a:ext cx="1948942" cy="851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4738" y="1398669"/>
            <a:ext cx="2100579" cy="1575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de-DE" altLang="zh-CN" b="1" dirty="0">
                <a:solidFill>
                  <a:srgbClr val="0070C0"/>
                </a:solidFill>
                <a:latin typeface="Arial" charset="0"/>
              </a:rPr>
              <a:t>Infrastructure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92" y="1609343"/>
            <a:ext cx="7643495" cy="24166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Overview Wiener </a:t>
            </a:r>
            <a:r>
              <a:rPr lang="en-US" altLang="zh-CN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Linien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Importance </a:t>
            </a:r>
            <a:r>
              <a:rPr lang="en-US" altLang="zh-CN" sz="2400" dirty="0"/>
              <a:t>of energy </a:t>
            </a:r>
            <a:r>
              <a:rPr lang="en-US" altLang="zh-CN" sz="2400" dirty="0" smtClean="0"/>
              <a:t>efficiency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</a:t>
            </a:r>
            <a:r>
              <a:rPr lang="en-US" altLang="zh-CN" sz="2400" dirty="0" smtClean="0"/>
              <a:t>metro 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tram </a:t>
            </a:r>
            <a:r>
              <a:rPr lang="en-US" altLang="zh-CN" sz="2400" dirty="0" smtClean="0"/>
              <a:t>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bus </a:t>
            </a:r>
            <a:r>
              <a:rPr lang="en-US" altLang="zh-CN" sz="2400" dirty="0" smtClean="0"/>
              <a:t>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infrastructure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Theme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182" y="1698171"/>
            <a:ext cx="8169479" cy="930527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Efficiency Potentials in Public Urban Traffic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60604" y="4421981"/>
            <a:ext cx="8229600" cy="652462"/>
          </a:xfrm>
        </p:spPr>
        <p:txBody>
          <a:bodyPr/>
          <a:lstStyle/>
          <a:p>
            <a:pPr algn="ctr">
              <a:defRPr/>
            </a:pPr>
            <a:r>
              <a:rPr lang="sv-SE" dirty="0" smtClean="0"/>
              <a:t>Em.Univ</a:t>
            </a:r>
            <a:r>
              <a:rPr lang="sv-SE" dirty="0"/>
              <a:t>.-Prof. Dipl.-Ing. Dr. Lothar Fickert</a:t>
            </a:r>
            <a:br>
              <a:rPr lang="sv-SE" dirty="0"/>
            </a:br>
            <a:r>
              <a:rPr lang="sv-SE" dirty="0" smtClean="0"/>
              <a:t>Dipl</a:t>
            </a:r>
            <a:r>
              <a:rPr lang="sv-SE" dirty="0"/>
              <a:t>.-Ing. Dr. Ziqian Zhang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F2AF6-C491-E241-9607-3FC5D0D153F9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5134783"/>
            <a:ext cx="9144000" cy="972505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71463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charset="0"/>
              <a:buChar char="§"/>
              <a:defRPr sz="26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808038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sz="1400" b="1" dirty="0" smtClean="0"/>
              <a:t>Institute of Electrical Power Systems</a:t>
            </a:r>
          </a:p>
          <a:p>
            <a:pPr algn="ctr" eaLnBrk="1" hangingPunct="1"/>
            <a:r>
              <a:rPr lang="en-US" altLang="zh-CN" sz="1400" b="1" dirty="0" smtClean="0"/>
              <a:t>University of Technology Graz</a:t>
            </a:r>
          </a:p>
          <a:p>
            <a:pPr algn="ctr" eaLnBrk="1" hangingPunct="1"/>
            <a:r>
              <a:rPr lang="en-US" altLang="zh-CN" sz="1400" b="1" dirty="0" err="1" smtClean="0"/>
              <a:t>Tongji</a:t>
            </a:r>
            <a:r>
              <a:rPr lang="en-US" altLang="zh-CN" sz="1400" b="1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1554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All About Wiener </a:t>
            </a:r>
            <a:r>
              <a:rPr lang="en-US" altLang="zh-CN" b="1" dirty="0" err="1" smtClean="0">
                <a:solidFill>
                  <a:srgbClr val="0070C0"/>
                </a:solidFill>
                <a:latin typeface="Arial" charset="0"/>
              </a:rPr>
              <a:t>Linien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767D353-587A-194F-865B-21FB31F254A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066157"/>
            <a:ext cx="8229600" cy="399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880494" y="3482573"/>
            <a:ext cx="1226618" cy="2616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de-DE" altLang="zh-CN" sz="1050" dirty="0"/>
              <a:t>Operation </a:t>
            </a:r>
            <a:r>
              <a:rPr lang="de-DE" altLang="zh-CN" sz="1050" dirty="0" err="1"/>
              <a:t>length</a:t>
            </a:r>
            <a:endParaRPr lang="zh-CN" altLang="en-US" sz="1050" dirty="0"/>
          </a:p>
        </p:txBody>
      </p:sp>
      <p:sp>
        <p:nvSpPr>
          <p:cNvPr id="10" name="矩形 9"/>
          <p:cNvSpPr/>
          <p:nvPr/>
        </p:nvSpPr>
        <p:spPr>
          <a:xfrm>
            <a:off x="880494" y="4037796"/>
            <a:ext cx="862737" cy="25391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de-DE" altLang="zh-CN" sz="1050" dirty="0" smtClean="0"/>
              <a:t>Station       </a:t>
            </a:r>
            <a:endParaRPr lang="zh-CN" altLang="en-US" sz="1050" dirty="0"/>
          </a:p>
        </p:txBody>
      </p:sp>
      <p:sp>
        <p:nvSpPr>
          <p:cNvPr id="11" name="矩形 10"/>
          <p:cNvSpPr/>
          <p:nvPr/>
        </p:nvSpPr>
        <p:spPr>
          <a:xfrm>
            <a:off x="1743231" y="4727872"/>
            <a:ext cx="862737" cy="25391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de-DE" altLang="zh-CN" sz="1050" dirty="0"/>
              <a:t>Passenger</a:t>
            </a:r>
            <a:endParaRPr lang="zh-CN" altLang="en-US" sz="1050" dirty="0"/>
          </a:p>
        </p:txBody>
      </p:sp>
      <p:sp>
        <p:nvSpPr>
          <p:cNvPr id="12" name="矩形 11"/>
          <p:cNvSpPr/>
          <p:nvPr/>
        </p:nvSpPr>
        <p:spPr>
          <a:xfrm>
            <a:off x="5273041" y="5002912"/>
            <a:ext cx="1884996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altLang="zh-CN" sz="1050" dirty="0" smtClean="0">
                <a:solidFill>
                  <a:schemeClr val="bg1"/>
                </a:solidFill>
              </a:rPr>
              <a:t>2.5 Mio. </a:t>
            </a:r>
            <a:r>
              <a:rPr lang="de-DE" altLang="zh-CN" sz="1050" dirty="0" smtClean="0"/>
              <a:t>Passenger/</a:t>
            </a:r>
            <a:r>
              <a:rPr lang="de-DE" altLang="zh-CN" sz="1050" dirty="0" err="1" smtClean="0"/>
              <a:t>day</a:t>
            </a:r>
            <a:endParaRPr lang="zh-CN" altLang="en-US" sz="1050" dirty="0"/>
          </a:p>
        </p:txBody>
      </p:sp>
      <p:sp>
        <p:nvSpPr>
          <p:cNvPr id="14" name="矩形 13"/>
          <p:cNvSpPr/>
          <p:nvPr/>
        </p:nvSpPr>
        <p:spPr>
          <a:xfrm>
            <a:off x="3180871" y="5483142"/>
            <a:ext cx="1632178" cy="25391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de-DE" altLang="zh-CN" sz="1050" dirty="0" smtClean="0"/>
              <a:t>640.000 Annual Tickets </a:t>
            </a:r>
            <a:endParaRPr lang="zh-CN" altLang="en-US" sz="1050" dirty="0"/>
          </a:p>
        </p:txBody>
      </p:sp>
      <p:sp>
        <p:nvSpPr>
          <p:cNvPr id="15" name="矩形 14"/>
          <p:cNvSpPr/>
          <p:nvPr/>
        </p:nvSpPr>
        <p:spPr>
          <a:xfrm>
            <a:off x="4895371" y="5483142"/>
            <a:ext cx="1624163" cy="25391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de-DE" altLang="zh-CN" sz="1050" dirty="0" smtClean="0"/>
              <a:t>Annual Ticket: 365 Euro</a:t>
            </a:r>
            <a:endParaRPr lang="zh-CN" altLang="en-US" sz="1050" dirty="0"/>
          </a:p>
        </p:txBody>
      </p:sp>
      <p:sp>
        <p:nvSpPr>
          <p:cNvPr id="16" name="矩形 15"/>
          <p:cNvSpPr/>
          <p:nvPr/>
        </p:nvSpPr>
        <p:spPr>
          <a:xfrm>
            <a:off x="1743231" y="3112729"/>
            <a:ext cx="1864363" cy="215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altLang="zh-CN" sz="800" b="1" dirty="0" smtClean="0">
                <a:solidFill>
                  <a:schemeClr val="bg1"/>
                </a:solidFill>
              </a:rPr>
              <a:t>5 Metro Line</a:t>
            </a:r>
            <a:endParaRPr lang="zh-CN" altLang="en-US" sz="800" b="1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48101" y="3112729"/>
            <a:ext cx="1865702" cy="2154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de-DE" altLang="zh-CN" sz="800" b="1" dirty="0" smtClean="0">
                <a:solidFill>
                  <a:schemeClr val="bg1"/>
                </a:solidFill>
              </a:rPr>
              <a:t>29 </a:t>
            </a:r>
            <a:r>
              <a:rPr lang="en-US" altLang="zh-CN" sz="800" b="1" dirty="0" smtClean="0">
                <a:solidFill>
                  <a:schemeClr val="bg1"/>
                </a:solidFill>
              </a:rPr>
              <a:t>Tram</a:t>
            </a:r>
            <a:r>
              <a:rPr lang="de-DE" altLang="zh-CN" sz="800" b="1" dirty="0" smtClean="0">
                <a:solidFill>
                  <a:schemeClr val="bg1"/>
                </a:solidFill>
              </a:rPr>
              <a:t> Line</a:t>
            </a:r>
            <a:endParaRPr lang="zh-CN" altLang="en-US" sz="800" b="1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65191" y="3137673"/>
            <a:ext cx="1865702" cy="21544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CN" sz="800" b="1" dirty="0" smtClean="0">
                <a:solidFill>
                  <a:schemeClr val="bg1"/>
                </a:solidFill>
              </a:rPr>
              <a:t>98 Bus </a:t>
            </a:r>
            <a:r>
              <a:rPr lang="de-DE" altLang="zh-CN" sz="800" b="1" dirty="0" smtClean="0">
                <a:solidFill>
                  <a:schemeClr val="bg1"/>
                </a:solidFill>
              </a:rPr>
              <a:t>Line</a:t>
            </a:r>
            <a:endParaRPr lang="zh-CN" alt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92" y="1609343"/>
            <a:ext cx="7643495" cy="24166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Overview Wiener </a:t>
            </a:r>
            <a:r>
              <a:rPr lang="en-US" altLang="zh-CN" sz="2400" dirty="0" err="1"/>
              <a:t>Linien</a:t>
            </a:r>
            <a:endParaRPr lang="en-US" altLang="zh-CN" sz="2400" dirty="0"/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of energy efficiency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</a:t>
            </a:r>
            <a:r>
              <a:rPr lang="en-US" altLang="zh-CN" sz="2400" dirty="0" smtClean="0"/>
              <a:t>metro 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tram </a:t>
            </a:r>
            <a:r>
              <a:rPr lang="en-US" altLang="zh-CN" sz="2400" dirty="0" smtClean="0"/>
              <a:t>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bus </a:t>
            </a:r>
            <a:r>
              <a:rPr lang="en-US" altLang="zh-CN" sz="2400" dirty="0" smtClean="0"/>
              <a:t>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infrastructure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Theme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5366" y="4192650"/>
            <a:ext cx="8763000" cy="2180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de-AT" b="1" spc="5" dirty="0" err="1" smtClean="0">
                <a:solidFill>
                  <a:srgbClr val="C00000"/>
                </a:solidFill>
                <a:latin typeface="Arial"/>
                <a:cs typeface="Arial"/>
              </a:rPr>
              <a:t>Energy</a:t>
            </a:r>
            <a:r>
              <a:rPr lang="de-AT" b="1" spc="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25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b="1" spc="5" dirty="0" smtClean="0">
                <a:solidFill>
                  <a:srgbClr val="C00000"/>
                </a:solidFill>
                <a:latin typeface="Arial"/>
                <a:cs typeface="Arial"/>
              </a:rPr>
              <a:t>ix</a:t>
            </a:r>
            <a:r>
              <a:rPr b="1" spc="5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59</a:t>
            </a:r>
            <a:r>
              <a:rPr spc="10" dirty="0">
                <a:latin typeface="Arial"/>
                <a:cs typeface="Arial"/>
              </a:rPr>
              <a:t>%</a:t>
            </a:r>
            <a:r>
              <a:rPr spc="35" dirty="0">
                <a:latin typeface="Arial"/>
                <a:cs typeface="Arial"/>
              </a:rPr>
              <a:t> </a:t>
            </a:r>
            <a:r>
              <a:rPr lang="de-AT" spc="35" dirty="0" err="1" smtClean="0">
                <a:latin typeface="Arial"/>
                <a:cs typeface="Arial"/>
              </a:rPr>
              <a:t>renewable</a:t>
            </a:r>
            <a:r>
              <a:rPr lang="de-AT" spc="35" dirty="0" smtClean="0">
                <a:latin typeface="Arial"/>
                <a:cs typeface="Arial"/>
              </a:rPr>
              <a:t> </a:t>
            </a:r>
            <a:r>
              <a:rPr lang="de-AT" spc="35" dirty="0" err="1" smtClean="0">
                <a:latin typeface="Arial"/>
                <a:cs typeface="Arial"/>
              </a:rPr>
              <a:t>energy</a:t>
            </a:r>
            <a:endParaRPr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840"/>
              </a:spcBef>
            </a:pPr>
            <a:r>
              <a:rPr lang="de-AT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Actual</a:t>
            </a:r>
            <a:r>
              <a:rPr lang="de-AT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study</a:t>
            </a:r>
            <a:r>
              <a:rPr lang="de-AT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ecological</a:t>
            </a:r>
            <a:r>
              <a:rPr lang="de-AT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footprint</a:t>
            </a:r>
            <a:r>
              <a:rPr lang="de-AT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de-AT" b="1" spc="-5" dirty="0" smtClean="0">
                <a:solidFill>
                  <a:srgbClr val="C00000"/>
                </a:solidFill>
                <a:latin typeface="Arial"/>
                <a:cs typeface="Arial"/>
              </a:rPr>
              <a:t> Wiener Linien: </a:t>
            </a:r>
            <a:r>
              <a:rPr spc="15" dirty="0" smtClean="0">
                <a:latin typeface="Wingdings"/>
                <a:cs typeface="Wingdings"/>
              </a:rPr>
              <a:t></a:t>
            </a:r>
            <a:r>
              <a:rPr spc="95" dirty="0" smtClean="0">
                <a:latin typeface="Times New Roman"/>
                <a:cs typeface="Times New Roman"/>
              </a:rPr>
              <a:t> </a:t>
            </a:r>
            <a:r>
              <a:rPr lang="de-AT" spc="35" dirty="0" err="1" smtClean="0">
                <a:latin typeface="Arial"/>
                <a:cs typeface="Arial"/>
              </a:rPr>
              <a:t>app</a:t>
            </a:r>
            <a:r>
              <a:rPr lang="de-AT" spc="35" dirty="0" err="1">
                <a:latin typeface="Arial"/>
                <a:cs typeface="Arial"/>
              </a:rPr>
              <a:t>r</a:t>
            </a:r>
            <a:r>
              <a:rPr spc="35" dirty="0">
                <a:latin typeface="Arial"/>
                <a:cs typeface="Arial"/>
              </a:rPr>
              <a:t>. 1% </a:t>
            </a:r>
            <a:r>
              <a:rPr lang="de-AT" spc="35" dirty="0" err="1">
                <a:latin typeface="Arial"/>
                <a:cs typeface="Arial"/>
              </a:rPr>
              <a:t>of</a:t>
            </a:r>
            <a:r>
              <a:rPr lang="de-AT" spc="35" dirty="0">
                <a:latin typeface="Arial"/>
                <a:cs typeface="Arial"/>
              </a:rPr>
              <a:t> </a:t>
            </a:r>
            <a:r>
              <a:rPr lang="de-AT" spc="35" dirty="0" err="1">
                <a:latin typeface="Arial"/>
                <a:cs typeface="Arial"/>
              </a:rPr>
              <a:t>the</a:t>
            </a:r>
            <a:r>
              <a:rPr lang="de-AT" spc="35" dirty="0">
                <a:latin typeface="Arial"/>
                <a:cs typeface="Arial"/>
              </a:rPr>
              <a:t> </a:t>
            </a:r>
            <a:r>
              <a:rPr lang="de-AT" spc="35" dirty="0" err="1">
                <a:latin typeface="Arial"/>
                <a:cs typeface="Arial"/>
              </a:rPr>
              <a:t>ecological</a:t>
            </a:r>
            <a:r>
              <a:rPr lang="de-AT" spc="35" dirty="0">
                <a:latin typeface="Arial"/>
                <a:cs typeface="Arial"/>
              </a:rPr>
              <a:t> </a:t>
            </a:r>
            <a:r>
              <a:rPr lang="de-AT" spc="35" dirty="0" err="1">
                <a:latin typeface="Arial"/>
                <a:cs typeface="Arial"/>
              </a:rPr>
              <a:t>footprint</a:t>
            </a:r>
            <a:r>
              <a:rPr lang="de-AT" spc="35" dirty="0">
                <a:latin typeface="Arial"/>
                <a:cs typeface="Arial"/>
              </a:rPr>
              <a:t> </a:t>
            </a:r>
            <a:r>
              <a:rPr lang="de-AT" spc="35" dirty="0" err="1">
                <a:latin typeface="Arial"/>
                <a:cs typeface="Arial"/>
              </a:rPr>
              <a:t>of</a:t>
            </a:r>
            <a:r>
              <a:rPr lang="de-AT" spc="35" dirty="0">
                <a:latin typeface="Arial"/>
                <a:cs typeface="Arial"/>
              </a:rPr>
              <a:t> </a:t>
            </a:r>
            <a:r>
              <a:rPr lang="de-AT" spc="35" dirty="0" smtClean="0">
                <a:latin typeface="Arial"/>
                <a:cs typeface="Arial"/>
              </a:rPr>
              <a:t>Vienna</a:t>
            </a:r>
            <a:endParaRPr spc="35" dirty="0">
              <a:latin typeface="Arial"/>
              <a:cs typeface="Arial"/>
            </a:endParaRPr>
          </a:p>
          <a:p>
            <a:pPr marL="12700" marR="1384935">
              <a:lnSpc>
                <a:spcPct val="150000"/>
              </a:lnSpc>
              <a:spcBef>
                <a:spcPts val="380"/>
              </a:spcBef>
            </a:pPr>
            <a:r>
              <a:rPr lang="de-AT" b="1" spc="10" dirty="0" smtClean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lang="de-AT" b="1" spc="10" dirty="0" err="1" smtClean="0">
                <a:solidFill>
                  <a:srgbClr val="C00000"/>
                </a:solidFill>
                <a:latin typeface="Arial"/>
                <a:cs typeface="Arial"/>
              </a:rPr>
              <a:t>view</a:t>
            </a:r>
            <a:r>
              <a:rPr lang="de-AT" b="1" spc="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b="1" spc="10" dirty="0" err="1" smtClean="0">
                <a:solidFill>
                  <a:srgbClr val="C00000"/>
                </a:solidFill>
                <a:latin typeface="Arial"/>
                <a:cs typeface="Arial"/>
              </a:rPr>
              <a:t>into</a:t>
            </a:r>
            <a:r>
              <a:rPr lang="de-AT" b="1" spc="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b="1" spc="10" dirty="0" err="1" smtClean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lang="de-AT" b="1" spc="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b="1" spc="10" dirty="0" err="1" smtClean="0">
                <a:solidFill>
                  <a:srgbClr val="C00000"/>
                </a:solidFill>
                <a:latin typeface="Arial"/>
                <a:cs typeface="Arial"/>
              </a:rPr>
              <a:t>energy</a:t>
            </a:r>
            <a:r>
              <a:rPr lang="de-AT" b="1" spc="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b="1" spc="10" dirty="0" err="1" smtClean="0">
                <a:solidFill>
                  <a:srgbClr val="C00000"/>
                </a:solidFill>
                <a:latin typeface="Arial"/>
                <a:cs typeface="Arial"/>
              </a:rPr>
              <a:t>flow</a:t>
            </a:r>
            <a:r>
              <a:rPr lang="de-AT" b="1" spc="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b="1" spc="10" dirty="0" err="1" smtClean="0">
                <a:solidFill>
                  <a:srgbClr val="C00000"/>
                </a:solidFill>
                <a:latin typeface="Arial"/>
                <a:cs typeface="Arial"/>
              </a:rPr>
              <a:t>diagram</a:t>
            </a:r>
            <a:r>
              <a:rPr lang="de-AT" b="1" spc="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b="1" spc="10" dirty="0" err="1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de-AT" b="1" spc="10" dirty="0" smtClean="0">
                <a:solidFill>
                  <a:srgbClr val="C00000"/>
                </a:solidFill>
                <a:latin typeface="Arial"/>
                <a:cs typeface="Arial"/>
              </a:rPr>
              <a:t> Vienna</a:t>
            </a:r>
            <a:r>
              <a:rPr b="1" spc="5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15" dirty="0">
                <a:latin typeface="Wingdings"/>
                <a:cs typeface="Wingdings"/>
              </a:rPr>
              <a:t>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15" dirty="0">
                <a:latin typeface="Arial"/>
                <a:cs typeface="Arial"/>
              </a:rPr>
              <a:t>W</a:t>
            </a:r>
            <a:r>
              <a:rPr spc="25" dirty="0">
                <a:latin typeface="Arial"/>
                <a:cs typeface="Arial"/>
              </a:rPr>
              <a:t>iene</a:t>
            </a:r>
            <a:r>
              <a:rPr spc="5" dirty="0">
                <a:latin typeface="Arial"/>
                <a:cs typeface="Arial"/>
              </a:rPr>
              <a:t>r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Linie</a:t>
            </a:r>
            <a:r>
              <a:rPr spc="5" dirty="0">
                <a:latin typeface="Arial"/>
                <a:cs typeface="Arial"/>
              </a:rPr>
              <a:t>n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5</a:t>
            </a:r>
            <a:r>
              <a:rPr spc="10" dirty="0" smtClean="0">
                <a:latin typeface="Arial"/>
                <a:cs typeface="Arial"/>
              </a:rPr>
              <a:t>%</a:t>
            </a:r>
            <a:r>
              <a:rPr lang="de-AT" spc="10" dirty="0" smtClean="0">
                <a:latin typeface="Arial"/>
                <a:cs typeface="Arial"/>
              </a:rPr>
              <a:t> </a:t>
            </a:r>
            <a:r>
              <a:rPr lang="de-AT" spc="10" dirty="0" err="1" smtClean="0">
                <a:latin typeface="Arial"/>
                <a:cs typeface="Arial"/>
              </a:rPr>
              <a:t>of</a:t>
            </a:r>
            <a:r>
              <a:rPr lang="de-AT" spc="10" dirty="0" smtClean="0">
                <a:latin typeface="Arial"/>
                <a:cs typeface="Arial"/>
              </a:rPr>
              <a:t> </a:t>
            </a:r>
            <a:r>
              <a:rPr lang="de-AT" spc="10" dirty="0" err="1" smtClean="0">
                <a:latin typeface="Arial"/>
                <a:cs typeface="Arial"/>
              </a:rPr>
              <a:t>the</a:t>
            </a:r>
            <a:r>
              <a:rPr lang="de-AT" spc="10" dirty="0" smtClean="0">
                <a:latin typeface="Arial"/>
                <a:cs typeface="Arial"/>
              </a:rPr>
              <a:t> </a:t>
            </a:r>
            <a:r>
              <a:rPr lang="de-AT" spc="10" dirty="0" err="1" smtClean="0">
                <a:latin typeface="Arial"/>
                <a:cs typeface="Arial"/>
              </a:rPr>
              <a:t>city</a:t>
            </a:r>
            <a:r>
              <a:rPr lang="de-AT" spc="10" dirty="0" smtClean="0">
                <a:latin typeface="Arial"/>
                <a:cs typeface="Arial"/>
              </a:rPr>
              <a:t> </a:t>
            </a:r>
            <a:r>
              <a:rPr lang="de-AT" spc="10" dirty="0" err="1" smtClean="0">
                <a:latin typeface="Arial"/>
                <a:cs typeface="Arial"/>
              </a:rPr>
              <a:t>energy</a:t>
            </a:r>
            <a:r>
              <a:rPr lang="de-AT" spc="10" dirty="0" smtClean="0">
                <a:latin typeface="Arial"/>
                <a:cs typeface="Arial"/>
              </a:rPr>
              <a:t> </a:t>
            </a:r>
            <a:r>
              <a:rPr lang="de-AT" spc="10" dirty="0" err="1" smtClean="0">
                <a:latin typeface="Arial"/>
                <a:cs typeface="Arial"/>
              </a:rPr>
              <a:t>consumption</a:t>
            </a:r>
            <a:r>
              <a:rPr lang="de-AT" spc="10" dirty="0" smtClean="0">
                <a:latin typeface="Arial"/>
                <a:cs typeface="Arial"/>
              </a:rPr>
              <a:t> </a:t>
            </a:r>
            <a:r>
              <a:rPr lang="de-AT" spc="10" dirty="0" err="1" smtClean="0">
                <a:latin typeface="Arial"/>
                <a:cs typeface="Arial"/>
              </a:rPr>
              <a:t>for</a:t>
            </a:r>
            <a:r>
              <a:rPr lang="de-AT" spc="10" dirty="0" smtClean="0">
                <a:latin typeface="Arial"/>
                <a:cs typeface="Arial"/>
              </a:rPr>
              <a:t> </a:t>
            </a:r>
            <a:r>
              <a:rPr lang="de-AT" spc="10" dirty="0" err="1" smtClean="0">
                <a:latin typeface="Arial"/>
                <a:cs typeface="Arial"/>
              </a:rPr>
              <a:t>traffic</a:t>
            </a:r>
            <a:r>
              <a:rPr lang="de-AT" spc="10" dirty="0" smtClean="0">
                <a:latin typeface="Arial"/>
                <a:cs typeface="Arial"/>
              </a:rPr>
              <a:t> </a:t>
            </a:r>
            <a:r>
              <a:rPr lang="de-AT" spc="10" dirty="0" err="1" smtClean="0">
                <a:latin typeface="Arial"/>
                <a:cs typeface="Arial"/>
              </a:rPr>
              <a:t>purposes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680" y="2145589"/>
            <a:ext cx="235965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0">
              <a:lnSpc>
                <a:spcPct val="150000"/>
              </a:lnSpc>
            </a:pPr>
            <a:r>
              <a:rPr sz="1800" b="1" dirty="0" err="1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spc="15" dirty="0" err="1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1800" b="1" spc="20" dirty="0" err="1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lang="de-AT" sz="1800" b="1" spc="20" dirty="0" smtClean="0">
                <a:solidFill>
                  <a:srgbClr val="C00000"/>
                </a:solidFill>
                <a:latin typeface="Arial"/>
                <a:cs typeface="Arial"/>
              </a:rPr>
              <a:t>y </a:t>
            </a:r>
            <a:r>
              <a:rPr lang="de-AT" sz="1800" b="1" spc="20" dirty="0" err="1" smtClean="0">
                <a:solidFill>
                  <a:srgbClr val="C00000"/>
                </a:solidFill>
                <a:latin typeface="Arial"/>
                <a:cs typeface="Arial"/>
              </a:rPr>
              <a:t>consumption</a:t>
            </a:r>
            <a:r>
              <a:rPr sz="18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lang="de-AT" sz="18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 indent="19050">
              <a:lnSpc>
                <a:spcPct val="150000"/>
              </a:lnSpc>
            </a:pPr>
            <a:r>
              <a:rPr sz="1800" b="1" spc="-30" dirty="0" smtClean="0">
                <a:latin typeface="Arial"/>
                <a:cs typeface="Arial"/>
              </a:rPr>
              <a:t>70</a:t>
            </a:r>
            <a:r>
              <a:rPr sz="1800" b="1" dirty="0" smtClean="0">
                <a:latin typeface="Arial"/>
                <a:cs typeface="Arial"/>
              </a:rPr>
              <a:t>6</a:t>
            </a:r>
            <a:r>
              <a:rPr sz="1800" b="1" spc="75" dirty="0" smtClean="0">
                <a:latin typeface="Arial"/>
                <a:cs typeface="Arial"/>
              </a:rPr>
              <a:t> </a:t>
            </a:r>
            <a:r>
              <a:rPr sz="1800" b="1" spc="20" dirty="0" err="1">
                <a:latin typeface="Arial"/>
                <a:cs typeface="Arial"/>
              </a:rPr>
              <a:t>GW</a:t>
            </a:r>
            <a:r>
              <a:rPr sz="1800" b="1" dirty="0" err="1">
                <a:latin typeface="Arial"/>
                <a:cs typeface="Arial"/>
              </a:rPr>
              <a:t>h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20" dirty="0" smtClean="0">
                <a:latin typeface="Arial"/>
                <a:cs typeface="Arial"/>
              </a:rPr>
              <a:t>p</a:t>
            </a:r>
            <a:r>
              <a:rPr lang="de-AT" sz="1800" b="1" spc="-30" dirty="0" smtClean="0">
                <a:latin typeface="Arial"/>
                <a:cs typeface="Arial"/>
              </a:rPr>
              <a:t>er </a:t>
            </a:r>
            <a:r>
              <a:rPr lang="de-AT" sz="1800" b="1" spc="-30" dirty="0" err="1" smtClean="0">
                <a:latin typeface="Arial"/>
                <a:cs typeface="Arial"/>
              </a:rPr>
              <a:t>year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01339" y="1251330"/>
            <a:ext cx="2941319" cy="2941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85940" y="2145589"/>
            <a:ext cx="232219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1800" b="1" dirty="0" err="1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spc="15" dirty="0" err="1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1800" b="1" spc="20" dirty="0" err="1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lang="de-AT" sz="1800" b="1" spc="20" dirty="0" smtClean="0">
                <a:solidFill>
                  <a:srgbClr val="C00000"/>
                </a:solidFill>
                <a:latin typeface="Arial"/>
                <a:cs typeface="Arial"/>
              </a:rPr>
              <a:t>y </a:t>
            </a:r>
            <a:r>
              <a:rPr lang="de-AT" sz="1800" b="1" spc="20" dirty="0" err="1" smtClean="0">
                <a:solidFill>
                  <a:srgbClr val="C00000"/>
                </a:solidFill>
                <a:latin typeface="Arial"/>
                <a:cs typeface="Arial"/>
              </a:rPr>
              <a:t>costs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5"/>
              </a:spcBef>
            </a:pPr>
            <a:r>
              <a:rPr sz="1800" b="1" spc="-30" dirty="0" smtClean="0">
                <a:latin typeface="Arial"/>
                <a:cs typeface="Arial"/>
              </a:rPr>
              <a:t>6</a:t>
            </a:r>
            <a:r>
              <a:rPr lang="de-AT" sz="1800" b="1" spc="-30" dirty="0" smtClean="0">
                <a:latin typeface="Arial"/>
                <a:cs typeface="Arial"/>
              </a:rPr>
              <a:t>1 Mio. Euro per </a:t>
            </a:r>
            <a:r>
              <a:rPr lang="de-AT" sz="1800" b="1" spc="-30" dirty="0" err="1" smtClean="0">
                <a:latin typeface="Arial"/>
                <a:cs typeface="Arial"/>
              </a:rPr>
              <a:t>year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de-DE" altLang="zh-CN" b="1" dirty="0" err="1">
                <a:solidFill>
                  <a:srgbClr val="0070C0"/>
                </a:solidFill>
                <a:latin typeface="Arial" charset="0"/>
              </a:rPr>
              <a:t>Energy</a:t>
            </a:r>
            <a:r>
              <a:rPr lang="de-DE" altLang="zh-CN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de-DE" altLang="zh-CN" b="1" dirty="0" err="1">
                <a:solidFill>
                  <a:srgbClr val="0070C0"/>
                </a:solidFill>
                <a:latin typeface="Arial" charset="0"/>
              </a:rPr>
              <a:t>Consumption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92725" y="2500653"/>
            <a:ext cx="665163" cy="246221"/>
          </a:xfrm>
          <a:prstGeom prst="rect">
            <a:avLst/>
          </a:prstGeom>
          <a:solidFill>
            <a:srgbClr val="D4E2F4"/>
          </a:solidFill>
        </p:spPr>
        <p:txBody>
          <a:bodyPr wrap="square">
            <a:spAutoFit/>
          </a:bodyPr>
          <a:lstStyle/>
          <a:p>
            <a:r>
              <a:rPr lang="de-DE" altLang="zh-CN" sz="1000" b="1" dirty="0" smtClean="0">
                <a:solidFill>
                  <a:schemeClr val="bg1"/>
                </a:solidFill>
              </a:rPr>
              <a:t>Fuel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8348" y="1528575"/>
            <a:ext cx="793749" cy="200055"/>
          </a:xfrm>
          <a:prstGeom prst="rect">
            <a:avLst/>
          </a:prstGeom>
          <a:solidFill>
            <a:srgbClr val="7F8B9D"/>
          </a:solidFill>
        </p:spPr>
        <p:txBody>
          <a:bodyPr wrap="square">
            <a:spAutoFit/>
          </a:bodyPr>
          <a:lstStyle/>
          <a:p>
            <a:r>
              <a:rPr lang="de-DE" altLang="zh-CN" sz="700" dirty="0" err="1" smtClean="0">
                <a:solidFill>
                  <a:schemeClr val="bg1"/>
                </a:solidFill>
              </a:rPr>
              <a:t>Heating</a:t>
            </a:r>
            <a:r>
              <a:rPr lang="de-DE" altLang="zh-CN" sz="700" dirty="0" smtClean="0">
                <a:solidFill>
                  <a:schemeClr val="bg1"/>
                </a:solidFill>
              </a:rPr>
              <a:t> </a:t>
            </a:r>
            <a:r>
              <a:rPr lang="de-DE" altLang="zh-CN" sz="700" dirty="0" err="1" smtClean="0">
                <a:solidFill>
                  <a:schemeClr val="bg1"/>
                </a:solidFill>
              </a:rPr>
              <a:t>energy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6748" y="2513810"/>
            <a:ext cx="600077" cy="20005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de-DE" altLang="zh-CN" sz="700" dirty="0" err="1">
                <a:solidFill>
                  <a:schemeClr val="bg1"/>
                </a:solidFill>
              </a:rPr>
              <a:t>Electricity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Energy efficiency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7152" y="1857375"/>
            <a:ext cx="8256587" cy="5000625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 dirty="0"/>
              <a:t>Energy efficiency is part of the corporate strategy and process </a:t>
            </a:r>
            <a:r>
              <a:rPr lang="en-US" altLang="zh-CN" sz="2400" dirty="0" smtClean="0"/>
              <a:t>landscape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is practiced in all branches of </a:t>
            </a:r>
            <a:r>
              <a:rPr lang="en-US" altLang="zh-CN" sz="2400" dirty="0" smtClean="0"/>
              <a:t>industry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From </a:t>
            </a:r>
            <a:r>
              <a:rPr lang="en-US" altLang="zh-CN" sz="2400" dirty="0"/>
              <a:t>strategy to planning, new construction to renovation and </a:t>
            </a:r>
            <a:r>
              <a:rPr lang="en-US" altLang="zh-CN" sz="2400" dirty="0" smtClean="0"/>
              <a:t>maintenance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Any </a:t>
            </a:r>
            <a:r>
              <a:rPr lang="en-US" altLang="zh-CN" sz="2400" dirty="0"/>
              <a:t>further increase in public transport will have a positive effect on the overall traffic energy balance of the city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49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92" y="1609343"/>
            <a:ext cx="7643495" cy="2909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Overview Wiener </a:t>
            </a:r>
            <a:r>
              <a:rPr lang="en-US" altLang="zh-CN" sz="2400" dirty="0" err="1"/>
              <a:t>Linien</a:t>
            </a:r>
            <a:endParaRPr lang="en-US" altLang="zh-CN" sz="2400" dirty="0"/>
          </a:p>
          <a:p>
            <a:pPr marL="527685" indent="-514984"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/>
              <a:t>Importance of energy efficiency</a:t>
            </a:r>
          </a:p>
          <a:p>
            <a:pPr marL="527685" indent="-514984"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Energy efficiency measures in the metro 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tram </a:t>
            </a:r>
            <a:r>
              <a:rPr lang="en-US" altLang="zh-CN" sz="2400" dirty="0" smtClean="0"/>
              <a:t>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bus </a:t>
            </a:r>
            <a:r>
              <a:rPr lang="en-US" altLang="zh-CN" sz="2400" dirty="0" smtClean="0"/>
              <a:t>sector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efficiency measures in the infrastructure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Theme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388358" y="4517771"/>
            <a:ext cx="1295400" cy="971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1263" y="4481258"/>
            <a:ext cx="1344041" cy="1008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0541" y="4481258"/>
            <a:ext cx="1311275" cy="1008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91101" y="5555078"/>
            <a:ext cx="1116330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>
                <a:latin typeface="Arial"/>
                <a:cs typeface="Arial"/>
              </a:rPr>
              <a:t>7</a:t>
            </a:r>
            <a:r>
              <a:rPr sz="1400" b="1" spc="5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U</a:t>
            </a:r>
            <a:r>
              <a:rPr sz="1400" b="1" spc="-25" dirty="0">
                <a:latin typeface="Arial"/>
                <a:cs typeface="Arial"/>
              </a:rPr>
              <a:t>/</a:t>
            </a:r>
            <a:r>
              <a:rPr sz="1400" b="1" spc="25" dirty="0">
                <a:latin typeface="Arial"/>
                <a:cs typeface="Arial"/>
              </a:rPr>
              <a:t>U</a:t>
            </a:r>
            <a:r>
              <a:rPr sz="1400" b="1" spc="-40" dirty="0">
                <a:latin typeface="Arial"/>
                <a:cs typeface="Arial"/>
              </a:rPr>
              <a:t>1</a:t>
            </a:r>
            <a:r>
              <a:rPr sz="1400" b="1" spc="35" dirty="0">
                <a:latin typeface="Arial"/>
                <a:cs typeface="Arial"/>
              </a:rPr>
              <a:t>1</a:t>
            </a:r>
            <a:r>
              <a:rPr sz="1400" b="1" spc="-25" dirty="0">
                <a:latin typeface="Arial"/>
                <a:cs typeface="Arial"/>
              </a:rPr>
              <a:t>/</a:t>
            </a:r>
            <a:r>
              <a:rPr sz="1400" b="1" spc="25" dirty="0">
                <a:latin typeface="Arial"/>
                <a:cs typeface="Arial"/>
              </a:rPr>
              <a:t>U</a:t>
            </a:r>
            <a:r>
              <a:rPr sz="1400" b="1" spc="5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0625" y="5563273"/>
            <a:ext cx="44132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>
                <a:latin typeface="Arial"/>
                <a:cs typeface="Arial"/>
              </a:rPr>
              <a:t>5</a:t>
            </a:r>
            <a:r>
              <a:rPr sz="1400" b="1" spc="5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15631" y="5563273"/>
            <a:ext cx="69723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>
                <a:latin typeface="Arial"/>
                <a:cs typeface="Arial"/>
              </a:rPr>
              <a:t>3</a:t>
            </a:r>
            <a:r>
              <a:rPr sz="1400" b="1" spc="5" dirty="0">
                <a:latin typeface="Arial"/>
                <a:cs typeface="Arial"/>
              </a:rPr>
              <a:t>6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T</a:t>
            </a:r>
            <a:r>
              <a:rPr sz="1400" b="1" spc="-25" dirty="0">
                <a:latin typeface="Arial"/>
                <a:cs typeface="Arial"/>
              </a:rPr>
              <a:t>/</a:t>
            </a:r>
            <a:r>
              <a:rPr sz="1400" b="1" spc="30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0575" y="4238625"/>
            <a:ext cx="325755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3355" y="4437113"/>
            <a:ext cx="2858516" cy="12041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3355" y="5463794"/>
            <a:ext cx="2858770" cy="36957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803" y="948182"/>
            <a:ext cx="3823208" cy="3360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4827" y="1595350"/>
            <a:ext cx="240029" cy="481330"/>
          </a:xfrm>
          <a:custGeom>
            <a:avLst/>
            <a:gdLst/>
            <a:ahLst/>
            <a:cxnLst/>
            <a:rect l="l" t="t" r="r" b="b"/>
            <a:pathLst>
              <a:path w="240030" h="481330">
                <a:moveTo>
                  <a:pt x="0" y="480972"/>
                </a:moveTo>
                <a:lnTo>
                  <a:pt x="5507" y="473487"/>
                </a:lnTo>
                <a:lnTo>
                  <a:pt x="13709" y="462711"/>
                </a:lnTo>
                <a:lnTo>
                  <a:pt x="22799" y="450800"/>
                </a:lnTo>
                <a:lnTo>
                  <a:pt x="30969" y="439913"/>
                </a:lnTo>
                <a:lnTo>
                  <a:pt x="39872" y="426255"/>
                </a:lnTo>
                <a:lnTo>
                  <a:pt x="46089" y="416372"/>
                </a:lnTo>
                <a:lnTo>
                  <a:pt x="54390" y="410697"/>
                </a:lnTo>
                <a:lnTo>
                  <a:pt x="85442" y="381972"/>
                </a:lnTo>
                <a:lnTo>
                  <a:pt x="102738" y="344888"/>
                </a:lnTo>
                <a:lnTo>
                  <a:pt x="118920" y="306402"/>
                </a:lnTo>
                <a:lnTo>
                  <a:pt x="127541" y="284739"/>
                </a:lnTo>
                <a:lnTo>
                  <a:pt x="133899" y="268917"/>
                </a:lnTo>
                <a:lnTo>
                  <a:pt x="148104" y="223907"/>
                </a:lnTo>
                <a:lnTo>
                  <a:pt x="151174" y="182892"/>
                </a:lnTo>
                <a:lnTo>
                  <a:pt x="150624" y="170954"/>
                </a:lnTo>
                <a:lnTo>
                  <a:pt x="149531" y="160063"/>
                </a:lnTo>
                <a:lnTo>
                  <a:pt x="146063" y="145287"/>
                </a:lnTo>
                <a:lnTo>
                  <a:pt x="141068" y="132618"/>
                </a:lnTo>
                <a:lnTo>
                  <a:pt x="135857" y="121843"/>
                </a:lnTo>
                <a:lnTo>
                  <a:pt x="128678" y="105911"/>
                </a:lnTo>
                <a:lnTo>
                  <a:pt x="124012" y="95925"/>
                </a:lnTo>
                <a:lnTo>
                  <a:pt x="120859" y="80813"/>
                </a:lnTo>
                <a:lnTo>
                  <a:pt x="118962" y="67373"/>
                </a:lnTo>
                <a:lnTo>
                  <a:pt x="118773" y="57060"/>
                </a:lnTo>
                <a:lnTo>
                  <a:pt x="120904" y="47394"/>
                </a:lnTo>
                <a:lnTo>
                  <a:pt x="125984" y="45489"/>
                </a:lnTo>
                <a:lnTo>
                  <a:pt x="131953" y="40790"/>
                </a:lnTo>
                <a:lnTo>
                  <a:pt x="164879" y="20667"/>
                </a:lnTo>
                <a:lnTo>
                  <a:pt x="201537" y="8397"/>
                </a:lnTo>
                <a:lnTo>
                  <a:pt x="229060" y="2239"/>
                </a:lnTo>
                <a:lnTo>
                  <a:pt x="239959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82163" y="1483906"/>
            <a:ext cx="204470" cy="196215"/>
          </a:xfrm>
          <a:custGeom>
            <a:avLst/>
            <a:gdLst/>
            <a:ahLst/>
            <a:cxnLst/>
            <a:rect l="l" t="t" r="r" b="b"/>
            <a:pathLst>
              <a:path w="204470" h="196214">
                <a:moveTo>
                  <a:pt x="0" y="195922"/>
                </a:moveTo>
                <a:lnTo>
                  <a:pt x="203873" y="195922"/>
                </a:lnTo>
                <a:lnTo>
                  <a:pt x="203873" y="0"/>
                </a:lnTo>
                <a:lnTo>
                  <a:pt x="0" y="0"/>
                </a:lnTo>
                <a:lnTo>
                  <a:pt x="0" y="1959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8475" y="1457325"/>
            <a:ext cx="314325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08579" y="1519744"/>
            <a:ext cx="16129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20" dirty="0">
                <a:solidFill>
                  <a:srgbClr val="FFFFFF"/>
                </a:solidFill>
                <a:latin typeface="Arial"/>
                <a:cs typeface="Arial"/>
              </a:rPr>
              <a:t>U1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36394" y="2388819"/>
            <a:ext cx="1095375" cy="266065"/>
          </a:xfrm>
          <a:custGeom>
            <a:avLst/>
            <a:gdLst/>
            <a:ahLst/>
            <a:cxnLst/>
            <a:rect l="l" t="t" r="r" b="b"/>
            <a:pathLst>
              <a:path w="1095375" h="266064">
                <a:moveTo>
                  <a:pt x="0" y="125780"/>
                </a:moveTo>
                <a:lnTo>
                  <a:pt x="8355" y="120820"/>
                </a:lnTo>
                <a:lnTo>
                  <a:pt x="20190" y="113495"/>
                </a:lnTo>
                <a:lnTo>
                  <a:pt x="32963" y="106334"/>
                </a:lnTo>
                <a:lnTo>
                  <a:pt x="47690" y="102364"/>
                </a:lnTo>
                <a:lnTo>
                  <a:pt x="59043" y="101472"/>
                </a:lnTo>
                <a:lnTo>
                  <a:pt x="69163" y="101147"/>
                </a:lnTo>
                <a:lnTo>
                  <a:pt x="82390" y="97268"/>
                </a:lnTo>
                <a:lnTo>
                  <a:pt x="94908" y="92678"/>
                </a:lnTo>
                <a:lnTo>
                  <a:pt x="106789" y="87763"/>
                </a:lnTo>
                <a:lnTo>
                  <a:pt x="118100" y="82904"/>
                </a:lnTo>
                <a:lnTo>
                  <a:pt x="128913" y="78486"/>
                </a:lnTo>
                <a:lnTo>
                  <a:pt x="141512" y="73616"/>
                </a:lnTo>
                <a:lnTo>
                  <a:pt x="153616" y="68757"/>
                </a:lnTo>
                <a:lnTo>
                  <a:pt x="165465" y="64392"/>
                </a:lnTo>
                <a:lnTo>
                  <a:pt x="177300" y="61006"/>
                </a:lnTo>
                <a:lnTo>
                  <a:pt x="192431" y="59802"/>
                </a:lnTo>
                <a:lnTo>
                  <a:pt x="206728" y="59677"/>
                </a:lnTo>
                <a:lnTo>
                  <a:pt x="220085" y="60348"/>
                </a:lnTo>
                <a:lnTo>
                  <a:pt x="267627" y="66526"/>
                </a:lnTo>
                <a:lnTo>
                  <a:pt x="305474" y="74861"/>
                </a:lnTo>
                <a:lnTo>
                  <a:pt x="330147" y="81656"/>
                </a:lnTo>
                <a:lnTo>
                  <a:pt x="341540" y="84523"/>
                </a:lnTo>
                <a:lnTo>
                  <a:pt x="353033" y="86713"/>
                </a:lnTo>
                <a:lnTo>
                  <a:pt x="365645" y="87611"/>
                </a:lnTo>
                <a:lnTo>
                  <a:pt x="378801" y="87758"/>
                </a:lnTo>
                <a:lnTo>
                  <a:pt x="392101" y="87588"/>
                </a:lnTo>
                <a:lnTo>
                  <a:pt x="405145" y="87537"/>
                </a:lnTo>
                <a:lnTo>
                  <a:pt x="453122" y="98273"/>
                </a:lnTo>
                <a:lnTo>
                  <a:pt x="493016" y="127510"/>
                </a:lnTo>
                <a:lnTo>
                  <a:pt x="521978" y="154798"/>
                </a:lnTo>
                <a:lnTo>
                  <a:pt x="549305" y="182893"/>
                </a:lnTo>
                <a:lnTo>
                  <a:pt x="575862" y="214301"/>
                </a:lnTo>
                <a:lnTo>
                  <a:pt x="583457" y="224815"/>
                </a:lnTo>
                <a:lnTo>
                  <a:pt x="590375" y="234309"/>
                </a:lnTo>
                <a:lnTo>
                  <a:pt x="597028" y="242540"/>
                </a:lnTo>
                <a:lnTo>
                  <a:pt x="607503" y="254008"/>
                </a:lnTo>
                <a:lnTo>
                  <a:pt x="615351" y="262172"/>
                </a:lnTo>
                <a:lnTo>
                  <a:pt x="623767" y="265826"/>
                </a:lnTo>
                <a:lnTo>
                  <a:pt x="634787" y="262396"/>
                </a:lnTo>
                <a:lnTo>
                  <a:pt x="669514" y="243219"/>
                </a:lnTo>
                <a:lnTo>
                  <a:pt x="700744" y="219934"/>
                </a:lnTo>
                <a:lnTo>
                  <a:pt x="731229" y="191988"/>
                </a:lnTo>
                <a:lnTo>
                  <a:pt x="747905" y="174336"/>
                </a:lnTo>
                <a:lnTo>
                  <a:pt x="755684" y="166252"/>
                </a:lnTo>
                <a:lnTo>
                  <a:pt x="766847" y="156192"/>
                </a:lnTo>
                <a:lnTo>
                  <a:pt x="777699" y="147534"/>
                </a:lnTo>
                <a:lnTo>
                  <a:pt x="787679" y="139637"/>
                </a:lnTo>
                <a:lnTo>
                  <a:pt x="796225" y="131860"/>
                </a:lnTo>
                <a:lnTo>
                  <a:pt x="802776" y="123560"/>
                </a:lnTo>
                <a:lnTo>
                  <a:pt x="806312" y="112959"/>
                </a:lnTo>
                <a:lnTo>
                  <a:pt x="806444" y="101892"/>
                </a:lnTo>
                <a:lnTo>
                  <a:pt x="806142" y="90937"/>
                </a:lnTo>
                <a:lnTo>
                  <a:pt x="808373" y="80670"/>
                </a:lnTo>
                <a:lnTo>
                  <a:pt x="838885" y="55588"/>
                </a:lnTo>
                <a:lnTo>
                  <a:pt x="874363" y="39197"/>
                </a:lnTo>
                <a:lnTo>
                  <a:pt x="895488" y="35372"/>
                </a:lnTo>
                <a:lnTo>
                  <a:pt x="909658" y="36650"/>
                </a:lnTo>
                <a:lnTo>
                  <a:pt x="959014" y="51062"/>
                </a:lnTo>
                <a:lnTo>
                  <a:pt x="972619" y="55722"/>
                </a:lnTo>
                <a:lnTo>
                  <a:pt x="985707" y="60020"/>
                </a:lnTo>
                <a:lnTo>
                  <a:pt x="997767" y="63562"/>
                </a:lnTo>
                <a:lnTo>
                  <a:pt x="1008286" y="65955"/>
                </a:lnTo>
                <a:lnTo>
                  <a:pt x="1025471" y="67040"/>
                </a:lnTo>
                <a:lnTo>
                  <a:pt x="1038478" y="65616"/>
                </a:lnTo>
                <a:lnTo>
                  <a:pt x="1073659" y="36138"/>
                </a:lnTo>
                <a:lnTo>
                  <a:pt x="1078885" y="24657"/>
                </a:lnTo>
                <a:lnTo>
                  <a:pt x="1087898" y="10399"/>
                </a:lnTo>
                <a:lnTo>
                  <a:pt x="1095082" y="0"/>
                </a:lnTo>
              </a:path>
            </a:pathLst>
          </a:custGeom>
          <a:ln w="28575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0363" y="2855341"/>
            <a:ext cx="13970" cy="33655"/>
          </a:xfrm>
          <a:custGeom>
            <a:avLst/>
            <a:gdLst/>
            <a:ahLst/>
            <a:cxnLst/>
            <a:rect l="l" t="t" r="r" b="b"/>
            <a:pathLst>
              <a:path w="13969" h="33655">
                <a:moveTo>
                  <a:pt x="0" y="0"/>
                </a:moveTo>
                <a:lnTo>
                  <a:pt x="13716" y="33400"/>
                </a:lnTo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5347" y="2881376"/>
            <a:ext cx="87630" cy="383540"/>
          </a:xfrm>
          <a:custGeom>
            <a:avLst/>
            <a:gdLst/>
            <a:ahLst/>
            <a:cxnLst/>
            <a:rect l="l" t="t" r="r" b="b"/>
            <a:pathLst>
              <a:path w="87630" h="383539">
                <a:moveTo>
                  <a:pt x="27207" y="0"/>
                </a:moveTo>
                <a:lnTo>
                  <a:pt x="32362" y="8244"/>
                </a:lnTo>
                <a:lnTo>
                  <a:pt x="39948" y="19930"/>
                </a:lnTo>
                <a:lnTo>
                  <a:pt x="47582" y="32698"/>
                </a:lnTo>
                <a:lnTo>
                  <a:pt x="52885" y="44189"/>
                </a:lnTo>
                <a:lnTo>
                  <a:pt x="55048" y="57142"/>
                </a:lnTo>
                <a:lnTo>
                  <a:pt x="53595" y="68257"/>
                </a:lnTo>
                <a:lnTo>
                  <a:pt x="48465" y="81926"/>
                </a:lnTo>
                <a:lnTo>
                  <a:pt x="42696" y="93844"/>
                </a:lnTo>
                <a:lnTo>
                  <a:pt x="36774" y="104641"/>
                </a:lnTo>
                <a:lnTo>
                  <a:pt x="31186" y="114949"/>
                </a:lnTo>
                <a:lnTo>
                  <a:pt x="15705" y="154190"/>
                </a:lnTo>
                <a:lnTo>
                  <a:pt x="1375" y="201614"/>
                </a:lnTo>
                <a:lnTo>
                  <a:pt x="0" y="212470"/>
                </a:lnTo>
                <a:lnTo>
                  <a:pt x="3340" y="226454"/>
                </a:lnTo>
                <a:lnTo>
                  <a:pt x="20225" y="262157"/>
                </a:lnTo>
                <a:lnTo>
                  <a:pt x="36758" y="282850"/>
                </a:lnTo>
                <a:lnTo>
                  <a:pt x="42621" y="290330"/>
                </a:lnTo>
                <a:lnTo>
                  <a:pt x="47635" y="300825"/>
                </a:lnTo>
                <a:lnTo>
                  <a:pt x="52334" y="312469"/>
                </a:lnTo>
                <a:lnTo>
                  <a:pt x="57216" y="324747"/>
                </a:lnTo>
                <a:lnTo>
                  <a:pt x="64021" y="338912"/>
                </a:lnTo>
                <a:lnTo>
                  <a:pt x="70782" y="352353"/>
                </a:lnTo>
                <a:lnTo>
                  <a:pt x="77136" y="364576"/>
                </a:lnTo>
                <a:lnTo>
                  <a:pt x="82722" y="375089"/>
                </a:lnTo>
                <a:lnTo>
                  <a:pt x="87177" y="383397"/>
                </a:lnTo>
              </a:path>
            </a:pathLst>
          </a:custGeom>
          <a:ln w="2857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56661" y="3234220"/>
            <a:ext cx="204470" cy="196215"/>
          </a:xfrm>
          <a:custGeom>
            <a:avLst/>
            <a:gdLst/>
            <a:ahLst/>
            <a:cxnLst/>
            <a:rect l="l" t="t" r="r" b="b"/>
            <a:pathLst>
              <a:path w="204469" h="196214">
                <a:moveTo>
                  <a:pt x="0" y="195922"/>
                </a:moveTo>
                <a:lnTo>
                  <a:pt x="203873" y="195922"/>
                </a:lnTo>
                <a:lnTo>
                  <a:pt x="203873" y="0"/>
                </a:lnTo>
                <a:lnTo>
                  <a:pt x="0" y="0"/>
                </a:lnTo>
                <a:lnTo>
                  <a:pt x="0" y="19592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4625" y="3209925"/>
            <a:ext cx="314325" cy="266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82951" y="3272340"/>
            <a:ext cx="16065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U3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38425" y="3390900"/>
            <a:ext cx="723900" cy="266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05735" y="3452045"/>
            <a:ext cx="56578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25" dirty="0">
                <a:latin typeface="Arial"/>
                <a:cs typeface="Arial"/>
              </a:rPr>
              <a:t>mm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25" dirty="0">
                <a:latin typeface="Arial"/>
                <a:cs typeface="Arial"/>
              </a:rPr>
              <a:t>n</a:t>
            </a:r>
            <a:r>
              <a:rPr sz="800" b="1" spc="10" dirty="0">
                <a:latin typeface="Arial"/>
                <a:cs typeface="Arial"/>
              </a:rPr>
              <a:t>g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26680" y="2008788"/>
            <a:ext cx="1154430" cy="965835"/>
          </a:xfrm>
          <a:custGeom>
            <a:avLst/>
            <a:gdLst/>
            <a:ahLst/>
            <a:cxnLst/>
            <a:rect l="l" t="t" r="r" b="b"/>
            <a:pathLst>
              <a:path w="1154430" h="965835">
                <a:moveTo>
                  <a:pt x="0" y="746476"/>
                </a:moveTo>
                <a:lnTo>
                  <a:pt x="35841" y="762626"/>
                </a:lnTo>
                <a:lnTo>
                  <a:pt x="54621" y="794797"/>
                </a:lnTo>
                <a:lnTo>
                  <a:pt x="56721" y="804450"/>
                </a:lnTo>
                <a:lnTo>
                  <a:pt x="63650" y="809589"/>
                </a:lnTo>
                <a:lnTo>
                  <a:pt x="74906" y="811140"/>
                </a:lnTo>
                <a:lnTo>
                  <a:pt x="86027" y="813535"/>
                </a:lnTo>
                <a:lnTo>
                  <a:pt x="136182" y="823786"/>
                </a:lnTo>
                <a:lnTo>
                  <a:pt x="175025" y="831286"/>
                </a:lnTo>
                <a:lnTo>
                  <a:pt x="199830" y="835542"/>
                </a:lnTo>
                <a:lnTo>
                  <a:pt x="211882" y="837593"/>
                </a:lnTo>
                <a:lnTo>
                  <a:pt x="260973" y="847896"/>
                </a:lnTo>
                <a:lnTo>
                  <a:pt x="299509" y="860479"/>
                </a:lnTo>
                <a:lnTo>
                  <a:pt x="338658" y="875023"/>
                </a:lnTo>
                <a:lnTo>
                  <a:pt x="351311" y="879818"/>
                </a:lnTo>
                <a:lnTo>
                  <a:pt x="363576" y="884413"/>
                </a:lnTo>
                <a:lnTo>
                  <a:pt x="406476" y="898698"/>
                </a:lnTo>
                <a:lnTo>
                  <a:pt x="436654" y="903036"/>
                </a:lnTo>
                <a:lnTo>
                  <a:pt x="448411" y="903015"/>
                </a:lnTo>
                <a:lnTo>
                  <a:pt x="459008" y="902447"/>
                </a:lnTo>
                <a:lnTo>
                  <a:pt x="469241" y="902016"/>
                </a:lnTo>
                <a:lnTo>
                  <a:pt x="519384" y="911598"/>
                </a:lnTo>
                <a:lnTo>
                  <a:pt x="566429" y="927751"/>
                </a:lnTo>
                <a:lnTo>
                  <a:pt x="606064" y="948255"/>
                </a:lnTo>
                <a:lnTo>
                  <a:pt x="616989" y="954719"/>
                </a:lnTo>
                <a:lnTo>
                  <a:pt x="626980" y="960149"/>
                </a:lnTo>
                <a:lnTo>
                  <a:pt x="636159" y="964037"/>
                </a:lnTo>
                <a:lnTo>
                  <a:pt x="651272" y="965465"/>
                </a:lnTo>
                <a:lnTo>
                  <a:pt x="663914" y="963469"/>
                </a:lnTo>
                <a:lnTo>
                  <a:pt x="702899" y="934826"/>
                </a:lnTo>
                <a:lnTo>
                  <a:pt x="721291" y="900346"/>
                </a:lnTo>
                <a:lnTo>
                  <a:pt x="727058" y="891997"/>
                </a:lnTo>
                <a:lnTo>
                  <a:pt x="737501" y="888861"/>
                </a:lnTo>
                <a:lnTo>
                  <a:pt x="749292" y="887950"/>
                </a:lnTo>
                <a:lnTo>
                  <a:pt x="761884" y="888027"/>
                </a:lnTo>
                <a:lnTo>
                  <a:pt x="774726" y="887858"/>
                </a:lnTo>
                <a:lnTo>
                  <a:pt x="812612" y="878332"/>
                </a:lnTo>
                <a:lnTo>
                  <a:pt x="848888" y="862538"/>
                </a:lnTo>
                <a:lnTo>
                  <a:pt x="872359" y="829173"/>
                </a:lnTo>
                <a:lnTo>
                  <a:pt x="874567" y="814309"/>
                </a:lnTo>
                <a:lnTo>
                  <a:pt x="873692" y="804160"/>
                </a:lnTo>
                <a:lnTo>
                  <a:pt x="873645" y="795244"/>
                </a:lnTo>
                <a:lnTo>
                  <a:pt x="873645" y="786100"/>
                </a:lnTo>
                <a:lnTo>
                  <a:pt x="875423" y="781782"/>
                </a:lnTo>
                <a:lnTo>
                  <a:pt x="877074" y="777591"/>
                </a:lnTo>
                <a:lnTo>
                  <a:pt x="875423" y="778734"/>
                </a:lnTo>
                <a:lnTo>
                  <a:pt x="883805" y="775178"/>
                </a:lnTo>
                <a:lnTo>
                  <a:pt x="893100" y="772236"/>
                </a:lnTo>
                <a:lnTo>
                  <a:pt x="931527" y="756881"/>
                </a:lnTo>
                <a:lnTo>
                  <a:pt x="963790" y="731686"/>
                </a:lnTo>
                <a:lnTo>
                  <a:pt x="971834" y="724926"/>
                </a:lnTo>
                <a:lnTo>
                  <a:pt x="984483" y="713751"/>
                </a:lnTo>
                <a:lnTo>
                  <a:pt x="991886" y="709181"/>
                </a:lnTo>
                <a:lnTo>
                  <a:pt x="1003568" y="711145"/>
                </a:lnTo>
                <a:lnTo>
                  <a:pt x="1015646" y="716023"/>
                </a:lnTo>
                <a:lnTo>
                  <a:pt x="1030731" y="719508"/>
                </a:lnTo>
                <a:lnTo>
                  <a:pt x="1043575" y="722054"/>
                </a:lnTo>
                <a:lnTo>
                  <a:pt x="1054522" y="722531"/>
                </a:lnTo>
                <a:lnTo>
                  <a:pt x="1063917" y="719813"/>
                </a:lnTo>
                <a:lnTo>
                  <a:pt x="1072119" y="712011"/>
                </a:lnTo>
                <a:lnTo>
                  <a:pt x="1079607" y="700768"/>
                </a:lnTo>
                <a:lnTo>
                  <a:pt x="1086684" y="688495"/>
                </a:lnTo>
                <a:lnTo>
                  <a:pt x="1093654" y="677599"/>
                </a:lnTo>
                <a:lnTo>
                  <a:pt x="1105473" y="667661"/>
                </a:lnTo>
                <a:lnTo>
                  <a:pt x="1116122" y="661706"/>
                </a:lnTo>
                <a:lnTo>
                  <a:pt x="1125593" y="655957"/>
                </a:lnTo>
                <a:lnTo>
                  <a:pt x="1150665" y="625292"/>
                </a:lnTo>
                <a:lnTo>
                  <a:pt x="1154428" y="595898"/>
                </a:lnTo>
                <a:lnTo>
                  <a:pt x="1153200" y="583341"/>
                </a:lnTo>
                <a:lnTo>
                  <a:pt x="1120800" y="548523"/>
                </a:lnTo>
                <a:lnTo>
                  <a:pt x="1095025" y="544493"/>
                </a:lnTo>
                <a:lnTo>
                  <a:pt x="1083858" y="541684"/>
                </a:lnTo>
                <a:lnTo>
                  <a:pt x="1056412" y="514192"/>
                </a:lnTo>
                <a:lnTo>
                  <a:pt x="1034803" y="478904"/>
                </a:lnTo>
                <a:lnTo>
                  <a:pt x="1022019" y="456314"/>
                </a:lnTo>
                <a:lnTo>
                  <a:pt x="1016629" y="446840"/>
                </a:lnTo>
                <a:lnTo>
                  <a:pt x="1006782" y="432722"/>
                </a:lnTo>
                <a:lnTo>
                  <a:pt x="999429" y="423932"/>
                </a:lnTo>
                <a:lnTo>
                  <a:pt x="994811" y="415180"/>
                </a:lnTo>
                <a:lnTo>
                  <a:pt x="994640" y="404522"/>
                </a:lnTo>
                <a:lnTo>
                  <a:pt x="997070" y="393306"/>
                </a:lnTo>
                <a:lnTo>
                  <a:pt x="999137" y="381422"/>
                </a:lnTo>
                <a:lnTo>
                  <a:pt x="979194" y="336272"/>
                </a:lnTo>
                <a:lnTo>
                  <a:pt x="971171" y="324829"/>
                </a:lnTo>
                <a:lnTo>
                  <a:pt x="963859" y="313949"/>
                </a:lnTo>
                <a:lnTo>
                  <a:pt x="956250" y="298777"/>
                </a:lnTo>
                <a:lnTo>
                  <a:pt x="950713" y="285786"/>
                </a:lnTo>
                <a:lnTo>
                  <a:pt x="946536" y="274569"/>
                </a:lnTo>
                <a:lnTo>
                  <a:pt x="943007" y="264722"/>
                </a:lnTo>
                <a:lnTo>
                  <a:pt x="935627" y="249899"/>
                </a:lnTo>
                <a:lnTo>
                  <a:pt x="928749" y="238667"/>
                </a:lnTo>
                <a:lnTo>
                  <a:pt x="923182" y="229375"/>
                </a:lnTo>
                <a:lnTo>
                  <a:pt x="919240" y="214787"/>
                </a:lnTo>
                <a:lnTo>
                  <a:pt x="918059" y="202697"/>
                </a:lnTo>
                <a:lnTo>
                  <a:pt x="919198" y="191668"/>
                </a:lnTo>
                <a:lnTo>
                  <a:pt x="923325" y="179525"/>
                </a:lnTo>
                <a:lnTo>
                  <a:pt x="928558" y="168595"/>
                </a:lnTo>
                <a:lnTo>
                  <a:pt x="934330" y="157612"/>
                </a:lnTo>
                <a:lnTo>
                  <a:pt x="939998" y="144579"/>
                </a:lnTo>
                <a:lnTo>
                  <a:pt x="954952" y="108624"/>
                </a:lnTo>
                <a:lnTo>
                  <a:pt x="970344" y="60340"/>
                </a:lnTo>
                <a:lnTo>
                  <a:pt x="982086" y="11756"/>
                </a:lnTo>
                <a:lnTo>
                  <a:pt x="984707" y="0"/>
                </a:lnTo>
              </a:path>
            </a:pathLst>
          </a:custGeom>
          <a:ln w="2857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83257" y="1848322"/>
            <a:ext cx="863600" cy="1932939"/>
          </a:xfrm>
          <a:custGeom>
            <a:avLst/>
            <a:gdLst/>
            <a:ahLst/>
            <a:cxnLst/>
            <a:rect l="l" t="t" r="r" b="b"/>
            <a:pathLst>
              <a:path w="863600" h="1932939">
                <a:moveTo>
                  <a:pt x="0" y="1932721"/>
                </a:moveTo>
                <a:lnTo>
                  <a:pt x="4939" y="1894814"/>
                </a:lnTo>
                <a:lnTo>
                  <a:pt x="14791" y="1854987"/>
                </a:lnTo>
                <a:lnTo>
                  <a:pt x="33008" y="1808184"/>
                </a:lnTo>
                <a:lnTo>
                  <a:pt x="47136" y="1785743"/>
                </a:lnTo>
                <a:lnTo>
                  <a:pt x="53535" y="1775317"/>
                </a:lnTo>
                <a:lnTo>
                  <a:pt x="66114" y="1727964"/>
                </a:lnTo>
                <a:lnTo>
                  <a:pt x="67269" y="1703351"/>
                </a:lnTo>
                <a:lnTo>
                  <a:pt x="67936" y="1690321"/>
                </a:lnTo>
                <a:lnTo>
                  <a:pt x="69158" y="1647892"/>
                </a:lnTo>
                <a:lnTo>
                  <a:pt x="69639" y="1621389"/>
                </a:lnTo>
                <a:lnTo>
                  <a:pt x="69875" y="1610043"/>
                </a:lnTo>
                <a:lnTo>
                  <a:pt x="70148" y="1600575"/>
                </a:lnTo>
                <a:lnTo>
                  <a:pt x="70161" y="1582692"/>
                </a:lnTo>
                <a:lnTo>
                  <a:pt x="70328" y="1573004"/>
                </a:lnTo>
                <a:lnTo>
                  <a:pt x="77036" y="1560530"/>
                </a:lnTo>
                <a:lnTo>
                  <a:pt x="85022" y="1550320"/>
                </a:lnTo>
                <a:lnTo>
                  <a:pt x="93248" y="1541152"/>
                </a:lnTo>
                <a:lnTo>
                  <a:pt x="100681" y="1531807"/>
                </a:lnTo>
                <a:lnTo>
                  <a:pt x="118020" y="1496538"/>
                </a:lnTo>
                <a:lnTo>
                  <a:pt x="127144" y="1473660"/>
                </a:lnTo>
                <a:lnTo>
                  <a:pt x="132734" y="1460389"/>
                </a:lnTo>
                <a:lnTo>
                  <a:pt x="147502" y="1424966"/>
                </a:lnTo>
                <a:lnTo>
                  <a:pt x="165545" y="1402810"/>
                </a:lnTo>
                <a:lnTo>
                  <a:pt x="171642" y="1394497"/>
                </a:lnTo>
                <a:lnTo>
                  <a:pt x="173509" y="1383077"/>
                </a:lnTo>
                <a:lnTo>
                  <a:pt x="172814" y="1371694"/>
                </a:lnTo>
                <a:lnTo>
                  <a:pt x="171620" y="1359994"/>
                </a:lnTo>
                <a:lnTo>
                  <a:pt x="171990" y="1347625"/>
                </a:lnTo>
                <a:lnTo>
                  <a:pt x="175736" y="1335776"/>
                </a:lnTo>
                <a:lnTo>
                  <a:pt x="180738" y="1323759"/>
                </a:lnTo>
                <a:lnTo>
                  <a:pt x="186388" y="1311706"/>
                </a:lnTo>
                <a:lnTo>
                  <a:pt x="192078" y="1299749"/>
                </a:lnTo>
                <a:lnTo>
                  <a:pt x="197200" y="1288023"/>
                </a:lnTo>
                <a:lnTo>
                  <a:pt x="201144" y="1276659"/>
                </a:lnTo>
                <a:lnTo>
                  <a:pt x="203113" y="1263061"/>
                </a:lnTo>
                <a:lnTo>
                  <a:pt x="203805" y="1250148"/>
                </a:lnTo>
                <a:lnTo>
                  <a:pt x="203640" y="1237708"/>
                </a:lnTo>
                <a:lnTo>
                  <a:pt x="203037" y="1225533"/>
                </a:lnTo>
                <a:lnTo>
                  <a:pt x="202415" y="1213412"/>
                </a:lnTo>
                <a:lnTo>
                  <a:pt x="201708" y="1198149"/>
                </a:lnTo>
                <a:lnTo>
                  <a:pt x="200711" y="1182949"/>
                </a:lnTo>
                <a:lnTo>
                  <a:pt x="199640" y="1168328"/>
                </a:lnTo>
                <a:lnTo>
                  <a:pt x="198710" y="1154801"/>
                </a:lnTo>
                <a:lnTo>
                  <a:pt x="198137" y="1142882"/>
                </a:lnTo>
                <a:lnTo>
                  <a:pt x="198137" y="1133087"/>
                </a:lnTo>
                <a:lnTo>
                  <a:pt x="203087" y="1120563"/>
                </a:lnTo>
                <a:lnTo>
                  <a:pt x="209699" y="1117399"/>
                </a:lnTo>
                <a:lnTo>
                  <a:pt x="217011" y="1115593"/>
                </a:lnTo>
                <a:lnTo>
                  <a:pt x="227475" y="1107798"/>
                </a:lnTo>
                <a:lnTo>
                  <a:pt x="251949" y="1076373"/>
                </a:lnTo>
                <a:lnTo>
                  <a:pt x="265990" y="1043121"/>
                </a:lnTo>
                <a:lnTo>
                  <a:pt x="265098" y="1030937"/>
                </a:lnTo>
                <a:lnTo>
                  <a:pt x="262042" y="1018722"/>
                </a:lnTo>
                <a:lnTo>
                  <a:pt x="259579" y="1006489"/>
                </a:lnTo>
                <a:lnTo>
                  <a:pt x="262061" y="992607"/>
                </a:lnTo>
                <a:lnTo>
                  <a:pt x="266396" y="980588"/>
                </a:lnTo>
                <a:lnTo>
                  <a:pt x="271114" y="969360"/>
                </a:lnTo>
                <a:lnTo>
                  <a:pt x="274748" y="957852"/>
                </a:lnTo>
                <a:lnTo>
                  <a:pt x="273095" y="918625"/>
                </a:lnTo>
                <a:lnTo>
                  <a:pt x="263657" y="866929"/>
                </a:lnTo>
                <a:lnTo>
                  <a:pt x="256867" y="839868"/>
                </a:lnTo>
                <a:lnTo>
                  <a:pt x="253917" y="827681"/>
                </a:lnTo>
                <a:lnTo>
                  <a:pt x="251647" y="816479"/>
                </a:lnTo>
                <a:lnTo>
                  <a:pt x="250342" y="806331"/>
                </a:lnTo>
                <a:lnTo>
                  <a:pt x="251299" y="791940"/>
                </a:lnTo>
                <a:lnTo>
                  <a:pt x="254749" y="780708"/>
                </a:lnTo>
                <a:lnTo>
                  <a:pt x="259195" y="770128"/>
                </a:lnTo>
                <a:lnTo>
                  <a:pt x="262696" y="756433"/>
                </a:lnTo>
                <a:lnTo>
                  <a:pt x="265859" y="743156"/>
                </a:lnTo>
                <a:lnTo>
                  <a:pt x="268766" y="730333"/>
                </a:lnTo>
                <a:lnTo>
                  <a:pt x="271498" y="718004"/>
                </a:lnTo>
                <a:lnTo>
                  <a:pt x="274138" y="706206"/>
                </a:lnTo>
                <a:lnTo>
                  <a:pt x="284938" y="668000"/>
                </a:lnTo>
                <a:lnTo>
                  <a:pt x="300643" y="622188"/>
                </a:lnTo>
                <a:lnTo>
                  <a:pt x="304948" y="608529"/>
                </a:lnTo>
                <a:lnTo>
                  <a:pt x="317810" y="571525"/>
                </a:lnTo>
                <a:lnTo>
                  <a:pt x="347680" y="548854"/>
                </a:lnTo>
                <a:lnTo>
                  <a:pt x="355135" y="542883"/>
                </a:lnTo>
                <a:lnTo>
                  <a:pt x="364221" y="505567"/>
                </a:lnTo>
                <a:lnTo>
                  <a:pt x="367532" y="477343"/>
                </a:lnTo>
                <a:lnTo>
                  <a:pt x="369152" y="464125"/>
                </a:lnTo>
                <a:lnTo>
                  <a:pt x="392386" y="420542"/>
                </a:lnTo>
                <a:lnTo>
                  <a:pt x="402726" y="414129"/>
                </a:lnTo>
                <a:lnTo>
                  <a:pt x="411375" y="407421"/>
                </a:lnTo>
                <a:lnTo>
                  <a:pt x="414933" y="396562"/>
                </a:lnTo>
                <a:lnTo>
                  <a:pt x="415222" y="385136"/>
                </a:lnTo>
                <a:lnTo>
                  <a:pt x="414911" y="374291"/>
                </a:lnTo>
                <a:lnTo>
                  <a:pt x="416670" y="365175"/>
                </a:lnTo>
                <a:lnTo>
                  <a:pt x="464664" y="354621"/>
                </a:lnTo>
                <a:lnTo>
                  <a:pt x="478271" y="354580"/>
                </a:lnTo>
                <a:lnTo>
                  <a:pt x="491570" y="354889"/>
                </a:lnTo>
                <a:lnTo>
                  <a:pt x="504086" y="355203"/>
                </a:lnTo>
                <a:lnTo>
                  <a:pt x="518459" y="355615"/>
                </a:lnTo>
                <a:lnTo>
                  <a:pt x="532576" y="356596"/>
                </a:lnTo>
                <a:lnTo>
                  <a:pt x="546241" y="357831"/>
                </a:lnTo>
                <a:lnTo>
                  <a:pt x="559257" y="359005"/>
                </a:lnTo>
                <a:lnTo>
                  <a:pt x="571428" y="359802"/>
                </a:lnTo>
                <a:lnTo>
                  <a:pt x="582556" y="359906"/>
                </a:lnTo>
                <a:lnTo>
                  <a:pt x="592445" y="359003"/>
                </a:lnTo>
                <a:lnTo>
                  <a:pt x="628208" y="342084"/>
                </a:lnTo>
                <a:lnTo>
                  <a:pt x="661861" y="304613"/>
                </a:lnTo>
                <a:lnTo>
                  <a:pt x="670502" y="297488"/>
                </a:lnTo>
                <a:lnTo>
                  <a:pt x="705782" y="275325"/>
                </a:lnTo>
                <a:lnTo>
                  <a:pt x="739272" y="248809"/>
                </a:lnTo>
                <a:lnTo>
                  <a:pt x="771353" y="219743"/>
                </a:lnTo>
                <a:lnTo>
                  <a:pt x="792981" y="178572"/>
                </a:lnTo>
                <a:lnTo>
                  <a:pt x="796585" y="166764"/>
                </a:lnTo>
                <a:lnTo>
                  <a:pt x="800232" y="154948"/>
                </a:lnTo>
                <a:lnTo>
                  <a:pt x="804319" y="142433"/>
                </a:lnTo>
                <a:lnTo>
                  <a:pt x="808311" y="129740"/>
                </a:lnTo>
                <a:lnTo>
                  <a:pt x="812263" y="117199"/>
                </a:lnTo>
                <a:lnTo>
                  <a:pt x="826675" y="79919"/>
                </a:lnTo>
                <a:lnTo>
                  <a:pt x="839294" y="57496"/>
                </a:lnTo>
                <a:lnTo>
                  <a:pt x="844837" y="47806"/>
                </a:lnTo>
                <a:lnTo>
                  <a:pt x="851431" y="32701"/>
                </a:lnTo>
                <a:lnTo>
                  <a:pt x="856502" y="19264"/>
                </a:lnTo>
                <a:lnTo>
                  <a:pt x="860352" y="8146"/>
                </a:lnTo>
                <a:lnTo>
                  <a:pt x="863282" y="0"/>
                </a:lnTo>
              </a:path>
            </a:pathLst>
          </a:custGeom>
          <a:ln w="28575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92218" y="2533142"/>
            <a:ext cx="959485" cy="318770"/>
          </a:xfrm>
          <a:custGeom>
            <a:avLst/>
            <a:gdLst/>
            <a:ahLst/>
            <a:cxnLst/>
            <a:rect l="l" t="t" r="r" b="b"/>
            <a:pathLst>
              <a:path w="959485" h="318769">
                <a:moveTo>
                  <a:pt x="22281" y="0"/>
                </a:moveTo>
                <a:lnTo>
                  <a:pt x="21006" y="8036"/>
                </a:lnTo>
                <a:lnTo>
                  <a:pt x="19279" y="18929"/>
                </a:lnTo>
                <a:lnTo>
                  <a:pt x="17225" y="31909"/>
                </a:lnTo>
                <a:lnTo>
                  <a:pt x="10384" y="75672"/>
                </a:lnTo>
                <a:lnTo>
                  <a:pt x="4096" y="118504"/>
                </a:lnTo>
                <a:lnTo>
                  <a:pt x="0" y="171169"/>
                </a:lnTo>
                <a:lnTo>
                  <a:pt x="1965" y="178619"/>
                </a:lnTo>
                <a:lnTo>
                  <a:pt x="27561" y="209530"/>
                </a:lnTo>
                <a:lnTo>
                  <a:pt x="63922" y="224930"/>
                </a:lnTo>
                <a:lnTo>
                  <a:pt x="76092" y="225398"/>
                </a:lnTo>
                <a:lnTo>
                  <a:pt x="87300" y="225359"/>
                </a:lnTo>
                <a:lnTo>
                  <a:pt x="102543" y="227211"/>
                </a:lnTo>
                <a:lnTo>
                  <a:pt x="115086" y="229348"/>
                </a:lnTo>
                <a:lnTo>
                  <a:pt x="126336" y="231354"/>
                </a:lnTo>
                <a:lnTo>
                  <a:pt x="137699" y="232817"/>
                </a:lnTo>
                <a:lnTo>
                  <a:pt x="150498" y="233004"/>
                </a:lnTo>
                <a:lnTo>
                  <a:pt x="163747" y="232280"/>
                </a:lnTo>
                <a:lnTo>
                  <a:pt x="176839" y="231450"/>
                </a:lnTo>
                <a:lnTo>
                  <a:pt x="189165" y="231319"/>
                </a:lnTo>
                <a:lnTo>
                  <a:pt x="203996" y="235930"/>
                </a:lnTo>
                <a:lnTo>
                  <a:pt x="214858" y="242308"/>
                </a:lnTo>
                <a:lnTo>
                  <a:pt x="224340" y="248583"/>
                </a:lnTo>
                <a:lnTo>
                  <a:pt x="235027" y="252887"/>
                </a:lnTo>
                <a:lnTo>
                  <a:pt x="286258" y="247409"/>
                </a:lnTo>
                <a:lnTo>
                  <a:pt x="323995" y="237436"/>
                </a:lnTo>
                <a:lnTo>
                  <a:pt x="360386" y="221083"/>
                </a:lnTo>
                <a:lnTo>
                  <a:pt x="392480" y="199317"/>
                </a:lnTo>
                <a:lnTo>
                  <a:pt x="427306" y="162071"/>
                </a:lnTo>
                <a:lnTo>
                  <a:pt x="435658" y="137582"/>
                </a:lnTo>
                <a:lnTo>
                  <a:pt x="439717" y="126816"/>
                </a:lnTo>
                <a:lnTo>
                  <a:pt x="447326" y="114488"/>
                </a:lnTo>
                <a:lnTo>
                  <a:pt x="455473" y="103624"/>
                </a:lnTo>
                <a:lnTo>
                  <a:pt x="463587" y="94072"/>
                </a:lnTo>
                <a:lnTo>
                  <a:pt x="471094" y="85683"/>
                </a:lnTo>
                <a:lnTo>
                  <a:pt x="480688" y="73683"/>
                </a:lnTo>
                <a:lnTo>
                  <a:pt x="488627" y="63767"/>
                </a:lnTo>
                <a:lnTo>
                  <a:pt x="496902" y="56686"/>
                </a:lnTo>
                <a:lnTo>
                  <a:pt x="508995" y="52191"/>
                </a:lnTo>
                <a:lnTo>
                  <a:pt x="521503" y="49912"/>
                </a:lnTo>
                <a:lnTo>
                  <a:pt x="533525" y="50474"/>
                </a:lnTo>
                <a:lnTo>
                  <a:pt x="544379" y="56630"/>
                </a:lnTo>
                <a:lnTo>
                  <a:pt x="552886" y="65114"/>
                </a:lnTo>
                <a:lnTo>
                  <a:pt x="562087" y="73724"/>
                </a:lnTo>
                <a:lnTo>
                  <a:pt x="601589" y="84614"/>
                </a:lnTo>
                <a:lnTo>
                  <a:pt x="639908" y="90642"/>
                </a:lnTo>
                <a:lnTo>
                  <a:pt x="650724" y="92511"/>
                </a:lnTo>
                <a:lnTo>
                  <a:pt x="665760" y="95498"/>
                </a:lnTo>
                <a:lnTo>
                  <a:pt x="678214" y="97518"/>
                </a:lnTo>
                <a:lnTo>
                  <a:pt x="689035" y="99791"/>
                </a:lnTo>
                <a:lnTo>
                  <a:pt x="726086" y="126665"/>
                </a:lnTo>
                <a:lnTo>
                  <a:pt x="750874" y="158826"/>
                </a:lnTo>
                <a:lnTo>
                  <a:pt x="758973" y="169368"/>
                </a:lnTo>
                <a:lnTo>
                  <a:pt x="788801" y="200101"/>
                </a:lnTo>
                <a:lnTo>
                  <a:pt x="825797" y="230132"/>
                </a:lnTo>
                <a:lnTo>
                  <a:pt x="850161" y="244581"/>
                </a:lnTo>
                <a:lnTo>
                  <a:pt x="859143" y="249379"/>
                </a:lnTo>
                <a:lnTo>
                  <a:pt x="869533" y="259663"/>
                </a:lnTo>
                <a:lnTo>
                  <a:pt x="878285" y="270676"/>
                </a:lnTo>
                <a:lnTo>
                  <a:pt x="886008" y="281008"/>
                </a:lnTo>
                <a:lnTo>
                  <a:pt x="893312" y="289248"/>
                </a:lnTo>
                <a:lnTo>
                  <a:pt x="905471" y="294652"/>
                </a:lnTo>
                <a:lnTo>
                  <a:pt x="916636" y="295980"/>
                </a:lnTo>
                <a:lnTo>
                  <a:pt x="927081" y="297093"/>
                </a:lnTo>
                <a:lnTo>
                  <a:pt x="939016" y="303203"/>
                </a:lnTo>
                <a:lnTo>
                  <a:pt x="949481" y="310448"/>
                </a:lnTo>
                <a:lnTo>
                  <a:pt x="958971" y="318545"/>
                </a:lnTo>
              </a:path>
            </a:pathLst>
          </a:custGeom>
          <a:ln w="2857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8889" y="2077814"/>
            <a:ext cx="598170" cy="1063625"/>
          </a:xfrm>
          <a:custGeom>
            <a:avLst/>
            <a:gdLst/>
            <a:ahLst/>
            <a:cxnLst/>
            <a:rect l="l" t="t" r="r" b="b"/>
            <a:pathLst>
              <a:path w="598169" h="1063625">
                <a:moveTo>
                  <a:pt x="107496" y="1063530"/>
                </a:moveTo>
                <a:lnTo>
                  <a:pt x="97934" y="1023867"/>
                </a:lnTo>
                <a:lnTo>
                  <a:pt x="88957" y="985896"/>
                </a:lnTo>
                <a:lnTo>
                  <a:pt x="77256" y="934684"/>
                </a:lnTo>
                <a:lnTo>
                  <a:pt x="68378" y="893199"/>
                </a:lnTo>
                <a:lnTo>
                  <a:pt x="65898" y="881618"/>
                </a:lnTo>
                <a:lnTo>
                  <a:pt x="51998" y="832983"/>
                </a:lnTo>
                <a:lnTo>
                  <a:pt x="47951" y="823311"/>
                </a:lnTo>
                <a:lnTo>
                  <a:pt x="44406" y="813322"/>
                </a:lnTo>
                <a:lnTo>
                  <a:pt x="41652" y="800595"/>
                </a:lnTo>
                <a:lnTo>
                  <a:pt x="39578" y="787435"/>
                </a:lnTo>
                <a:lnTo>
                  <a:pt x="37703" y="774409"/>
                </a:lnTo>
                <a:lnTo>
                  <a:pt x="35546" y="762087"/>
                </a:lnTo>
                <a:lnTo>
                  <a:pt x="18707" y="722377"/>
                </a:lnTo>
                <a:lnTo>
                  <a:pt x="6090" y="699809"/>
                </a:lnTo>
                <a:lnTo>
                  <a:pt x="571" y="689708"/>
                </a:lnTo>
                <a:lnTo>
                  <a:pt x="0" y="676105"/>
                </a:lnTo>
                <a:lnTo>
                  <a:pt x="1735" y="664600"/>
                </a:lnTo>
                <a:lnTo>
                  <a:pt x="4962" y="653310"/>
                </a:lnTo>
                <a:lnTo>
                  <a:pt x="8841" y="640080"/>
                </a:lnTo>
                <a:lnTo>
                  <a:pt x="12766" y="626491"/>
                </a:lnTo>
                <a:lnTo>
                  <a:pt x="23580" y="588386"/>
                </a:lnTo>
                <a:lnTo>
                  <a:pt x="30830" y="553208"/>
                </a:lnTo>
                <a:lnTo>
                  <a:pt x="33101" y="543792"/>
                </a:lnTo>
                <a:lnTo>
                  <a:pt x="55318" y="511322"/>
                </a:lnTo>
                <a:lnTo>
                  <a:pt x="91147" y="475334"/>
                </a:lnTo>
                <a:lnTo>
                  <a:pt x="121333" y="456535"/>
                </a:lnTo>
                <a:lnTo>
                  <a:pt x="132043" y="450087"/>
                </a:lnTo>
                <a:lnTo>
                  <a:pt x="171673" y="420477"/>
                </a:lnTo>
                <a:lnTo>
                  <a:pt x="210663" y="388469"/>
                </a:lnTo>
                <a:lnTo>
                  <a:pt x="241028" y="362250"/>
                </a:lnTo>
                <a:lnTo>
                  <a:pt x="270837" y="335504"/>
                </a:lnTo>
                <a:lnTo>
                  <a:pt x="302025" y="306937"/>
                </a:lnTo>
                <a:lnTo>
                  <a:pt x="331995" y="279137"/>
                </a:lnTo>
                <a:lnTo>
                  <a:pt x="365563" y="247738"/>
                </a:lnTo>
                <a:lnTo>
                  <a:pt x="396653" y="217670"/>
                </a:lnTo>
                <a:lnTo>
                  <a:pt x="410576" y="202985"/>
                </a:lnTo>
                <a:lnTo>
                  <a:pt x="417302" y="196251"/>
                </a:lnTo>
                <a:lnTo>
                  <a:pt x="428136" y="186598"/>
                </a:lnTo>
                <a:lnTo>
                  <a:pt x="438136" y="178390"/>
                </a:lnTo>
                <a:lnTo>
                  <a:pt x="447213" y="170682"/>
                </a:lnTo>
                <a:lnTo>
                  <a:pt x="457364" y="158481"/>
                </a:lnTo>
                <a:lnTo>
                  <a:pt x="464225" y="148196"/>
                </a:lnTo>
                <a:lnTo>
                  <a:pt x="469867" y="138792"/>
                </a:lnTo>
                <a:lnTo>
                  <a:pt x="476360" y="129239"/>
                </a:lnTo>
                <a:lnTo>
                  <a:pt x="510285" y="93500"/>
                </a:lnTo>
                <a:lnTo>
                  <a:pt x="519608" y="84189"/>
                </a:lnTo>
                <a:lnTo>
                  <a:pt x="528984" y="74671"/>
                </a:lnTo>
                <a:lnTo>
                  <a:pt x="555391" y="46412"/>
                </a:lnTo>
                <a:lnTo>
                  <a:pt x="581067" y="18436"/>
                </a:lnTo>
                <a:lnTo>
                  <a:pt x="589543" y="9194"/>
                </a:lnTo>
                <a:lnTo>
                  <a:pt x="598006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00200" y="1666875"/>
            <a:ext cx="847725" cy="266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68145" y="1729294"/>
            <a:ext cx="68834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latin typeface="Arial"/>
                <a:cs typeface="Arial"/>
              </a:rPr>
              <a:t>H</a:t>
            </a:r>
            <a:r>
              <a:rPr sz="800" b="1" dirty="0">
                <a:latin typeface="Arial"/>
                <a:cs typeface="Arial"/>
              </a:rPr>
              <a:t>eili</a:t>
            </a:r>
            <a:r>
              <a:rPr sz="800" b="1" spc="25" dirty="0">
                <a:latin typeface="Arial"/>
                <a:cs typeface="Arial"/>
              </a:rPr>
              <a:t>g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2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2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d</a:t>
            </a:r>
            <a:r>
              <a:rPr sz="800" b="1" spc="5" dirty="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57375" y="3248025"/>
            <a:ext cx="904875" cy="266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926335" y="3307901"/>
            <a:ext cx="75374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25" dirty="0">
                <a:latin typeface="Arial"/>
                <a:cs typeface="Arial"/>
              </a:rPr>
              <a:t>um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nnp</a:t>
            </a:r>
            <a:r>
              <a:rPr sz="800" b="1" dirty="0">
                <a:latin typeface="Arial"/>
                <a:cs typeface="Arial"/>
              </a:rPr>
              <a:t>la</a:t>
            </a:r>
            <a:r>
              <a:rPr sz="800" b="1" spc="25" dirty="0">
                <a:latin typeface="Arial"/>
                <a:cs typeface="Arial"/>
              </a:rPr>
              <a:t>t</a:t>
            </a:r>
            <a:r>
              <a:rPr sz="800" b="1" spc="10" dirty="0">
                <a:latin typeface="Arial"/>
                <a:cs typeface="Arial"/>
              </a:rPr>
              <a:t>z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47800" y="3962400"/>
            <a:ext cx="819150" cy="266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515363" y="4028629"/>
            <a:ext cx="66040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ie</a:t>
            </a:r>
            <a:r>
              <a:rPr sz="800" b="1" spc="25" dirty="0">
                <a:latin typeface="Arial"/>
                <a:cs typeface="Arial"/>
              </a:rPr>
              <a:t>b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25" dirty="0">
                <a:latin typeface="Arial"/>
                <a:cs typeface="Arial"/>
              </a:rPr>
              <a:t>nh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spc="2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10" dirty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4400" y="2714625"/>
            <a:ext cx="695325" cy="266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76947" y="2775262"/>
            <a:ext cx="53657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latin typeface="Arial"/>
                <a:cs typeface="Arial"/>
              </a:rPr>
              <a:t>H</a:t>
            </a:r>
            <a:r>
              <a:rPr sz="800" b="1" spc="25" dirty="0">
                <a:latin typeface="Arial"/>
                <a:cs typeface="Arial"/>
              </a:rPr>
              <a:t>ütt</a:t>
            </a:r>
            <a:r>
              <a:rPr sz="800" b="1" dirty="0">
                <a:latin typeface="Arial"/>
                <a:cs typeface="Arial"/>
              </a:rPr>
              <a:t>el</a:t>
            </a:r>
            <a:r>
              <a:rPr sz="800" b="1" spc="25" dirty="0">
                <a:latin typeface="Arial"/>
                <a:cs typeface="Arial"/>
              </a:rPr>
              <a:t>do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spc="5" dirty="0"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371600" y="2524125"/>
            <a:ext cx="657225" cy="266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439799" y="2586544"/>
            <a:ext cx="501015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45" dirty="0">
                <a:latin typeface="Arial"/>
                <a:cs typeface="Arial"/>
              </a:rPr>
              <a:t>O</a:t>
            </a:r>
            <a:r>
              <a:rPr sz="800" b="1" spc="30" dirty="0">
                <a:latin typeface="Arial"/>
                <a:cs typeface="Arial"/>
              </a:rPr>
              <a:t>tt</a:t>
            </a:r>
            <a:r>
              <a:rPr sz="800" b="1" dirty="0">
                <a:latin typeface="Arial"/>
                <a:cs typeface="Arial"/>
              </a:rPr>
              <a:t>ak</a:t>
            </a:r>
            <a:r>
              <a:rPr sz="800" b="1" spc="-1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25" dirty="0">
                <a:latin typeface="Arial"/>
                <a:cs typeface="Arial"/>
              </a:rPr>
              <a:t>n</a:t>
            </a:r>
            <a:r>
              <a:rPr sz="800" b="1" spc="10" dirty="0">
                <a:latin typeface="Arial"/>
                <a:cs typeface="Arial"/>
              </a:rPr>
              <a:t>g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76500" y="1809750"/>
            <a:ext cx="742950" cy="266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46350" y="1865819"/>
            <a:ext cx="583565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25" dirty="0">
                <a:latin typeface="Arial"/>
                <a:cs typeface="Arial"/>
              </a:rPr>
              <a:t>F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25" dirty="0">
                <a:latin typeface="Arial"/>
                <a:cs typeface="Arial"/>
              </a:rPr>
              <a:t>o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25" dirty="0">
                <a:latin typeface="Arial"/>
                <a:cs typeface="Arial"/>
              </a:rPr>
              <a:t>d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25" dirty="0">
                <a:latin typeface="Arial"/>
                <a:cs typeface="Arial"/>
              </a:rPr>
              <a:t>do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spc="5" dirty="0"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22172" y="2579535"/>
            <a:ext cx="204470" cy="196215"/>
          </a:xfrm>
          <a:custGeom>
            <a:avLst/>
            <a:gdLst/>
            <a:ahLst/>
            <a:cxnLst/>
            <a:rect l="l" t="t" r="r" b="b"/>
            <a:pathLst>
              <a:path w="204469" h="196214">
                <a:moveTo>
                  <a:pt x="0" y="195922"/>
                </a:moveTo>
                <a:lnTo>
                  <a:pt x="203873" y="195922"/>
                </a:lnTo>
                <a:lnTo>
                  <a:pt x="203873" y="0"/>
                </a:lnTo>
                <a:lnTo>
                  <a:pt x="0" y="0"/>
                </a:lnTo>
                <a:lnTo>
                  <a:pt x="0" y="195922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6325" y="2552700"/>
            <a:ext cx="314325" cy="266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46810" y="2617024"/>
            <a:ext cx="160655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U4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32711" y="2360460"/>
            <a:ext cx="204470" cy="196215"/>
          </a:xfrm>
          <a:custGeom>
            <a:avLst/>
            <a:gdLst/>
            <a:ahLst/>
            <a:cxnLst/>
            <a:rect l="l" t="t" r="r" b="b"/>
            <a:pathLst>
              <a:path w="204469" h="196214">
                <a:moveTo>
                  <a:pt x="0" y="195922"/>
                </a:moveTo>
                <a:lnTo>
                  <a:pt x="203873" y="195922"/>
                </a:lnTo>
                <a:lnTo>
                  <a:pt x="203873" y="0"/>
                </a:lnTo>
                <a:lnTo>
                  <a:pt x="0" y="0"/>
                </a:lnTo>
                <a:lnTo>
                  <a:pt x="0" y="19592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90675" y="2333625"/>
            <a:ext cx="314325" cy="266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657604" y="2397437"/>
            <a:ext cx="16129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20" dirty="0">
                <a:solidFill>
                  <a:srgbClr val="FFFFFF"/>
                </a:solidFill>
                <a:latin typeface="Arial"/>
                <a:cs typeface="Arial"/>
              </a:rPr>
              <a:t>U3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345435" y="3104172"/>
            <a:ext cx="204470" cy="196215"/>
          </a:xfrm>
          <a:custGeom>
            <a:avLst/>
            <a:gdLst/>
            <a:ahLst/>
            <a:cxnLst/>
            <a:rect l="l" t="t" r="r" b="b"/>
            <a:pathLst>
              <a:path w="204469" h="196214">
                <a:moveTo>
                  <a:pt x="0" y="195922"/>
                </a:moveTo>
                <a:lnTo>
                  <a:pt x="203873" y="195922"/>
                </a:lnTo>
                <a:lnTo>
                  <a:pt x="203873" y="0"/>
                </a:lnTo>
                <a:lnTo>
                  <a:pt x="0" y="0"/>
                </a:lnTo>
                <a:lnTo>
                  <a:pt x="0" y="1959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05050" y="3086100"/>
            <a:ext cx="314325" cy="266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371470" y="3142165"/>
            <a:ext cx="16065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U1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143251" y="1845983"/>
            <a:ext cx="204470" cy="196215"/>
          </a:xfrm>
          <a:custGeom>
            <a:avLst/>
            <a:gdLst/>
            <a:ahLst/>
            <a:cxnLst/>
            <a:rect l="l" t="t" r="r" b="b"/>
            <a:pathLst>
              <a:path w="204469" h="196214">
                <a:moveTo>
                  <a:pt x="0" y="195922"/>
                </a:moveTo>
                <a:lnTo>
                  <a:pt x="203873" y="195922"/>
                </a:lnTo>
                <a:lnTo>
                  <a:pt x="203873" y="0"/>
                </a:lnTo>
                <a:lnTo>
                  <a:pt x="0" y="0"/>
                </a:lnTo>
                <a:lnTo>
                  <a:pt x="0" y="195922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05025" y="1819275"/>
            <a:ext cx="314325" cy="266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168779" y="1882329"/>
            <a:ext cx="16129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20" dirty="0">
                <a:solidFill>
                  <a:srgbClr val="FFFFFF"/>
                </a:solidFill>
                <a:latin typeface="Arial"/>
                <a:cs typeface="Arial"/>
              </a:rPr>
              <a:t>U4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611375" y="3821976"/>
            <a:ext cx="204470" cy="196215"/>
          </a:xfrm>
          <a:custGeom>
            <a:avLst/>
            <a:gdLst/>
            <a:ahLst/>
            <a:cxnLst/>
            <a:rect l="l" t="t" r="r" b="b"/>
            <a:pathLst>
              <a:path w="204469" h="196214">
                <a:moveTo>
                  <a:pt x="0" y="195922"/>
                </a:moveTo>
                <a:lnTo>
                  <a:pt x="203873" y="195922"/>
                </a:lnTo>
                <a:lnTo>
                  <a:pt x="203873" y="0"/>
                </a:lnTo>
                <a:lnTo>
                  <a:pt x="0" y="0"/>
                </a:lnTo>
                <a:lnTo>
                  <a:pt x="0" y="195922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71625" y="3800475"/>
            <a:ext cx="314325" cy="266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636395" y="3860732"/>
            <a:ext cx="16065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U6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504820" y="1675168"/>
            <a:ext cx="204470" cy="196215"/>
          </a:xfrm>
          <a:custGeom>
            <a:avLst/>
            <a:gdLst/>
            <a:ahLst/>
            <a:cxnLst/>
            <a:rect l="l" t="t" r="r" b="b"/>
            <a:pathLst>
              <a:path w="204469" h="196214">
                <a:moveTo>
                  <a:pt x="0" y="195922"/>
                </a:moveTo>
                <a:lnTo>
                  <a:pt x="203873" y="195922"/>
                </a:lnTo>
                <a:lnTo>
                  <a:pt x="203873" y="0"/>
                </a:lnTo>
                <a:lnTo>
                  <a:pt x="0" y="0"/>
                </a:lnTo>
                <a:lnTo>
                  <a:pt x="0" y="195922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66975" y="1647825"/>
            <a:ext cx="314325" cy="2667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530729" y="1711256"/>
            <a:ext cx="16065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U6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116902" y="2480182"/>
            <a:ext cx="119380" cy="248920"/>
          </a:xfrm>
          <a:custGeom>
            <a:avLst/>
            <a:gdLst/>
            <a:ahLst/>
            <a:cxnLst/>
            <a:rect l="l" t="t" r="r" b="b"/>
            <a:pathLst>
              <a:path w="119380" h="248919">
                <a:moveTo>
                  <a:pt x="118932" y="0"/>
                </a:moveTo>
                <a:lnTo>
                  <a:pt x="112074" y="2793"/>
                </a:lnTo>
                <a:lnTo>
                  <a:pt x="105216" y="4699"/>
                </a:lnTo>
                <a:lnTo>
                  <a:pt x="98358" y="7492"/>
                </a:lnTo>
                <a:lnTo>
                  <a:pt x="94929" y="8381"/>
                </a:lnTo>
                <a:lnTo>
                  <a:pt x="88071" y="11175"/>
                </a:lnTo>
                <a:lnTo>
                  <a:pt x="75381" y="8798"/>
                </a:lnTo>
                <a:lnTo>
                  <a:pt x="64379" y="7427"/>
                </a:lnTo>
                <a:lnTo>
                  <a:pt x="53636" y="9192"/>
                </a:lnTo>
                <a:lnTo>
                  <a:pt x="18025" y="38503"/>
                </a:lnTo>
                <a:lnTo>
                  <a:pt x="2346" y="63118"/>
                </a:lnTo>
                <a:lnTo>
                  <a:pt x="1283" y="79612"/>
                </a:lnTo>
                <a:lnTo>
                  <a:pt x="430" y="94689"/>
                </a:lnTo>
                <a:lnTo>
                  <a:pt x="0" y="108505"/>
                </a:lnTo>
                <a:lnTo>
                  <a:pt x="206" y="121216"/>
                </a:lnTo>
                <a:lnTo>
                  <a:pt x="11696" y="164116"/>
                </a:lnTo>
                <a:lnTo>
                  <a:pt x="37511" y="192305"/>
                </a:lnTo>
                <a:lnTo>
                  <a:pt x="43991" y="201427"/>
                </a:lnTo>
                <a:lnTo>
                  <a:pt x="47729" y="206600"/>
                </a:lnTo>
                <a:lnTo>
                  <a:pt x="49438" y="208738"/>
                </a:lnTo>
                <a:lnTo>
                  <a:pt x="49835" y="208751"/>
                </a:lnTo>
                <a:lnTo>
                  <a:pt x="49634" y="207551"/>
                </a:lnTo>
                <a:lnTo>
                  <a:pt x="49550" y="206050"/>
                </a:lnTo>
                <a:lnTo>
                  <a:pt x="50299" y="205160"/>
                </a:lnTo>
                <a:lnTo>
                  <a:pt x="52594" y="205794"/>
                </a:lnTo>
                <a:lnTo>
                  <a:pt x="57152" y="208861"/>
                </a:lnTo>
                <a:lnTo>
                  <a:pt x="66872" y="218988"/>
                </a:lnTo>
                <a:lnTo>
                  <a:pt x="75104" y="229226"/>
                </a:lnTo>
                <a:lnTo>
                  <a:pt x="83251" y="237946"/>
                </a:lnTo>
                <a:lnTo>
                  <a:pt x="98741" y="245648"/>
                </a:lnTo>
                <a:lnTo>
                  <a:pt x="108361" y="248843"/>
                </a:lnTo>
              </a:path>
            </a:pathLst>
          </a:custGeom>
          <a:ln w="28575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33575" y="2762250"/>
            <a:ext cx="685800" cy="2667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002535" y="2826317"/>
            <a:ext cx="52578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latin typeface="Arial"/>
                <a:cs typeface="Arial"/>
              </a:rPr>
              <a:t>K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ls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la</a:t>
            </a:r>
            <a:r>
              <a:rPr sz="800" b="1" spc="25" dirty="0">
                <a:latin typeface="Arial"/>
                <a:cs typeface="Arial"/>
              </a:rPr>
              <a:t>t</a:t>
            </a:r>
            <a:r>
              <a:rPr sz="800" b="1" spc="10" dirty="0">
                <a:latin typeface="Arial"/>
                <a:cs typeface="Arial"/>
              </a:rPr>
              <a:t>z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228339" y="2278855"/>
            <a:ext cx="259715" cy="164465"/>
          </a:xfrm>
          <a:custGeom>
            <a:avLst/>
            <a:gdLst/>
            <a:ahLst/>
            <a:cxnLst/>
            <a:rect l="l" t="t" r="r" b="b"/>
            <a:pathLst>
              <a:path w="259714" h="164464">
                <a:moveTo>
                  <a:pt x="0" y="133763"/>
                </a:moveTo>
                <a:lnTo>
                  <a:pt x="2710" y="125958"/>
                </a:lnTo>
                <a:lnTo>
                  <a:pt x="6033" y="114872"/>
                </a:lnTo>
                <a:lnTo>
                  <a:pt x="9941" y="101463"/>
                </a:lnTo>
                <a:lnTo>
                  <a:pt x="14405" y="86688"/>
                </a:lnTo>
                <a:lnTo>
                  <a:pt x="30866" y="43742"/>
                </a:lnTo>
                <a:lnTo>
                  <a:pt x="69229" y="18581"/>
                </a:lnTo>
                <a:lnTo>
                  <a:pt x="112263" y="10597"/>
                </a:lnTo>
                <a:lnTo>
                  <a:pt x="163076" y="3818"/>
                </a:lnTo>
                <a:lnTo>
                  <a:pt x="211519" y="180"/>
                </a:lnTo>
                <a:lnTo>
                  <a:pt x="225387" y="0"/>
                </a:lnTo>
                <a:lnTo>
                  <a:pt x="237488" y="455"/>
                </a:lnTo>
                <a:lnTo>
                  <a:pt x="247446" y="1617"/>
                </a:lnTo>
                <a:lnTo>
                  <a:pt x="254887" y="3559"/>
                </a:lnTo>
                <a:lnTo>
                  <a:pt x="259434" y="6351"/>
                </a:lnTo>
                <a:lnTo>
                  <a:pt x="259461" y="13575"/>
                </a:lnTo>
                <a:lnTo>
                  <a:pt x="258213" y="22987"/>
                </a:lnTo>
                <a:lnTo>
                  <a:pt x="248710" y="60624"/>
                </a:lnTo>
                <a:lnTo>
                  <a:pt x="234530" y="104531"/>
                </a:lnTo>
                <a:lnTo>
                  <a:pt x="224994" y="132313"/>
                </a:lnTo>
                <a:lnTo>
                  <a:pt x="220768" y="144639"/>
                </a:lnTo>
                <a:lnTo>
                  <a:pt x="217155" y="155423"/>
                </a:lnTo>
                <a:lnTo>
                  <a:pt x="214343" y="164294"/>
                </a:lnTo>
              </a:path>
            </a:pathLst>
          </a:custGeom>
          <a:ln w="28575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98139" y="2463063"/>
            <a:ext cx="168275" cy="160020"/>
          </a:xfrm>
          <a:custGeom>
            <a:avLst/>
            <a:gdLst/>
            <a:ahLst/>
            <a:cxnLst/>
            <a:rect l="l" t="t" r="r" b="b"/>
            <a:pathLst>
              <a:path w="168275" h="160019">
                <a:moveTo>
                  <a:pt x="0" y="159994"/>
                </a:moveTo>
                <a:lnTo>
                  <a:pt x="167932" y="159994"/>
                </a:lnTo>
                <a:lnTo>
                  <a:pt x="167932" y="0"/>
                </a:lnTo>
                <a:lnTo>
                  <a:pt x="0" y="0"/>
                </a:lnTo>
                <a:lnTo>
                  <a:pt x="0" y="159994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33750" y="2419350"/>
            <a:ext cx="314325" cy="2667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407028" y="2482146"/>
            <a:ext cx="16065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U2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009900" y="1619250"/>
            <a:ext cx="723900" cy="2667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078226" y="1678748"/>
            <a:ext cx="56769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25" dirty="0">
                <a:latin typeface="Arial"/>
                <a:cs typeface="Arial"/>
              </a:rPr>
              <a:t>L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25" dirty="0">
                <a:latin typeface="Arial"/>
                <a:cs typeface="Arial"/>
              </a:rPr>
              <a:t>opo</a:t>
            </a:r>
            <a:r>
              <a:rPr sz="800" b="1" spc="5" dirty="0">
                <a:latin typeface="Arial"/>
                <a:cs typeface="Arial"/>
              </a:rPr>
              <a:t>l</a:t>
            </a:r>
            <a:r>
              <a:rPr sz="800" b="1" spc="25" dirty="0">
                <a:latin typeface="Arial"/>
                <a:cs typeface="Arial"/>
              </a:rPr>
              <a:t>d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10" dirty="0">
                <a:latin typeface="Arial"/>
                <a:cs typeface="Arial"/>
              </a:rPr>
              <a:t>u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33725" y="2600325"/>
            <a:ext cx="619125" cy="266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71875" y="2600325"/>
            <a:ext cx="200025" cy="2667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90925" y="2600325"/>
            <a:ext cx="542925" cy="2667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197860" y="2659315"/>
            <a:ext cx="84201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ees</a:t>
            </a:r>
            <a:r>
              <a:rPr sz="800" b="1" spc="2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d</a:t>
            </a:r>
            <a:r>
              <a:rPr sz="800" b="1" spc="5" dirty="0">
                <a:latin typeface="Arial"/>
                <a:cs typeface="Arial"/>
              </a:rPr>
              <a:t>t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spc="10" dirty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249551" y="2702737"/>
            <a:ext cx="168275" cy="160020"/>
          </a:xfrm>
          <a:custGeom>
            <a:avLst/>
            <a:gdLst/>
            <a:ahLst/>
            <a:cxnLst/>
            <a:rect l="l" t="t" r="r" b="b"/>
            <a:pathLst>
              <a:path w="168275" h="160019">
                <a:moveTo>
                  <a:pt x="0" y="159461"/>
                </a:moveTo>
                <a:lnTo>
                  <a:pt x="167792" y="159461"/>
                </a:lnTo>
                <a:lnTo>
                  <a:pt x="167792" y="0"/>
                </a:lnTo>
                <a:lnTo>
                  <a:pt x="0" y="0"/>
                </a:lnTo>
                <a:lnTo>
                  <a:pt x="0" y="159461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90750" y="2657475"/>
            <a:ext cx="314325" cy="266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257425" y="2722177"/>
            <a:ext cx="16065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U2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72100" y="1503350"/>
            <a:ext cx="4271900" cy="2387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>
              <a:lnSpc>
                <a:spcPct val="100000"/>
              </a:lnSpc>
            </a:pPr>
            <a:r>
              <a:rPr lang="en-US" altLang="zh-CN" sz="1800" b="1" dirty="0" smtClean="0">
                <a:latin typeface="Arial"/>
                <a:cs typeface="Arial"/>
              </a:rPr>
              <a:t>	 5 </a:t>
            </a:r>
            <a:r>
              <a:rPr lang="en-US" altLang="zh-CN" sz="1800" b="1" dirty="0">
                <a:latin typeface="Arial"/>
                <a:cs typeface="Arial"/>
              </a:rPr>
              <a:t>l</a:t>
            </a:r>
            <a:r>
              <a:rPr lang="en-US" altLang="zh-CN" sz="1800" b="1" spc="20" dirty="0">
                <a:latin typeface="Arial"/>
                <a:cs typeface="Arial"/>
              </a:rPr>
              <a:t>ines</a:t>
            </a:r>
            <a:endParaRPr lang="en-US" altLang="zh-CN" sz="1800" dirty="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615"/>
              </a:spcBef>
              <a:tabLst>
                <a:tab pos="516890" algn="l"/>
              </a:tabLst>
            </a:pPr>
            <a:r>
              <a:rPr lang="en-US" altLang="zh-CN" sz="1800" b="1" spc="-30" dirty="0" smtClean="0">
                <a:latin typeface="Arial"/>
                <a:cs typeface="Arial"/>
              </a:rPr>
              <a:t>	7</a:t>
            </a:r>
            <a:r>
              <a:rPr lang="en-US" altLang="zh-CN" sz="1800" b="1" dirty="0" smtClean="0">
                <a:latin typeface="Arial"/>
                <a:cs typeface="Arial"/>
              </a:rPr>
              <a:t>9 </a:t>
            </a:r>
            <a:r>
              <a:rPr lang="en-US" altLang="zh-CN" sz="1800" b="1" spc="-30" dirty="0">
                <a:latin typeface="Arial"/>
                <a:cs typeface="Arial"/>
              </a:rPr>
              <a:t>km</a:t>
            </a:r>
            <a:endParaRPr lang="en-US" altLang="zh-CN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516890" algn="l"/>
              </a:tabLst>
            </a:pPr>
            <a:r>
              <a:rPr lang="en-US" altLang="zh-CN" b="1" spc="-30" dirty="0" smtClean="0">
                <a:latin typeface="Arial"/>
                <a:cs typeface="Arial"/>
              </a:rPr>
              <a:t>	10</a:t>
            </a:r>
            <a:r>
              <a:rPr lang="en-US" altLang="zh-CN" sz="1800" b="1" dirty="0" smtClean="0">
                <a:latin typeface="Arial"/>
                <a:cs typeface="Arial"/>
              </a:rPr>
              <a:t>4 </a:t>
            </a:r>
            <a:r>
              <a:rPr lang="en-US" altLang="zh-CN" sz="1800" b="1" dirty="0">
                <a:latin typeface="Arial"/>
                <a:cs typeface="Arial"/>
              </a:rPr>
              <a:t>st</a:t>
            </a:r>
            <a:r>
              <a:rPr lang="en-US" altLang="zh-CN" sz="1800" b="1" spc="-30" dirty="0">
                <a:latin typeface="Arial"/>
                <a:cs typeface="Arial"/>
              </a:rPr>
              <a:t>a</a:t>
            </a:r>
            <a:r>
              <a:rPr lang="en-US" altLang="zh-CN" sz="1800" b="1" dirty="0">
                <a:latin typeface="Arial"/>
                <a:cs typeface="Arial"/>
              </a:rPr>
              <a:t>t</a:t>
            </a:r>
            <a:r>
              <a:rPr lang="en-US" altLang="zh-CN" sz="1800" b="1" spc="20" dirty="0">
                <a:latin typeface="Arial"/>
                <a:cs typeface="Arial"/>
              </a:rPr>
              <a:t>ions</a:t>
            </a:r>
            <a:endParaRPr lang="en-US" altLang="zh-CN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517525" algn="l"/>
              </a:tabLst>
            </a:pPr>
            <a:r>
              <a:rPr lang="en-US" altLang="zh-CN" sz="1800" b="1" spc="-30" dirty="0" smtClean="0">
                <a:latin typeface="Arial"/>
                <a:cs typeface="Arial"/>
              </a:rPr>
              <a:t>	15</a:t>
            </a:r>
            <a:r>
              <a:rPr lang="en-US" altLang="zh-CN" sz="1800" b="1" dirty="0" smtClean="0">
                <a:latin typeface="Arial"/>
                <a:cs typeface="Arial"/>
              </a:rPr>
              <a:t>8 </a:t>
            </a:r>
            <a:r>
              <a:rPr lang="en-US" altLang="zh-CN" sz="1800" b="1" spc="-30" dirty="0">
                <a:latin typeface="Arial"/>
                <a:cs typeface="Arial"/>
              </a:rPr>
              <a:t>metro trains</a:t>
            </a:r>
            <a:endParaRPr lang="en-US" altLang="zh-CN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517525" algn="l"/>
              </a:tabLst>
            </a:pPr>
            <a:r>
              <a:rPr lang="en-US" altLang="zh-CN" sz="1800" b="1" spc="-30" dirty="0" smtClean="0">
                <a:latin typeface="Arial"/>
                <a:cs typeface="Arial"/>
              </a:rPr>
              <a:t>	42</a:t>
            </a:r>
            <a:r>
              <a:rPr lang="en-US" altLang="zh-CN" sz="1800" b="1" dirty="0" smtClean="0">
                <a:latin typeface="Arial"/>
                <a:cs typeface="Arial"/>
              </a:rPr>
              <a:t>9‚000,000</a:t>
            </a:r>
            <a:r>
              <a:rPr lang="en-US" altLang="zh-CN" sz="1800" b="1" spc="-30" dirty="0" smtClean="0">
                <a:latin typeface="Arial"/>
                <a:cs typeface="Arial"/>
              </a:rPr>
              <a:t> </a:t>
            </a:r>
            <a:r>
              <a:rPr lang="en-US" altLang="zh-CN" sz="1800" b="1" dirty="0">
                <a:latin typeface="Arial"/>
                <a:cs typeface="Arial"/>
              </a:rPr>
              <a:t>p</a:t>
            </a:r>
            <a:r>
              <a:rPr lang="en-US" altLang="zh-CN" sz="1800" b="1" spc="-30" dirty="0">
                <a:latin typeface="Arial"/>
                <a:cs typeface="Arial"/>
              </a:rPr>
              <a:t>assengers / year</a:t>
            </a:r>
            <a:endParaRPr lang="en-US" altLang="zh-CN" sz="1800" dirty="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545"/>
              </a:spcBef>
              <a:tabLst>
                <a:tab pos="516890" algn="l"/>
              </a:tabLst>
            </a:pPr>
            <a:r>
              <a:rPr lang="en-US" altLang="zh-CN" sz="1800" b="1" spc="-30" dirty="0" smtClean="0">
                <a:latin typeface="Arial"/>
                <a:cs typeface="Arial"/>
              </a:rPr>
              <a:t>	8</a:t>
            </a:r>
            <a:r>
              <a:rPr lang="en-US" altLang="zh-CN" sz="1800" b="1" dirty="0" smtClean="0">
                <a:latin typeface="Arial"/>
                <a:cs typeface="Arial"/>
              </a:rPr>
              <a:t>0 </a:t>
            </a:r>
            <a:r>
              <a:rPr lang="en-US" altLang="zh-CN" sz="1800" b="1" spc="-30" dirty="0">
                <a:latin typeface="Arial"/>
                <a:cs typeface="Arial"/>
              </a:rPr>
              <a:t>km</a:t>
            </a:r>
            <a:r>
              <a:rPr lang="en-US" altLang="zh-CN" sz="1800" b="1" spc="20" dirty="0">
                <a:latin typeface="Arial"/>
                <a:cs typeface="Arial"/>
              </a:rPr>
              <a:t>/</a:t>
            </a:r>
            <a:r>
              <a:rPr lang="en-US" altLang="zh-CN" sz="1800" b="1" dirty="0">
                <a:latin typeface="Arial"/>
                <a:cs typeface="Arial"/>
              </a:rPr>
              <a:t>h</a:t>
            </a:r>
            <a:r>
              <a:rPr lang="en-US" altLang="zh-CN" sz="1800" b="1" spc="40" dirty="0">
                <a:latin typeface="Arial"/>
                <a:cs typeface="Arial"/>
              </a:rPr>
              <a:t> </a:t>
            </a:r>
            <a:r>
              <a:rPr lang="en-US" altLang="zh-CN" sz="1800" b="1" spc="-30" dirty="0">
                <a:latin typeface="Arial"/>
                <a:cs typeface="Arial"/>
              </a:rPr>
              <a:t>max</a:t>
            </a:r>
            <a:r>
              <a:rPr lang="en-US" altLang="zh-CN" sz="1800" b="1" dirty="0">
                <a:latin typeface="Arial"/>
                <a:cs typeface="Arial"/>
              </a:rPr>
              <a:t>.</a:t>
            </a:r>
            <a:r>
              <a:rPr lang="en-US" altLang="zh-CN" sz="1800" b="1" spc="40" dirty="0">
                <a:latin typeface="Arial"/>
                <a:cs typeface="Arial"/>
              </a:rPr>
              <a:t> </a:t>
            </a:r>
            <a:r>
              <a:rPr lang="en-US" altLang="zh-CN" sz="1800" b="1" spc="20" dirty="0">
                <a:latin typeface="Arial"/>
                <a:cs typeface="Arial"/>
              </a:rPr>
              <a:t>speed</a:t>
            </a:r>
            <a:endParaRPr lang="en-US" altLang="zh-CN" sz="1800" dirty="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615"/>
              </a:spcBef>
              <a:tabLst>
                <a:tab pos="516890" algn="l"/>
              </a:tabLst>
            </a:pPr>
            <a:r>
              <a:rPr lang="en-US" altLang="zh-CN" sz="1800" b="1" spc="-30" dirty="0" smtClean="0">
                <a:latin typeface="Arial"/>
                <a:cs typeface="Arial"/>
              </a:rPr>
              <a:t>	7</a:t>
            </a:r>
            <a:r>
              <a:rPr lang="en-US" altLang="zh-CN" sz="1800" b="1" dirty="0" smtClean="0">
                <a:latin typeface="Arial"/>
                <a:cs typeface="Arial"/>
              </a:rPr>
              <a:t>0 </a:t>
            </a:r>
            <a:r>
              <a:rPr lang="en-US" altLang="zh-CN" sz="1800" b="1" spc="-30" dirty="0">
                <a:latin typeface="Arial"/>
                <a:cs typeface="Arial"/>
              </a:rPr>
              <a:t>substations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9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Vienna Metro System</a:t>
            </a:r>
          </a:p>
        </p:txBody>
      </p:sp>
    </p:spTree>
    <p:extLst>
      <p:ext uri="{BB962C8B-B14F-4D97-AF65-F5344CB8AC3E}">
        <p14:creationId xmlns:p14="http://schemas.microsoft.com/office/powerpoint/2010/main" val="3156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91" y="1143813"/>
            <a:ext cx="7458141" cy="308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185" indent="-324485">
              <a:lnSpc>
                <a:spcPct val="150000"/>
              </a:lnSpc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sz="1800" dirty="0" err="1" smtClean="0">
                <a:latin typeface="Arial"/>
                <a:cs typeface="Arial"/>
              </a:rPr>
              <a:t>E</a:t>
            </a:r>
            <a:r>
              <a:rPr sz="1800" spc="-30" dirty="0" err="1" smtClean="0">
                <a:latin typeface="Arial"/>
                <a:cs typeface="Arial"/>
              </a:rPr>
              <a:t>ne</a:t>
            </a:r>
            <a:r>
              <a:rPr sz="1800" dirty="0" err="1" smtClean="0">
                <a:latin typeface="Arial"/>
                <a:cs typeface="Arial"/>
              </a:rPr>
              <a:t>r</a:t>
            </a:r>
            <a:r>
              <a:rPr lang="de-AT" sz="1800" dirty="0" err="1" smtClean="0">
                <a:latin typeface="Arial"/>
                <a:cs typeface="Arial"/>
              </a:rPr>
              <a:t>gy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optimized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automatic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operation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of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metro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lines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sz="1800" spc="70" dirty="0" smtClean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</a:t>
            </a:r>
            <a:r>
              <a:rPr sz="1800" spc="-8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U4</a:t>
            </a:r>
            <a:endParaRPr sz="1800" dirty="0">
              <a:latin typeface="Arial"/>
              <a:cs typeface="Arial"/>
            </a:endParaRPr>
          </a:p>
          <a:p>
            <a:pPr marL="337185" indent="-324485">
              <a:lnSpc>
                <a:spcPct val="150000"/>
              </a:lnSpc>
              <a:spcBef>
                <a:spcPts val="470"/>
              </a:spcBef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sz="1800" spc="-30" dirty="0">
                <a:latin typeface="Arial"/>
                <a:cs typeface="Arial"/>
              </a:rPr>
              <a:t>100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lang="de-AT" sz="1800" spc="70" dirty="0" err="1" smtClean="0">
                <a:latin typeface="Arial"/>
                <a:cs typeface="Arial"/>
              </a:rPr>
              <a:t>vehicles</a:t>
            </a:r>
            <a:r>
              <a:rPr lang="de-AT" sz="1800" spc="70" dirty="0" smtClean="0">
                <a:latin typeface="Arial"/>
                <a:cs typeface="Arial"/>
              </a:rPr>
              <a:t> </a:t>
            </a:r>
            <a:r>
              <a:rPr lang="de-AT" sz="1800" spc="70" dirty="0" err="1" smtClean="0">
                <a:latin typeface="Arial"/>
                <a:cs typeface="Arial"/>
              </a:rPr>
              <a:t>with</a:t>
            </a:r>
            <a:r>
              <a:rPr lang="de-AT" sz="1800" spc="70" dirty="0" smtClean="0">
                <a:latin typeface="Arial"/>
                <a:cs typeface="Arial"/>
              </a:rPr>
              <a:t> </a:t>
            </a:r>
            <a:r>
              <a:rPr lang="de-AT" sz="1800" spc="70" dirty="0" err="1" smtClean="0">
                <a:latin typeface="Arial"/>
                <a:cs typeface="Arial"/>
              </a:rPr>
              <a:t>feedback</a:t>
            </a:r>
            <a:r>
              <a:rPr lang="de-AT" sz="1800" spc="70" dirty="0" smtClean="0">
                <a:latin typeface="Arial"/>
                <a:cs typeface="Arial"/>
              </a:rPr>
              <a:t> </a:t>
            </a:r>
            <a:r>
              <a:rPr lang="de-AT" sz="1800" spc="70" dirty="0" err="1" smtClean="0">
                <a:latin typeface="Arial"/>
                <a:cs typeface="Arial"/>
              </a:rPr>
              <a:t>of</a:t>
            </a:r>
            <a:r>
              <a:rPr lang="de-AT" sz="1800" spc="70" dirty="0" smtClean="0">
                <a:latin typeface="Arial"/>
                <a:cs typeface="Arial"/>
              </a:rPr>
              <a:t> </a:t>
            </a:r>
            <a:r>
              <a:rPr lang="de-AT" sz="1800" spc="70" dirty="0" err="1" smtClean="0">
                <a:latin typeface="Arial"/>
                <a:cs typeface="Arial"/>
              </a:rPr>
              <a:t>traction</a:t>
            </a:r>
            <a:r>
              <a:rPr lang="de-AT" sz="1800" spc="70" dirty="0" smtClean="0">
                <a:latin typeface="Arial"/>
                <a:cs typeface="Arial"/>
              </a:rPr>
              <a:t> </a:t>
            </a:r>
            <a:r>
              <a:rPr lang="de-AT" sz="1800" spc="70" dirty="0" err="1" smtClean="0">
                <a:latin typeface="Arial"/>
                <a:cs typeface="Arial"/>
              </a:rPr>
              <a:t>energy</a:t>
            </a:r>
            <a:endParaRPr lang="de-AT" sz="1800" spc="70" dirty="0" smtClean="0">
              <a:latin typeface="Arial"/>
              <a:cs typeface="Arial"/>
            </a:endParaRPr>
          </a:p>
          <a:p>
            <a:pPr marL="337185" indent="-324485">
              <a:lnSpc>
                <a:spcPct val="150000"/>
              </a:lnSpc>
              <a:spcBef>
                <a:spcPts val="390"/>
              </a:spcBef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sz="1800" dirty="0" err="1" smtClean="0">
                <a:latin typeface="Arial"/>
                <a:cs typeface="Arial"/>
              </a:rPr>
              <a:t>E</a:t>
            </a:r>
            <a:r>
              <a:rPr sz="1800" spc="-30" dirty="0" err="1" smtClean="0">
                <a:latin typeface="Arial"/>
                <a:cs typeface="Arial"/>
              </a:rPr>
              <a:t>ne</a:t>
            </a:r>
            <a:r>
              <a:rPr sz="1800" dirty="0" err="1" smtClean="0">
                <a:latin typeface="Arial"/>
                <a:cs typeface="Arial"/>
              </a:rPr>
              <a:t>r</a:t>
            </a:r>
            <a:r>
              <a:rPr sz="1800" spc="-25" dirty="0" err="1" smtClean="0">
                <a:latin typeface="Arial"/>
                <a:cs typeface="Arial"/>
              </a:rPr>
              <a:t>g</a:t>
            </a:r>
            <a:r>
              <a:rPr lang="de-AT" sz="1800" spc="-25" dirty="0" err="1" smtClean="0">
                <a:latin typeface="Arial"/>
                <a:cs typeface="Arial"/>
              </a:rPr>
              <a:t>etically</a:t>
            </a:r>
            <a:r>
              <a:rPr lang="de-AT" sz="1800" spc="-25" dirty="0" smtClean="0">
                <a:latin typeface="Arial"/>
                <a:cs typeface="Arial"/>
              </a:rPr>
              <a:t> </a:t>
            </a:r>
            <a:r>
              <a:rPr lang="de-AT" sz="1800" spc="-25" dirty="0" err="1" smtClean="0">
                <a:latin typeface="Arial"/>
                <a:cs typeface="Arial"/>
              </a:rPr>
              <a:t>optimized</a:t>
            </a:r>
            <a:r>
              <a:rPr lang="de-AT" sz="1800" spc="-25" dirty="0" smtClean="0">
                <a:latin typeface="Arial"/>
                <a:cs typeface="Arial"/>
              </a:rPr>
              <a:t> </a:t>
            </a:r>
            <a:r>
              <a:rPr lang="de-AT" sz="1800" spc="-25" dirty="0" err="1" smtClean="0">
                <a:latin typeface="Arial"/>
                <a:cs typeface="Arial"/>
              </a:rPr>
              <a:t>duct</a:t>
            </a:r>
            <a:r>
              <a:rPr lang="de-AT" sz="1800" spc="-25" dirty="0" smtClean="0">
                <a:latin typeface="Arial"/>
                <a:cs typeface="Arial"/>
              </a:rPr>
              <a:t> </a:t>
            </a:r>
            <a:r>
              <a:rPr lang="de-AT" sz="1800" spc="-25" dirty="0" err="1" smtClean="0">
                <a:latin typeface="Arial"/>
                <a:cs typeface="Arial"/>
              </a:rPr>
              <a:t>of</a:t>
            </a:r>
            <a:r>
              <a:rPr lang="de-AT" sz="1800" spc="-25" dirty="0" smtClean="0">
                <a:latin typeface="Arial"/>
                <a:cs typeface="Arial"/>
              </a:rPr>
              <a:t> </a:t>
            </a:r>
            <a:r>
              <a:rPr lang="de-AT" sz="1800" spc="-25" dirty="0" err="1" smtClean="0">
                <a:latin typeface="Arial"/>
                <a:cs typeface="Arial"/>
              </a:rPr>
              <a:t>lines</a:t>
            </a:r>
            <a:endParaRPr sz="1800" dirty="0">
              <a:latin typeface="Arial"/>
              <a:cs typeface="Arial"/>
            </a:endParaRPr>
          </a:p>
          <a:p>
            <a:pPr marL="337185" indent="-324485">
              <a:lnSpc>
                <a:spcPct val="150000"/>
              </a:lnSpc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lang="de-AT" sz="1800" dirty="0" err="1" smtClean="0">
                <a:latin typeface="Arial"/>
                <a:cs typeface="Arial"/>
              </a:rPr>
              <a:t>Shut</a:t>
            </a:r>
            <a:r>
              <a:rPr lang="de-AT" sz="1800" dirty="0" smtClean="0">
                <a:latin typeface="Arial"/>
                <a:cs typeface="Arial"/>
              </a:rPr>
              <a:t>-down </a:t>
            </a:r>
            <a:r>
              <a:rPr lang="de-AT" sz="1800" dirty="0" err="1" smtClean="0">
                <a:latin typeface="Arial"/>
                <a:cs typeface="Arial"/>
              </a:rPr>
              <a:t>of</a:t>
            </a:r>
            <a:r>
              <a:rPr lang="de-AT" sz="1800" dirty="0" smtClean="0">
                <a:latin typeface="Arial"/>
                <a:cs typeface="Arial"/>
              </a:rPr>
              <a:t> </a:t>
            </a:r>
            <a:r>
              <a:rPr lang="de-AT" sz="1800" dirty="0" err="1" smtClean="0">
                <a:latin typeface="Arial"/>
                <a:cs typeface="Arial"/>
              </a:rPr>
              <a:t>trains</a:t>
            </a:r>
            <a:endParaRPr lang="de-AT" sz="1800" dirty="0" smtClean="0">
              <a:latin typeface="Arial"/>
              <a:cs typeface="Arial"/>
            </a:endParaRPr>
          </a:p>
          <a:p>
            <a:pPr marL="337185" indent="-324485">
              <a:lnSpc>
                <a:spcPct val="150000"/>
              </a:lnSpc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lang="en-US" altLang="zh-CN" spc="-30" dirty="0" smtClean="0">
                <a:latin typeface="Arial"/>
                <a:cs typeface="Arial"/>
              </a:rPr>
              <a:t>L</a:t>
            </a:r>
            <a:r>
              <a:rPr lang="en-US" altLang="zh-CN" dirty="0" smtClean="0">
                <a:latin typeface="Arial"/>
                <a:cs typeface="Arial"/>
              </a:rPr>
              <a:t>ED </a:t>
            </a:r>
            <a:r>
              <a:rPr lang="en-US" altLang="zh-CN" dirty="0">
                <a:latin typeface="Arial"/>
                <a:cs typeface="Arial"/>
              </a:rPr>
              <a:t>lighting in all new </a:t>
            </a:r>
            <a:r>
              <a:rPr lang="en-US" altLang="zh-CN" dirty="0" smtClean="0">
                <a:latin typeface="Arial"/>
                <a:cs typeface="Arial"/>
              </a:rPr>
              <a:t>trains</a:t>
            </a:r>
          </a:p>
          <a:p>
            <a:pPr marL="337185" indent="-324485">
              <a:lnSpc>
                <a:spcPct val="150000"/>
              </a:lnSpc>
              <a:buClr>
                <a:srgbClr val="C00000"/>
              </a:buClr>
              <a:buSzPct val="91666"/>
              <a:buFont typeface="Wingdings" pitchFamily="2" charset="2"/>
              <a:buChar char="n"/>
              <a:tabLst>
                <a:tab pos="337185" algn="l"/>
              </a:tabLst>
            </a:pPr>
            <a:r>
              <a:rPr lang="en-US" altLang="zh-CN" spc="25" dirty="0" smtClean="0">
                <a:latin typeface="Arial"/>
                <a:cs typeface="Arial"/>
              </a:rPr>
              <a:t>Research </a:t>
            </a:r>
            <a:r>
              <a:rPr lang="en-US" altLang="zh-CN" spc="25" dirty="0">
                <a:latin typeface="Arial"/>
                <a:cs typeface="Arial"/>
              </a:rPr>
              <a:t>project: </a:t>
            </a:r>
            <a:r>
              <a:rPr lang="en-US" altLang="zh-CN" dirty="0">
                <a:latin typeface="Arial"/>
                <a:cs typeface="Arial"/>
              </a:rPr>
              <a:t>Br</a:t>
            </a:r>
            <a:r>
              <a:rPr lang="en-US" altLang="zh-CN" spc="-25" dirty="0">
                <a:latin typeface="Arial"/>
                <a:cs typeface="Arial"/>
              </a:rPr>
              <a:t>a</a:t>
            </a:r>
            <a:r>
              <a:rPr lang="en-US" altLang="zh-CN" dirty="0">
                <a:latin typeface="Arial"/>
                <a:cs typeface="Arial"/>
              </a:rPr>
              <a:t>ke</a:t>
            </a:r>
            <a:r>
              <a:rPr lang="en-US" altLang="zh-CN" spc="-3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E</a:t>
            </a:r>
            <a:r>
              <a:rPr lang="en-US" altLang="zh-CN" spc="-30" dirty="0">
                <a:latin typeface="Arial"/>
                <a:cs typeface="Arial"/>
              </a:rPr>
              <a:t>ne</a:t>
            </a:r>
            <a:r>
              <a:rPr lang="en-US" altLang="zh-CN" dirty="0">
                <a:latin typeface="Arial"/>
                <a:cs typeface="Arial"/>
              </a:rPr>
              <a:t>r</a:t>
            </a:r>
            <a:r>
              <a:rPr lang="en-US" altLang="zh-CN" spc="-25" dirty="0">
                <a:latin typeface="Arial"/>
                <a:cs typeface="Arial"/>
              </a:rPr>
              <a:t>g</a:t>
            </a:r>
            <a:r>
              <a:rPr lang="en-US" altLang="zh-CN" dirty="0">
                <a:latin typeface="Arial"/>
                <a:cs typeface="Arial"/>
              </a:rPr>
              <a:t>y</a:t>
            </a:r>
          </a:p>
          <a:p>
            <a:pPr marL="337185" indent="-324485">
              <a:lnSpc>
                <a:spcPct val="150000"/>
              </a:lnSpc>
              <a:spcBef>
                <a:spcPts val="465"/>
              </a:spcBef>
              <a:buClr>
                <a:srgbClr val="C00000"/>
              </a:buClr>
              <a:buSzPct val="91666"/>
              <a:buFont typeface="Wingdings"/>
              <a:buChar char=""/>
              <a:tabLst>
                <a:tab pos="337185" algn="l"/>
              </a:tabLst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3609975"/>
            <a:ext cx="3352800" cy="2190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5618" y="3813746"/>
            <a:ext cx="2952368" cy="178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3964" y="3819880"/>
            <a:ext cx="3384422" cy="18413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51107" y="2803423"/>
            <a:ext cx="3806454" cy="430887"/>
          </a:xfrm>
          <a:prstGeom prst="rect">
            <a:avLst/>
          </a:prstGeom>
          <a:ln w="9534">
            <a:solidFill>
              <a:srgbClr val="A6A6A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!</a:t>
            </a:r>
            <a:r>
              <a:rPr sz="1400" b="1" spc="20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spc="35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de-AT" sz="1400" b="1" spc="35" dirty="0" err="1" smtClean="0">
                <a:solidFill>
                  <a:srgbClr val="C00000"/>
                </a:solidFill>
                <a:latin typeface="Arial"/>
                <a:cs typeface="Arial"/>
              </a:rPr>
              <a:t>asuring</a:t>
            </a:r>
            <a:r>
              <a:rPr lang="de-AT" sz="1400" b="1" spc="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400" b="1" spc="35" dirty="0" err="1" smtClean="0">
                <a:solidFill>
                  <a:srgbClr val="C00000"/>
                </a:solidFill>
                <a:latin typeface="Arial"/>
                <a:cs typeface="Arial"/>
              </a:rPr>
              <a:t>values</a:t>
            </a:r>
            <a:endParaRPr sz="14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45"/>
              </a:spcBef>
            </a:pPr>
            <a:r>
              <a:rPr sz="1400" b="1" spc="-30" dirty="0" smtClean="0">
                <a:solidFill>
                  <a:srgbClr val="C00000"/>
                </a:solidFill>
                <a:latin typeface="Arial"/>
                <a:cs typeface="Arial"/>
              </a:rPr>
              <a:t>!</a:t>
            </a:r>
            <a:r>
              <a:rPr lang="de-AT" sz="14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development</a:t>
            </a:r>
            <a:r>
              <a:rPr lang="de-AT" sz="14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4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de-AT" sz="14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4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energy</a:t>
            </a:r>
            <a:r>
              <a:rPr lang="de-AT" sz="14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4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conscious</a:t>
            </a:r>
            <a:r>
              <a:rPr lang="de-AT" sz="14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AT" sz="1400" b="1" spc="-30" dirty="0" err="1" smtClean="0">
                <a:solidFill>
                  <a:srgbClr val="C00000"/>
                </a:solidFill>
                <a:latin typeface="Arial"/>
                <a:cs typeface="Arial"/>
              </a:rPr>
              <a:t>operation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0505" y="3887536"/>
            <a:ext cx="16113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kWh/ train km U1-U4</a:t>
            </a:r>
            <a:endParaRPr lang="zh-CN" altLang="en-US" sz="1200" dirty="0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Energy Efficiency in Vienna Metro System</a:t>
            </a:r>
            <a:endParaRPr lang="zh-CN" alt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Bildschirmpräsentation (4:3)</PresentationFormat>
  <Paragraphs>198</Paragraphs>
  <Slides>20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Lucida Grande</vt:lpstr>
      <vt:lpstr>黑体</vt:lpstr>
      <vt:lpstr>Tahoma</vt:lpstr>
      <vt:lpstr>Times New Roman</vt:lpstr>
      <vt:lpstr>Wingdings</vt:lpstr>
      <vt:lpstr>Wingdings 3</vt:lpstr>
      <vt:lpstr>Office-Design</vt:lpstr>
      <vt:lpstr>Energy Efficiency Potentials in Public Urban Traffic</vt:lpstr>
      <vt:lpstr>Theme</vt:lpstr>
      <vt:lpstr>All About Wiener Linien</vt:lpstr>
      <vt:lpstr>Theme</vt:lpstr>
      <vt:lpstr>Energy Consumption</vt:lpstr>
      <vt:lpstr>Energy efficiency</vt:lpstr>
      <vt:lpstr>Theme</vt:lpstr>
      <vt:lpstr>Vienna Metro System</vt:lpstr>
      <vt:lpstr>Energy Efficiency in Vienna Metro System</vt:lpstr>
      <vt:lpstr>Theme</vt:lpstr>
      <vt:lpstr> Vienna Tram System</vt:lpstr>
      <vt:lpstr>Energy Efficiency in Vienna Tram System</vt:lpstr>
      <vt:lpstr>Eco Tram</vt:lpstr>
      <vt:lpstr>Gliding % Indication</vt:lpstr>
      <vt:lpstr>Theme</vt:lpstr>
      <vt:lpstr> Vienna Bus System</vt:lpstr>
      <vt:lpstr>Energy Efficiency in Vienna Bus System</vt:lpstr>
      <vt:lpstr>Theme</vt:lpstr>
      <vt:lpstr>Infrastructure</vt:lpstr>
      <vt:lpstr>Energy Efficiency Potentials in Public Urban Traffic</vt:lpstr>
    </vt:vector>
  </TitlesOfParts>
  <Company>TUG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lagler@tugraz.at</dc:creator>
  <cp:lastModifiedBy>Windows User</cp:lastModifiedBy>
  <cp:revision>152</cp:revision>
  <cp:lastPrinted>2017-04-01T08:30:34Z</cp:lastPrinted>
  <dcterms:created xsi:type="dcterms:W3CDTF">2013-01-17T14:30:07Z</dcterms:created>
  <dcterms:modified xsi:type="dcterms:W3CDTF">2017-11-18T00:57:07Z</dcterms:modified>
</cp:coreProperties>
</file>