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493" r:id="rId3"/>
    <p:sldId id="498" r:id="rId4"/>
    <p:sldId id="508" r:id="rId5"/>
    <p:sldId id="509" r:id="rId6"/>
    <p:sldId id="510" r:id="rId7"/>
    <p:sldId id="499" r:id="rId8"/>
    <p:sldId id="500" r:id="rId9"/>
    <p:sldId id="501" r:id="rId10"/>
    <p:sldId id="519" r:id="rId11"/>
    <p:sldId id="505" r:id="rId12"/>
    <p:sldId id="512" r:id="rId13"/>
    <p:sldId id="466" r:id="rId14"/>
    <p:sldId id="502" r:id="rId15"/>
    <p:sldId id="520" r:id="rId16"/>
    <p:sldId id="521" r:id="rId17"/>
    <p:sldId id="522" r:id="rId18"/>
    <p:sldId id="504" r:id="rId19"/>
    <p:sldId id="503" r:id="rId20"/>
    <p:sldId id="523" r:id="rId21"/>
    <p:sldId id="524" r:id="rId22"/>
    <p:sldId id="459" r:id="rId23"/>
  </p:sldIdLst>
  <p:sldSz cx="9144000" cy="6858000" type="screen4x3"/>
  <p:notesSz cx="6858000" cy="9144000"/>
  <p:embeddedFontLst>
    <p:embeddedFont>
      <p:font typeface="微软雅黑" panose="020B0503020204020204" pitchFamily="34" charset="-122"/>
      <p:regular r:id="rId25"/>
      <p:bold r:id="rId26"/>
    </p:embeddedFont>
    <p:embeddedFont>
      <p:font typeface="Franklin Gothic Medium Cond" panose="020B0606030402020204" pitchFamily="34" charset="0"/>
      <p:regular r:id="rId27"/>
    </p:embeddedFont>
    <p:embeddedFont>
      <p:font typeface="Opulent" pitchFamily="2" charset="0"/>
      <p:regular r:id="rId28"/>
    </p:embeddedFont>
    <p:embeddedFont>
      <p:font typeface="黑体" panose="02010609060101010101" pitchFamily="49" charset="-122"/>
      <p:regular r:id="rId29"/>
    </p:embeddedFont>
    <p:embeddedFont>
      <p:font typeface="Franklin Gothic Medium" panose="020B0603020102020204" pitchFamily="34" charset="0"/>
      <p:regular r:id="rId30"/>
      <p:italic r:id="rId31"/>
    </p:embeddedFont>
    <p:embeddedFont>
      <p:font typeface="Franklin Gothic Demi Cond" panose="020B0706030402020204" pitchFamily="34" charset="0"/>
      <p:regular r:id="rId32"/>
    </p:embeddedFont>
    <p:embeddedFont>
      <p:font typeface="Franklin Gothic Demi" panose="020B0703020102020204" pitchFamily="34" charset="0"/>
      <p:regular r:id="rId33"/>
      <p:italic r:id="rId34"/>
    </p:embeddedFont>
    <p:embeddedFont>
      <p:font typeface="Book Antiqua" panose="02040602050305030304" pitchFamily="18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31859C"/>
    <a:srgbClr val="B4AA7A"/>
    <a:srgbClr val="B5AC7D"/>
    <a:srgbClr val="CCCC00"/>
    <a:srgbClr val="6600FF"/>
    <a:srgbClr val="0033CC"/>
    <a:srgbClr val="0099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24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B3A83-0946-47E4-A56D-0607D1DC5D41}" type="datetimeFigureOut">
              <a:rPr lang="zh-CN" altLang="en-US" smtClean="0"/>
              <a:pPr/>
              <a:t>2017/11/17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A147E-EC98-447E-9EC5-F8FF20138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D16B2-C2DE-47D2-93A0-4A1FB512087C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28301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D5E56B-3E74-44F4-9972-46DC45D6B87E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84664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BF52-2BD4-4E67-A475-2008B9DBCF5E}" type="datetimeFigureOut">
              <a:rPr lang="zh-CN" altLang="en-US"/>
              <a:pPr>
                <a:defRPr/>
              </a:pPr>
              <a:t>2017/11/17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72934-3BB0-4418-99FD-9A08489621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C79A0-0261-43A7-923B-B1576FE0FA58}" type="datetimeFigureOut">
              <a:rPr lang="zh-CN" altLang="en-US"/>
              <a:pPr>
                <a:defRPr/>
              </a:pPr>
              <a:t>2017/11/17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399F-2EF1-41E2-94F7-B101FF14C0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CE06C-A557-4AAE-A59C-7A8CB2277832}" type="datetimeFigureOut">
              <a:rPr lang="zh-CN" altLang="en-US"/>
              <a:pPr>
                <a:defRPr/>
              </a:pPr>
              <a:t>2017/11/17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53CD4-2CC6-4EC0-AF0A-B8BE64E3FA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48713" y="6597650"/>
            <a:ext cx="395287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5A609-FD17-4BC5-864B-5558DD26F521}" type="slidenum">
              <a:rPr lang="fr-FR" altLang="zh-CN"/>
              <a:pPr>
                <a:defRPr/>
              </a:pPr>
              <a:t>‹#›</a:t>
            </a:fld>
            <a:endParaRPr lang="fr-FR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597650"/>
            <a:ext cx="3276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zh-CN"/>
              <a:t>ZHUO Jian  LATTS-ENPC   jian.zhuo@latts.enpc.fr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348038" y="6597650"/>
            <a:ext cx="1800225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01308-161B-4DF8-BE6A-CEBE87D5C2B6}" type="datetime1">
              <a:rPr lang="fr-FR" altLang="zh-CN"/>
              <a:pPr>
                <a:defRPr/>
              </a:pPr>
              <a:t>17/11/2017</a:t>
            </a:fld>
            <a:endParaRPr lang="fr-FR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820150" y="0"/>
            <a:ext cx="323850" cy="2565400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9776"/>
            <a:ext cx="8229600" cy="782960"/>
          </a:xfrm>
        </p:spPr>
        <p:txBody>
          <a:bodyPr>
            <a:normAutofit/>
          </a:bodyPr>
          <a:lstStyle>
            <a:lvl1pPr algn="l">
              <a:defRPr sz="3600" b="0" cap="all" baseline="0">
                <a:solidFill>
                  <a:srgbClr val="B4AA7A"/>
                </a:solidFill>
                <a:effectLst/>
                <a:latin typeface="Franklin Gothic Demi Cond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669979"/>
          </a:xfrm>
        </p:spPr>
        <p:txBody>
          <a:bodyPr/>
          <a:lstStyle>
            <a:lvl1pPr>
              <a:buFont typeface="Arial" pitchFamily="34" charset="0"/>
              <a:buChar char="•"/>
              <a:defRPr sz="2600" b="0">
                <a:latin typeface="Franklin Gothic Medium Cond" pitchFamily="34" charset="0"/>
              </a:defRPr>
            </a:lvl1pPr>
            <a:lvl2pPr marL="914400" indent="-457200">
              <a:buFont typeface="Wingdings" pitchFamily="2" charset="2"/>
              <a:buChar char="Ü"/>
              <a:defRPr sz="2200" b="0">
                <a:solidFill>
                  <a:schemeClr val="accent5">
                    <a:lumMod val="75000"/>
                  </a:schemeClr>
                </a:solidFill>
                <a:latin typeface="Franklin Gothic Medium Cond" pitchFamily="34" charset="0"/>
              </a:defRPr>
            </a:lvl2pPr>
            <a:lvl3pPr>
              <a:buFont typeface="Arial" pitchFamily="34" charset="0"/>
              <a:buChar char="»"/>
              <a:defRPr sz="2000">
                <a:latin typeface="Franklin Gothic Medium Cond" pitchFamily="34" charset="0"/>
              </a:defRPr>
            </a:lvl3pPr>
            <a:lvl4pPr>
              <a:defRPr>
                <a:latin typeface="Franklin Gothic Medium Cond" pitchFamily="34" charset="0"/>
              </a:defRPr>
            </a:lvl4pPr>
            <a:lvl5pPr>
              <a:buFont typeface="Arial" pitchFamily="34" charset="0"/>
              <a:buChar char="»"/>
              <a:defRPr>
                <a:latin typeface="Franklin Gothic Medium Cond" pitchFamily="34" charset="0"/>
              </a:defRPr>
            </a:lvl5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22757-E8B2-464A-A7B6-9378901DE5B0}" type="datetimeFigureOut">
              <a:rPr lang="zh-CN" altLang="en-US"/>
              <a:pPr>
                <a:defRPr/>
              </a:pPr>
              <a:t>2017/11/17</a:t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CE018-7E76-4FDE-A7B1-BF4F16903D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9" name="Picture 8" descr="EmailSignature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99794"/>
            <a:ext cx="3995936" cy="785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B2BC4-C935-4AE7-8518-3D6DE1F627B3}" type="datetimeFigureOut">
              <a:rPr lang="zh-CN" altLang="en-US"/>
              <a:pPr>
                <a:defRPr/>
              </a:pPr>
              <a:t>2017/11/17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C5E9D-DAF9-4B17-903A-352814BFDD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39892-718C-4FCD-8015-6F778DAF6D2B}" type="datetimeFigureOut">
              <a:rPr lang="zh-CN" altLang="en-US"/>
              <a:pPr>
                <a:defRPr/>
              </a:pPr>
              <a:t>2017/11/17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3B5A0-6CC1-4585-93E9-9195C13C1D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26348-FC96-4C64-8687-B3C954E348F2}" type="datetimeFigureOut">
              <a:rPr lang="zh-CN" altLang="en-US"/>
              <a:pPr>
                <a:defRPr/>
              </a:pPr>
              <a:t>2017/11/17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D68B5-048E-4739-A970-C6254B1647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726FF-B4B0-4FA6-93AE-7E9074BD3A12}" type="datetimeFigureOut">
              <a:rPr lang="zh-CN" altLang="en-US"/>
              <a:pPr>
                <a:defRPr/>
              </a:pPr>
              <a:t>2017/11/17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9E011-4088-4281-8A04-930C2DCBA8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A21D3-85FD-4A0F-BBAA-1B7A2A030368}" type="datetimeFigureOut">
              <a:rPr lang="zh-CN" altLang="en-US"/>
              <a:pPr>
                <a:defRPr/>
              </a:pPr>
              <a:t>2017/11/17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9E117-EC96-4B68-9D95-E7F25FEEB6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55328-89B5-4FF7-B0B5-517850F5B22D}" type="datetimeFigureOut">
              <a:rPr lang="zh-CN" altLang="en-US"/>
              <a:pPr>
                <a:defRPr/>
              </a:pPr>
              <a:t>2017/11/17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FF6AE-F5D0-4321-9529-D093C0675B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09B8A-4B91-4D42-AC02-842ACF1406B2}" type="datetimeFigureOut">
              <a:rPr lang="zh-CN" altLang="en-US"/>
              <a:pPr>
                <a:defRPr/>
              </a:pPr>
              <a:t>2017/11/17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A1995-42B0-4FB5-941F-E1D4C4E8DE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0C33952-16BF-49F5-BA7A-38C7E22B15AA}" type="datetimeFigureOut">
              <a:rPr lang="zh-CN" altLang="en-US"/>
              <a:pPr>
                <a:defRPr/>
              </a:pPr>
              <a:t>2017/11/17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2E65E7-D2A9-4755-867E-EEC062C377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2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3.jpeg"/><Relationship Id="rId7" Type="http://schemas.openxmlformats.org/officeDocument/2006/relationships/image" Target="../media/image2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" y="2276873"/>
            <a:ext cx="9143999" cy="1440160"/>
          </a:xfrm>
        </p:spPr>
        <p:txBody>
          <a:bodyPr/>
          <a:lstStyle/>
          <a:p>
            <a:pPr eaLnBrk="1" hangingPunct="1">
              <a:lnSpc>
                <a:spcPts val="4500"/>
              </a:lnSpc>
            </a:pPr>
            <a:r>
              <a:rPr lang="en-US" altLang="zh-CN" b="1" dirty="0">
                <a:solidFill>
                  <a:srgbClr val="C00000"/>
                </a:solidFill>
                <a:latin typeface="Franklin Gothic Medium Cond" pitchFamily="34" charset="0"/>
                <a:cs typeface="Arial" pitchFamily="34" charset="0"/>
              </a:rPr>
              <a:t>Shanghai 2040 : </a:t>
            </a:r>
            <a:br>
              <a:rPr lang="en-US" altLang="zh-CN" sz="4000" b="1" dirty="0">
                <a:solidFill>
                  <a:srgbClr val="C00000"/>
                </a:solidFill>
                <a:latin typeface="Franklin Gothic Medium Cond" pitchFamily="34" charset="0"/>
                <a:cs typeface="Arial" pitchFamily="34" charset="0"/>
              </a:rPr>
            </a:br>
            <a:r>
              <a:rPr lang="en-US" altLang="zh-CN" sz="3600" b="1" dirty="0">
                <a:solidFill>
                  <a:srgbClr val="C00000"/>
                </a:solidFill>
                <a:latin typeface="Franklin Gothic Medium Cond" pitchFamily="34" charset="0"/>
                <a:cs typeface="Arial" pitchFamily="34" charset="0"/>
              </a:rPr>
              <a:t>Integration between urban transport and land use</a:t>
            </a:r>
            <a:endParaRPr lang="zh-CN" altLang="en-US" sz="3600" i="1" dirty="0">
              <a:solidFill>
                <a:srgbClr val="C00000"/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9144000" cy="153657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zh-CN" sz="1800" b="1" dirty="0">
                <a:solidFill>
                  <a:schemeClr val="tx1"/>
                </a:solidFill>
                <a:latin typeface="Book Antiqua" pitchFamily="18" charset="0"/>
              </a:rPr>
              <a:t>Jian ZHUO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altLang="zh-CN" sz="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zh-CN" sz="1400" dirty="0">
                <a:solidFill>
                  <a:schemeClr val="tx1"/>
                </a:solidFill>
                <a:latin typeface="Opulent" pitchFamily="2" charset="0"/>
              </a:rPr>
              <a:t>Professor, </a:t>
            </a:r>
            <a:r>
              <a:rPr lang="en-US" altLang="zh-CN" sz="1400" dirty="0">
                <a:solidFill>
                  <a:schemeClr val="tx1"/>
                </a:solidFill>
                <a:latin typeface="Opulent" pitchFamily="2" charset="0"/>
              </a:rPr>
              <a:t>Deputy Head</a:t>
            </a:r>
            <a:endParaRPr lang="fr-FR" altLang="zh-CN" sz="1400" dirty="0">
              <a:solidFill>
                <a:schemeClr val="tx1"/>
              </a:solidFill>
              <a:latin typeface="Opulent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zh-CN" sz="1400" dirty="0">
                <a:solidFill>
                  <a:schemeClr val="tx1"/>
                </a:solidFill>
                <a:latin typeface="Opulent" pitchFamily="2" charset="0"/>
              </a:rPr>
              <a:t>Department of Urban Planning, CAUP, Tongji University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zh-CN" altLang="en-US" sz="1400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476672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9" name="Picture 6" descr="EmailSignatureTJ.jpg"/>
          <p:cNvPicPr>
            <a:picLocks noChangeAspect="1"/>
          </p:cNvPicPr>
          <p:nvPr/>
        </p:nvPicPr>
        <p:blipFill>
          <a:blip r:embed="rId2" cstate="print"/>
          <a:srcRect r="50441"/>
          <a:stretch>
            <a:fillRect/>
          </a:stretch>
        </p:blipFill>
        <p:spPr bwMode="auto">
          <a:xfrm>
            <a:off x="3491880" y="5872994"/>
            <a:ext cx="2051720" cy="101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2051719" y="1"/>
            <a:ext cx="5040560" cy="524271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THNS 2017: Mobility and Governance for New Urbanization</a:t>
            </a:r>
          </a:p>
          <a:p>
            <a:pPr algn="ctr"/>
            <a:r>
              <a:rPr lang="en-US" altLang="zh-CN" sz="12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18th-19th, November, 2017, Shanghai, Tongji University</a:t>
            </a:r>
            <a:endParaRPr lang="fr-FR" altLang="zh-CN" sz="1200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>
                <a:ea typeface="宋体" charset="-122"/>
              </a:rPr>
              <a:t>MAIN challenges of Shanghai 2040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1520" y="692696"/>
            <a:ext cx="8352928" cy="4824536"/>
          </a:xfrm>
        </p:spPr>
        <p:txBody>
          <a:bodyPr/>
          <a:lstStyle/>
          <a:p>
            <a:pPr marL="571500" lvl="1" indent="-288925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altLang="zh-CN" sz="2400" b="0" dirty="0"/>
          </a:p>
          <a:p>
            <a:pPr marL="0" indent="-288925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800" b="0" dirty="0"/>
              <a:t>Regulation of Population Scale</a:t>
            </a:r>
            <a:endParaRPr lang="en-US" altLang="zh-CN" sz="2800" dirty="0">
              <a:ea typeface="宋体" charset="-122"/>
            </a:endParaRPr>
          </a:p>
          <a:p>
            <a:pPr marL="571500" lvl="1" indent="-288925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400" dirty="0"/>
              <a:t>Objective: under </a:t>
            </a:r>
            <a:r>
              <a:rPr lang="en-US" altLang="zh-CN" sz="2400" dirty="0">
                <a:solidFill>
                  <a:srgbClr val="C00000"/>
                </a:solidFill>
              </a:rPr>
              <a:t>25million </a:t>
            </a:r>
            <a:r>
              <a:rPr lang="en-US" altLang="zh-CN" sz="2400" dirty="0"/>
              <a:t>in 2040</a:t>
            </a:r>
          </a:p>
          <a:p>
            <a:pPr marL="571500" lvl="1" indent="-288925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400" dirty="0"/>
              <a:t>Measures: Land supply + Industrial restructure + Spatial distribution</a:t>
            </a:r>
          </a:p>
          <a:p>
            <a:pPr marL="800100" lvl="2" indent="-288925"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altLang="zh-CN" sz="2400" dirty="0"/>
          </a:p>
          <a:p>
            <a:pPr marL="0" indent="-288925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800" b="0" dirty="0"/>
              <a:t>Intensification of Using Land Resources</a:t>
            </a:r>
          </a:p>
          <a:p>
            <a:pPr marL="571500" lvl="1" indent="-288925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400" dirty="0"/>
              <a:t>Objective: </a:t>
            </a:r>
            <a:r>
              <a:rPr lang="en-US" altLang="zh-CN" sz="2400" dirty="0">
                <a:solidFill>
                  <a:srgbClr val="C00000"/>
                </a:solidFill>
              </a:rPr>
              <a:t>Zero growth </a:t>
            </a:r>
            <a:r>
              <a:rPr lang="en-US" altLang="zh-CN" sz="2400" dirty="0"/>
              <a:t>of lands for urban construction</a:t>
            </a:r>
          </a:p>
          <a:p>
            <a:pPr marL="571500" lvl="1" indent="-288925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400" dirty="0"/>
              <a:t>Measures: Coordination at regional level + Land-Use Optimization and Mixed Spatial Use</a:t>
            </a:r>
            <a:endParaRPr lang="en-US" altLang="zh-CN" sz="2400" b="0" dirty="0"/>
          </a:p>
          <a:p>
            <a:pPr marL="282575" lvl="1" indent="0" fontAlgn="auto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2400" dirty="0">
              <a:ea typeface="宋体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4763"/>
            <a:ext cx="3716328" cy="73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05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496" y="44624"/>
            <a:ext cx="8856984" cy="78296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/>
              <a:t>Ecological Protection Bottom Line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1520" y="1124744"/>
            <a:ext cx="4248472" cy="4032448"/>
          </a:xfrm>
        </p:spPr>
        <p:txBody>
          <a:bodyPr/>
          <a:lstStyle/>
          <a:p>
            <a:pPr marL="265176" indent="-265176" fontAlgn="auto">
              <a:spcAft>
                <a:spcPts val="0"/>
              </a:spcAft>
              <a:defRPr/>
            </a:pPr>
            <a:r>
              <a:rPr lang="en-US" altLang="zh-CN" sz="2400" dirty="0">
                <a:ea typeface="宋体" charset="-122"/>
              </a:rPr>
              <a:t>Strategies of Town Clusters in Shanghai Metropolitan Area </a:t>
            </a:r>
          </a:p>
          <a:p>
            <a:pPr marL="547751" lvl="1" indent="-265176" fontAlgn="auto">
              <a:spcAft>
                <a:spcPts val="0"/>
              </a:spcAft>
              <a:defRPr/>
            </a:pPr>
            <a:r>
              <a:rPr lang="en-US" altLang="zh-CN" sz="2000" dirty="0"/>
              <a:t>Foster a Multi-Center Functional System for public services</a:t>
            </a:r>
          </a:p>
          <a:p>
            <a:pPr marL="547751" lvl="1" indent="-265176" fontAlgn="auto">
              <a:spcAft>
                <a:spcPts val="0"/>
              </a:spcAft>
              <a:defRPr/>
            </a:pPr>
            <a:r>
              <a:rPr lang="en-US" altLang="zh-CN" sz="2000" dirty="0">
                <a:ea typeface="宋体" charset="-122"/>
              </a:rPr>
              <a:t>Guide the transfer of employment to the suburban areas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94"/>
          <a:stretch/>
        </p:blipFill>
        <p:spPr>
          <a:xfrm>
            <a:off x="4644008" y="1493578"/>
            <a:ext cx="4560168" cy="5362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0167"/>
            <a:ext cx="4644008" cy="296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16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528" y="1124744"/>
            <a:ext cx="8496944" cy="4896544"/>
          </a:xfrm>
        </p:spPr>
        <p:txBody>
          <a:bodyPr/>
          <a:lstStyle/>
          <a:p>
            <a:pPr marL="0" indent="0"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altLang="zh-CN" sz="2800" b="0" dirty="0"/>
              <a:t>Transformation of Urban Development Mode</a:t>
            </a:r>
          </a:p>
          <a:p>
            <a:pPr marL="571500" lvl="1" indent="-288925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sz="2400" dirty="0"/>
              <a:t>Bottom-line Constraints </a:t>
            </a:r>
          </a:p>
          <a:p>
            <a:pPr marL="571500" lvl="1" indent="-288925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sz="2400" dirty="0"/>
              <a:t>From expansive new development to use better existing space</a:t>
            </a:r>
          </a:p>
          <a:p>
            <a:pPr marL="571500" lvl="1" indent="-288925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sz="2400" dirty="0"/>
              <a:t>Wide involvement of stakeholders</a:t>
            </a:r>
          </a:p>
          <a:p>
            <a:pPr marL="571500" lvl="1" indent="-288925"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altLang="zh-CN" sz="2800" dirty="0"/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altLang="zh-CN" sz="2800" dirty="0"/>
              <a:t>Transformation of Planning Approach </a:t>
            </a:r>
          </a:p>
          <a:p>
            <a:pPr marL="571500" lvl="1" indent="-288925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sz="2400" dirty="0"/>
              <a:t>From government to governance</a:t>
            </a:r>
          </a:p>
          <a:p>
            <a:pPr marL="571500" lvl="1" indent="-288925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sz="2400" dirty="0"/>
              <a:t>Involvement of different institutions within the planning elaboration </a:t>
            </a:r>
          </a:p>
          <a:p>
            <a:pPr marL="571500" lvl="1" indent="-288925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sz="2400" dirty="0"/>
              <a:t>Public participation enhanced</a:t>
            </a:r>
          </a:p>
          <a:p>
            <a:pPr marL="571500" lvl="1" indent="-288925"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altLang="zh-CN" sz="2600" dirty="0"/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altLang="zh-CN" sz="3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946369-A298-43DA-95DE-E378F38291B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5496" y="44624"/>
            <a:ext cx="8856984" cy="78296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/>
              <a:t>Importance of Urban regeneration </a:t>
            </a:r>
            <a:endParaRPr lang="en-US" altLang="zh-CN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4618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391023"/>
            <a:ext cx="9144000" cy="14700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r-FR" altLang="zh-CN" sz="4000" b="1" dirty="0">
                <a:latin typeface="Franklin Gothic Medium Cond" pitchFamily="34" charset="0"/>
                <a:ea typeface="+mj-ea"/>
                <a:cs typeface="Arial" charset="0"/>
              </a:rPr>
              <a:t>Innovative Urban </a:t>
            </a:r>
            <a:r>
              <a:rPr lang="fr-FR" altLang="zh-CN" sz="4000" b="1" dirty="0" err="1">
                <a:latin typeface="Franklin Gothic Medium Cond" pitchFamily="34" charset="0"/>
                <a:ea typeface="+mj-ea"/>
                <a:cs typeface="Arial" charset="0"/>
              </a:rPr>
              <a:t>Mobility</a:t>
            </a:r>
            <a:endParaRPr lang="fr-FR" altLang="zh-CN" sz="4000" b="1" dirty="0">
              <a:latin typeface="Franklin Gothic Medium Cond" pitchFamily="34" charset="0"/>
              <a:ea typeface="+mj-ea"/>
              <a:cs typeface="Arial" charset="0"/>
            </a:endParaRPr>
          </a:p>
          <a:p>
            <a:pPr algn="ctr">
              <a:defRPr/>
            </a:pPr>
            <a:r>
              <a:rPr lang="fr-FR" altLang="zh-CN" sz="4000" b="1" dirty="0">
                <a:latin typeface="Franklin Gothic Medium Cond" pitchFamily="34" charset="0"/>
                <a:ea typeface="+mj-ea"/>
                <a:cs typeface="Arial" charset="0"/>
              </a:rPr>
              <a:t> </a:t>
            </a:r>
            <a:r>
              <a:rPr lang="fr-FR" altLang="zh-CN" sz="4000" b="1" dirty="0">
                <a:solidFill>
                  <a:srgbClr val="C00000"/>
                </a:solidFill>
                <a:latin typeface="Franklin Gothic Medium Cond" pitchFamily="34" charset="0"/>
                <a:ea typeface="+mj-ea"/>
                <a:cs typeface="Arial" charset="0"/>
              </a:rPr>
              <a:t>in </a:t>
            </a:r>
            <a:r>
              <a:rPr lang="fr-FR" altLang="zh-CN" sz="4000" b="1" dirty="0" err="1">
                <a:solidFill>
                  <a:srgbClr val="C00000"/>
                </a:solidFill>
                <a:latin typeface="Franklin Gothic Medium Cond" pitchFamily="34" charset="0"/>
                <a:ea typeface="+mj-ea"/>
                <a:cs typeface="Arial" charset="0"/>
              </a:rPr>
              <a:t>Globaling</a:t>
            </a:r>
            <a:r>
              <a:rPr lang="fr-FR" altLang="zh-CN" sz="4000" b="1" dirty="0">
                <a:solidFill>
                  <a:srgbClr val="C00000"/>
                </a:solidFill>
                <a:latin typeface="Franklin Gothic Medium Cond" pitchFamily="34" charset="0"/>
                <a:ea typeface="+mj-ea"/>
                <a:cs typeface="Arial" charset="0"/>
              </a:rPr>
              <a:t> Shanghai</a:t>
            </a:r>
            <a:endParaRPr lang="zh-CN" altLang="en-US" sz="4000" b="1" dirty="0">
              <a:solidFill>
                <a:srgbClr val="C00000"/>
              </a:solidFill>
              <a:latin typeface="Franklin Gothic Medium Cond" pitchFamily="34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40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116632"/>
            <a:ext cx="8512337" cy="7829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>
                <a:ea typeface="宋体" charset="-122"/>
              </a:rPr>
              <a:t>1-Enhance the Functions of International Hub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-36512" y="991269"/>
            <a:ext cx="4413176" cy="4886003"/>
          </a:xfrm>
        </p:spPr>
        <p:txBody>
          <a:bodyPr/>
          <a:lstStyle/>
          <a:p>
            <a:pPr marL="547751" lvl="1" indent="-265176" fontAlgn="auto">
              <a:spcAft>
                <a:spcPts val="0"/>
              </a:spcAft>
              <a:defRPr/>
            </a:pPr>
            <a:r>
              <a:rPr lang="en-US" altLang="zh-CN" sz="2000" dirty="0"/>
              <a:t>Civil aviation: Air-gateway for the Asia-pacific region </a:t>
            </a:r>
          </a:p>
          <a:p>
            <a:pPr marL="547751" lvl="1" indent="-265176" fontAlgn="auto">
              <a:spcAft>
                <a:spcPts val="0"/>
              </a:spcAft>
              <a:defRPr/>
            </a:pPr>
            <a:r>
              <a:rPr lang="en-US" altLang="zh-CN" sz="2000" dirty="0">
                <a:ea typeface="宋体" charset="-122"/>
              </a:rPr>
              <a:t>Sea transportation: Upgrade the Service of the International Port Hub</a:t>
            </a:r>
          </a:p>
          <a:p>
            <a:pPr marL="547751" lvl="1" indent="-265176" fontAlgn="auto">
              <a:spcAft>
                <a:spcPts val="0"/>
              </a:spcAft>
              <a:defRPr/>
            </a:pPr>
            <a:r>
              <a:rPr lang="en-US" altLang="zh-CN" sz="2000" dirty="0">
                <a:ea typeface="宋体" charset="-122"/>
              </a:rPr>
              <a:t>Rail transportation: Strengthen the Radiation Capability of the Railway Hub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788" y="836712"/>
            <a:ext cx="3770652" cy="23439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4763"/>
            <a:ext cx="3716328" cy="730620"/>
          </a:xfrm>
          <a:prstGeom prst="rect">
            <a:avLst/>
          </a:prstGeom>
        </p:spPr>
      </p:pic>
      <p:pic>
        <p:nvPicPr>
          <p:cNvPr id="5" name="图片 4" descr="图片包含 自然&#10;&#10;已生成极高可信度的说明">
            <a:extLst>
              <a:ext uri="{FF2B5EF4-FFF2-40B4-BE49-F238E27FC236}">
                <a16:creationId xmlns:a16="http://schemas.microsoft.com/office/drawing/2014/main" id="{E18D5F8F-EAF9-4285-A98C-27B6E310D5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9229"/>
            <a:ext cx="2853476" cy="169855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C87C0B-074C-4BC8-801A-9558D49A32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3" y="4977784"/>
            <a:ext cx="2861399" cy="190759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63E3F02-6D36-48D3-AAAF-E9F4D72277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53" y="3288706"/>
            <a:ext cx="3052159" cy="1724470"/>
          </a:xfrm>
          <a:prstGeom prst="rect">
            <a:avLst/>
          </a:prstGeom>
        </p:spPr>
      </p:pic>
      <p:pic>
        <p:nvPicPr>
          <p:cNvPr id="12" name="图片 11" descr="图片包含 水, 天空, 户外, 船&#10;&#10;已生成极高可信度的说明">
            <a:extLst>
              <a:ext uri="{FF2B5EF4-FFF2-40B4-BE49-F238E27FC236}">
                <a16:creationId xmlns:a16="http://schemas.microsoft.com/office/drawing/2014/main" id="{71708A59-97F9-48C3-B13F-79C1ED1502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53" y="4977784"/>
            <a:ext cx="3052159" cy="1907599"/>
          </a:xfrm>
          <a:prstGeom prst="rect">
            <a:avLst/>
          </a:prstGeom>
        </p:spPr>
      </p:pic>
      <p:pic>
        <p:nvPicPr>
          <p:cNvPr id="16" name="图片 15" descr="图片包含 天空, 户外, 火车, 建筑物&#10;&#10;已生成极高可信度的说明">
            <a:extLst>
              <a:ext uri="{FF2B5EF4-FFF2-40B4-BE49-F238E27FC236}">
                <a16:creationId xmlns:a16="http://schemas.microsoft.com/office/drawing/2014/main" id="{BE399D80-BD57-4CF8-A513-043800DCE1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88706"/>
            <a:ext cx="2603031" cy="1689078"/>
          </a:xfrm>
          <a:prstGeom prst="rect">
            <a:avLst/>
          </a:prstGeom>
        </p:spPr>
      </p:pic>
      <p:pic>
        <p:nvPicPr>
          <p:cNvPr id="18" name="图片 17" descr="图片包含 火车, 天空, 轨道, 户外&#10;&#10;已生成极高可信度的说明">
            <a:extLst>
              <a:ext uri="{FF2B5EF4-FFF2-40B4-BE49-F238E27FC236}">
                <a16:creationId xmlns:a16="http://schemas.microsoft.com/office/drawing/2014/main" id="{824EB3BC-9189-4DEA-AF97-A369956742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789" y="4985410"/>
            <a:ext cx="3379739" cy="18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92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116632"/>
            <a:ext cx="8445624" cy="7829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>
                <a:ea typeface="宋体" charset="-122"/>
              </a:rPr>
              <a:t>2-Integration with Yangtze River Delta Region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8824" y="836712"/>
            <a:ext cx="4727443" cy="4886003"/>
          </a:xfrm>
        </p:spPr>
        <p:txBody>
          <a:bodyPr/>
          <a:lstStyle/>
          <a:p>
            <a:pPr marL="547751" lvl="1" indent="-265176" fontAlgn="auto">
              <a:spcAft>
                <a:spcPts val="0"/>
              </a:spcAft>
              <a:defRPr/>
            </a:pPr>
            <a:r>
              <a:rPr lang="en-US" altLang="zh-CN" sz="2000" dirty="0"/>
              <a:t>Improve the Functional Network</a:t>
            </a:r>
          </a:p>
          <a:p>
            <a:pPr marL="776351" lvl="2" indent="-265176" fontAlgn="auto">
              <a:spcAft>
                <a:spcPts val="0"/>
              </a:spcAft>
              <a:defRPr/>
            </a:pPr>
            <a:r>
              <a:rPr lang="en-US" altLang="zh-CN" sz="1800" dirty="0"/>
              <a:t>Hierarchy of different hubs</a:t>
            </a:r>
          </a:p>
          <a:p>
            <a:pPr marL="547751" lvl="1" indent="-265176" fontAlgn="auto">
              <a:spcAft>
                <a:spcPts val="0"/>
              </a:spcAft>
              <a:defRPr/>
            </a:pPr>
            <a:r>
              <a:rPr lang="en-US" altLang="zh-CN" sz="2000" dirty="0">
                <a:ea typeface="宋体" charset="-122"/>
              </a:rPr>
              <a:t>Reinforce Transportation Corridor</a:t>
            </a:r>
          </a:p>
          <a:p>
            <a:pPr marL="776351" lvl="2" indent="-265176" fontAlgn="auto">
              <a:spcAft>
                <a:spcPts val="0"/>
              </a:spcAft>
              <a:defRPr/>
            </a:pPr>
            <a:r>
              <a:rPr lang="en-US" altLang="zh-CN" sz="1800" dirty="0">
                <a:ea typeface="宋体" charset="-122"/>
              </a:rPr>
              <a:t>Rail system</a:t>
            </a:r>
          </a:p>
          <a:p>
            <a:pPr marL="776351" lvl="2" indent="-265176" fontAlgn="auto">
              <a:spcAft>
                <a:spcPts val="0"/>
              </a:spcAft>
              <a:defRPr/>
            </a:pPr>
            <a:r>
              <a:rPr lang="en-US" altLang="zh-CN" sz="1800" dirty="0">
                <a:ea typeface="宋体" charset="-122"/>
              </a:rPr>
              <a:t>Freeway system</a:t>
            </a:r>
          </a:p>
          <a:p>
            <a:pPr marL="776351" lvl="2" indent="-265176" fontAlgn="auto">
              <a:spcAft>
                <a:spcPts val="0"/>
              </a:spcAft>
              <a:defRPr/>
            </a:pPr>
            <a:r>
              <a:rPr lang="en-US" altLang="zh-CN" sz="1800" dirty="0">
                <a:ea typeface="宋体" charset="-122"/>
              </a:rPr>
              <a:t>Yangtze river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4763"/>
            <a:ext cx="3716328" cy="73062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ADDC1E5-D428-4D59-9195-B93673082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899592"/>
            <a:ext cx="3575315" cy="2689372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BE08D764-D00D-4F4E-97C0-C9C2D094068D}"/>
              </a:ext>
            </a:extLst>
          </p:cNvPr>
          <p:cNvGrpSpPr/>
          <p:nvPr/>
        </p:nvGrpSpPr>
        <p:grpSpPr>
          <a:xfrm>
            <a:off x="65136" y="3579912"/>
            <a:ext cx="10169536" cy="3305471"/>
            <a:chOff x="65136" y="2915324"/>
            <a:chExt cx="12097182" cy="3898052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C2D13428-5554-4489-9A8D-2A552514032F}"/>
                </a:ext>
              </a:extLst>
            </p:cNvPr>
            <p:cNvGrpSpPr/>
            <p:nvPr/>
          </p:nvGrpSpPr>
          <p:grpSpPr>
            <a:xfrm>
              <a:off x="65136" y="2915324"/>
              <a:ext cx="9013728" cy="3898052"/>
              <a:chOff x="-2701311" y="-433952"/>
              <a:chExt cx="16262556" cy="7032859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3028BB4F-E2BB-4A86-9D3A-7FEEA4FFDA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30" b="4130"/>
              <a:stretch/>
            </p:blipFill>
            <p:spPr>
              <a:xfrm>
                <a:off x="2740498" y="-404551"/>
                <a:ext cx="5378937" cy="6979328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9449698A-6070-4B6B-B689-118219B255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30" b="4130"/>
              <a:stretch/>
            </p:blipFill>
            <p:spPr>
              <a:xfrm>
                <a:off x="8182308" y="-404551"/>
                <a:ext cx="5378937" cy="6979329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4775C4A9-8438-493A-AE10-3EDF95B30A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78" b="3778"/>
              <a:stretch/>
            </p:blipFill>
            <p:spPr>
              <a:xfrm>
                <a:off x="-2701311" y="-433952"/>
                <a:ext cx="5378937" cy="7032859"/>
              </a:xfrm>
              <a:prstGeom prst="rect">
                <a:avLst/>
              </a:prstGeom>
            </p:spPr>
          </p:pic>
        </p:grpSp>
        <p:sp>
          <p:nvSpPr>
            <p:cNvPr id="11" name="文本框 15">
              <a:extLst>
                <a:ext uri="{FF2B5EF4-FFF2-40B4-BE49-F238E27FC236}">
                  <a16:creationId xmlns:a16="http://schemas.microsoft.com/office/drawing/2014/main" id="{EDB4B9C3-6931-45B7-B6DE-522BAF359999}"/>
                </a:ext>
              </a:extLst>
            </p:cNvPr>
            <p:cNvSpPr txBox="1"/>
            <p:nvPr/>
          </p:nvSpPr>
          <p:spPr>
            <a:xfrm>
              <a:off x="2428279" y="3053717"/>
              <a:ext cx="9734039" cy="2540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/>
                <a:t>2001            	  			      2008					  2013</a:t>
              </a:r>
              <a:endParaRPr lang="zh-CN" altLang="en-US" sz="1400" dirty="0"/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E14B93AC-57E1-4AA0-A9DA-C2DFE2D7230F}"/>
              </a:ext>
            </a:extLst>
          </p:cNvPr>
          <p:cNvSpPr/>
          <p:nvPr/>
        </p:nvSpPr>
        <p:spPr>
          <a:xfrm>
            <a:off x="65136" y="3279713"/>
            <a:ext cx="53577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Hinter-world for the </a:t>
            </a:r>
            <a:r>
              <a:rPr lang="en-US" altLang="zh-CN" sz="1400" dirty="0" err="1"/>
              <a:t>globaling</a:t>
            </a:r>
            <a:r>
              <a:rPr lang="en-US" altLang="zh-CN" sz="1400" dirty="0"/>
              <a:t> Shanghai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45249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116632"/>
            <a:ext cx="8445624" cy="7829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>
                <a:ea typeface="宋体" charset="-122"/>
              </a:rPr>
              <a:t>3-</a:t>
            </a:r>
            <a:r>
              <a:rPr lang="en-US" altLang="zh-CN" dirty="0"/>
              <a:t> Multi-layer Urban Transportation System 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8824" y="836712"/>
            <a:ext cx="8013576" cy="4886003"/>
          </a:xfrm>
        </p:spPr>
        <p:txBody>
          <a:bodyPr/>
          <a:lstStyle/>
          <a:p>
            <a:pPr marL="547751" lvl="1" indent="-265176" fontAlgn="auto">
              <a:spcAft>
                <a:spcPts val="0"/>
              </a:spcAft>
              <a:defRPr/>
            </a:pPr>
            <a:r>
              <a:rPr lang="en-US" altLang="zh-CN" sz="2000" dirty="0"/>
              <a:t>Spatial organization of municipal territory</a:t>
            </a:r>
          </a:p>
          <a:p>
            <a:pPr marL="776351" lvl="2" indent="-265176" fontAlgn="auto">
              <a:spcAft>
                <a:spcPts val="0"/>
              </a:spcAft>
              <a:defRPr/>
            </a:pPr>
            <a:r>
              <a:rPr lang="en-US" altLang="zh-CN" sz="1800" dirty="0"/>
              <a:t>1 Central city: 1137km2 (including 4 special districts)</a:t>
            </a:r>
          </a:p>
          <a:p>
            <a:pPr marL="776351" lvl="2" indent="-265176" fontAlgn="auto">
              <a:spcAft>
                <a:spcPts val="0"/>
              </a:spcAft>
              <a:defRPr/>
            </a:pPr>
            <a:r>
              <a:rPr lang="en-US" altLang="zh-CN" sz="1800" dirty="0"/>
              <a:t>5 New</a:t>
            </a:r>
            <a:r>
              <a:rPr lang="zh-CN" altLang="en-US" sz="1800" dirty="0"/>
              <a:t> </a:t>
            </a:r>
            <a:r>
              <a:rPr lang="en-US" altLang="zh-CN" sz="1800" dirty="0"/>
              <a:t>Cities + 2 Nodal cities : JD/ SJ/ QP/ NQ/ NH + JS/CM</a:t>
            </a:r>
          </a:p>
          <a:p>
            <a:pPr marL="776351" lvl="2" indent="-265176" fontAlgn="auto">
              <a:spcAft>
                <a:spcPts val="0"/>
              </a:spcAft>
              <a:defRPr/>
            </a:pPr>
            <a:r>
              <a:rPr lang="en-US" altLang="zh-CN" sz="1800" dirty="0"/>
              <a:t>New Towns: 4 levels, 50-200 thousand inhabitants</a:t>
            </a:r>
          </a:p>
          <a:p>
            <a:pPr marL="776351" lvl="2" indent="-265176" fontAlgn="auto">
              <a:spcAft>
                <a:spcPts val="0"/>
              </a:spcAft>
              <a:defRPr/>
            </a:pPr>
            <a:r>
              <a:rPr lang="en-US" altLang="zh-CN" sz="1800" dirty="0"/>
              <a:t>Villages: protected, conserved, merged</a:t>
            </a:r>
          </a:p>
          <a:p>
            <a:pPr marL="776351" lvl="2" indent="-265176" fontAlgn="auto">
              <a:spcAft>
                <a:spcPts val="0"/>
              </a:spcAft>
              <a:defRPr/>
            </a:pPr>
            <a:endParaRPr lang="en-US" altLang="zh-CN" sz="1800" dirty="0"/>
          </a:p>
          <a:p>
            <a:pPr marL="547751" lvl="1" indent="-265176" fontAlgn="auto">
              <a:spcAft>
                <a:spcPts val="0"/>
              </a:spcAft>
              <a:defRPr/>
            </a:pPr>
            <a:endParaRPr lang="en-US" altLang="zh-CN" sz="1800" dirty="0">
              <a:ea typeface="宋体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DF79CE-5038-4F65-9D81-F73AF3820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554" y="2636912"/>
            <a:ext cx="3536918" cy="422108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48642F0-5906-460C-9CE0-7DA66D93F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897" y="2639250"/>
            <a:ext cx="3563175" cy="424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86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116632"/>
            <a:ext cx="8445624" cy="7829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>
                <a:ea typeface="宋体" charset="-122"/>
              </a:rPr>
              <a:t>3-</a:t>
            </a:r>
            <a:r>
              <a:rPr lang="en-US" altLang="zh-CN" dirty="0"/>
              <a:t> Multi-layer Urban Transportation System 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8824" y="836712"/>
            <a:ext cx="8013576" cy="4886003"/>
          </a:xfrm>
        </p:spPr>
        <p:txBody>
          <a:bodyPr/>
          <a:lstStyle/>
          <a:p>
            <a:pPr marL="547751" lvl="1" indent="-265176" fontAlgn="auto">
              <a:spcAft>
                <a:spcPts val="0"/>
              </a:spcAft>
              <a:defRPr/>
            </a:pPr>
            <a:r>
              <a:rPr lang="en-US" altLang="zh-CN" sz="2000" dirty="0"/>
              <a:t>Time based accessibility control </a:t>
            </a:r>
          </a:p>
          <a:p>
            <a:pPr marL="776351" lvl="2" indent="-2651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/>
              <a:t>1 hour commuting at Metropolitan level: </a:t>
            </a:r>
          </a:p>
          <a:p>
            <a:pPr marL="1233551" lvl="3" indent="-2651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i="1" dirty="0"/>
              <a:t>all towns with 100+ thousands populations connected by rail system </a:t>
            </a:r>
          </a:p>
          <a:p>
            <a:pPr marL="776351" lvl="2" indent="-2651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/>
              <a:t>30min commuting by PT Within the Town Clusters: multimodality</a:t>
            </a:r>
          </a:p>
          <a:p>
            <a:pPr marL="776351" lvl="2" indent="-2651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/>
              <a:t>Building the 15 min living circle (on foot)</a:t>
            </a:r>
          </a:p>
          <a:p>
            <a:pPr marL="776351" lvl="2" indent="-265176" fontAlgn="auto">
              <a:spcAft>
                <a:spcPts val="0"/>
              </a:spcAft>
              <a:defRPr/>
            </a:pPr>
            <a:endParaRPr lang="en-US" altLang="zh-CN" sz="1800" dirty="0"/>
          </a:p>
          <a:p>
            <a:pPr marL="776351" lvl="2" indent="-265176" fontAlgn="auto">
              <a:spcAft>
                <a:spcPts val="0"/>
              </a:spcAft>
              <a:defRPr/>
            </a:pPr>
            <a:endParaRPr lang="en-US" altLang="zh-CN" sz="1800" dirty="0"/>
          </a:p>
          <a:p>
            <a:pPr marL="547751" lvl="1" indent="-265176" fontAlgn="auto">
              <a:spcAft>
                <a:spcPts val="0"/>
              </a:spcAft>
              <a:defRPr/>
            </a:pPr>
            <a:endParaRPr lang="en-US" altLang="zh-CN" sz="1800" dirty="0">
              <a:ea typeface="宋体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DF79CE-5038-4F65-9D81-F73AF3820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432851"/>
            <a:ext cx="3707904" cy="4425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CE78094-FD8D-4907-B942-EA681D848B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5" r="28918"/>
          <a:stretch/>
        </p:blipFill>
        <p:spPr>
          <a:xfrm>
            <a:off x="1682156" y="2432850"/>
            <a:ext cx="3681932" cy="442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27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496" y="44624"/>
            <a:ext cx="8856984" cy="78296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200" dirty="0"/>
              <a:t>4- Strategies of Public transit prioritizing</a:t>
            </a:r>
            <a:endParaRPr lang="en-US" altLang="zh-CN" sz="3200" dirty="0">
              <a:ea typeface="宋体" charset="-122"/>
            </a:endParaRP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8824" y="836712"/>
            <a:ext cx="8301608" cy="4886003"/>
          </a:xfrm>
        </p:spPr>
        <p:txBody>
          <a:bodyPr/>
          <a:lstStyle/>
          <a:p>
            <a:pPr marL="265176" indent="-265176" fontAlgn="auto">
              <a:spcAft>
                <a:spcPts val="0"/>
              </a:spcAft>
              <a:defRPr/>
            </a:pPr>
            <a:r>
              <a:rPr lang="en-US" altLang="zh-CN" sz="2400" dirty="0">
                <a:ea typeface="宋体" charset="-122"/>
              </a:rPr>
              <a:t>3 levels of metropolitan rail system </a:t>
            </a:r>
          </a:p>
          <a:p>
            <a:pPr marL="547751" lvl="1" indent="-265176" fontAlgn="auto">
              <a:spcAft>
                <a:spcPts val="0"/>
              </a:spcAft>
              <a:defRPr/>
            </a:pPr>
            <a:r>
              <a:rPr lang="en-US" altLang="zh-CN" sz="2000" dirty="0"/>
              <a:t>Central city-new cities: Intercity Lines, Train, Rapid Transit </a:t>
            </a:r>
          </a:p>
          <a:p>
            <a:pPr marL="547751" lvl="1" indent="-265176" fontAlgn="auto">
              <a:spcAft>
                <a:spcPts val="0"/>
              </a:spcAft>
              <a:defRPr/>
            </a:pPr>
            <a:r>
              <a:rPr lang="en-US" altLang="zh-CN" sz="2000" dirty="0"/>
              <a:t>Within the central city: M line (metro) and L line (light rail)</a:t>
            </a:r>
          </a:p>
          <a:p>
            <a:pPr marL="547751" lvl="1" indent="-265176" fontAlgn="auto">
              <a:spcAft>
                <a:spcPts val="0"/>
              </a:spcAft>
              <a:defRPr/>
            </a:pPr>
            <a:r>
              <a:rPr lang="en-US" altLang="zh-CN" sz="2000" dirty="0"/>
              <a:t>Local lines: Tram, Trolley, BRT…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9"/>
          <a:stretch/>
        </p:blipFill>
        <p:spPr>
          <a:xfrm>
            <a:off x="-36512" y="2852936"/>
            <a:ext cx="4325631" cy="417646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1560" y="6453336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9 new subway lines planned for 2017-2025</a:t>
            </a:r>
            <a:endParaRPr lang="zh-CN" altLang="en-US" sz="1400" dirty="0"/>
          </a:p>
        </p:txBody>
      </p:sp>
      <p:pic>
        <p:nvPicPr>
          <p:cNvPr id="6" name="图片 5" descr="图片包含 户外, 天空, 建筑物, 巴士&#10;&#10;已生成极高可信度的说明">
            <a:extLst>
              <a:ext uri="{FF2B5EF4-FFF2-40B4-BE49-F238E27FC236}">
                <a16:creationId xmlns:a16="http://schemas.microsoft.com/office/drawing/2014/main" id="{5A2EBA68-4483-455A-97C0-881743F6E8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"/>
          <a:stretch/>
        </p:blipFill>
        <p:spPr>
          <a:xfrm>
            <a:off x="6321921" y="1131152"/>
            <a:ext cx="2858591" cy="1865800"/>
          </a:xfrm>
          <a:prstGeom prst="rect">
            <a:avLst/>
          </a:prstGeom>
        </p:spPr>
      </p:pic>
      <p:pic>
        <p:nvPicPr>
          <p:cNvPr id="8" name="图片 7" descr="图片包含 道路, 建筑物, 户外, 天空&#10;&#10;已生成极高可信度的说明">
            <a:extLst>
              <a:ext uri="{FF2B5EF4-FFF2-40B4-BE49-F238E27FC236}">
                <a16:creationId xmlns:a16="http://schemas.microsoft.com/office/drawing/2014/main" id="{31AE3A10-84B5-4C8E-AE08-02D1D57F7A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8"/>
          <a:stretch/>
        </p:blipFill>
        <p:spPr>
          <a:xfrm>
            <a:off x="6261025" y="3027012"/>
            <a:ext cx="2897758" cy="1842148"/>
          </a:xfrm>
          <a:prstGeom prst="rect">
            <a:avLst/>
          </a:prstGeom>
        </p:spPr>
      </p:pic>
      <p:pic>
        <p:nvPicPr>
          <p:cNvPr id="10" name="图片 9" descr="图片包含 户外, 天空, 草, 围栏&#10;&#10;已生成极高可信度的说明">
            <a:extLst>
              <a:ext uri="{FF2B5EF4-FFF2-40B4-BE49-F238E27FC236}">
                <a16:creationId xmlns:a16="http://schemas.microsoft.com/office/drawing/2014/main" id="{4D8B1C6E-B43C-4CE9-BD59-467569A5DC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4964216"/>
            <a:ext cx="2899225" cy="193281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34D2D04-B0CE-4834-9889-F8F561A3A836}"/>
              </a:ext>
            </a:extLst>
          </p:cNvPr>
          <p:cNvSpPr txBox="1"/>
          <p:nvPr/>
        </p:nvSpPr>
        <p:spPr>
          <a:xfrm>
            <a:off x="4283968" y="2996952"/>
            <a:ext cx="1800200" cy="309634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 anchorCtr="1">
            <a:no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Modal share of PT:</a:t>
            </a:r>
          </a:p>
          <a:p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40% in the whole city,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Commuting duration 40min.</a:t>
            </a:r>
          </a:p>
          <a:p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50% in the central city.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Share of car reduced to 15%.</a:t>
            </a:r>
          </a:p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0691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496" y="44624"/>
            <a:ext cx="8856984" cy="7829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/>
              <a:t>5- Strategies of Town Clusters in Metro area 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512" y="817085"/>
            <a:ext cx="7704856" cy="4032448"/>
          </a:xfrm>
        </p:spPr>
        <p:txBody>
          <a:bodyPr/>
          <a:lstStyle/>
          <a:p>
            <a:pPr marL="265176" indent="-265176" fontAlgn="auto">
              <a:spcAft>
                <a:spcPts val="0"/>
              </a:spcAft>
              <a:defRPr/>
            </a:pPr>
            <a:r>
              <a:rPr lang="en-US" altLang="zh-CN" sz="2000" b="0" dirty="0">
                <a:ea typeface="宋体" charset="-122"/>
              </a:rPr>
              <a:t>Development of Town Clusters in Suburban Area </a:t>
            </a:r>
          </a:p>
          <a:p>
            <a:pPr marL="547751" lvl="1" indent="-265176" fontAlgn="auto">
              <a:spcAft>
                <a:spcPts val="0"/>
              </a:spcAft>
              <a:defRPr/>
            </a:pPr>
            <a:r>
              <a:rPr lang="en-US" altLang="zh-CN" sz="2000" dirty="0"/>
              <a:t>23 Town Clusters planned for the integration of urban-rural development</a:t>
            </a:r>
          </a:p>
          <a:p>
            <a:pPr marL="547751" lvl="1" indent="-265176" fontAlgn="auto">
              <a:spcAft>
                <a:spcPts val="0"/>
              </a:spcAft>
              <a:defRPr/>
            </a:pPr>
            <a:r>
              <a:rPr lang="en-US" altLang="zh-CN" sz="2000" dirty="0">
                <a:ea typeface="宋体" charset="-122"/>
              </a:rPr>
              <a:t>Guide the transfer of employment to the suburban areas</a:t>
            </a:r>
          </a:p>
          <a:p>
            <a:pPr marL="547751" lvl="1" indent="-265176" fontAlgn="auto">
              <a:spcAft>
                <a:spcPts val="0"/>
              </a:spcAft>
              <a:defRPr/>
            </a:pPr>
            <a:r>
              <a:rPr lang="en-US" altLang="zh-CN" sz="2000" dirty="0"/>
              <a:t>Promote the Integration of Industrial and Urban Development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4763"/>
            <a:ext cx="3716328" cy="73062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49BE74-957A-49A2-86D1-FB33940CD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709"/>
          <a:stretch/>
        </p:blipFill>
        <p:spPr>
          <a:xfrm>
            <a:off x="92378" y="3269911"/>
            <a:ext cx="1553641" cy="17225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044E4C0-9A6D-4FDA-9CE9-A5C56838B6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91" r="34461"/>
          <a:stretch/>
        </p:blipFill>
        <p:spPr>
          <a:xfrm>
            <a:off x="37952" y="5229200"/>
            <a:ext cx="1630190" cy="16513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B751F5D-C70F-4356-81C7-0A04B66D7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432851"/>
            <a:ext cx="3707904" cy="442514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24DBB8B-CDDA-4745-97E8-D72574762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897" y="2432851"/>
            <a:ext cx="3736357" cy="44530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8165104-253D-4AFA-B1B8-4E5E82C15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260" r="384"/>
          <a:stretch/>
        </p:blipFill>
        <p:spPr>
          <a:xfrm>
            <a:off x="7668344" y="1253259"/>
            <a:ext cx="1095924" cy="113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3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-27384"/>
            <a:ext cx="8229600" cy="78296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>
                <a:ea typeface="宋体" charset="-122"/>
              </a:rPr>
              <a:t>A “young” city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090613"/>
            <a:ext cx="8540750" cy="4498975"/>
          </a:xfrm>
        </p:spPr>
        <p:txBody>
          <a:bodyPr/>
          <a:lstStyle/>
          <a:p>
            <a:pPr eaLnBrk="1" hangingPunct="1">
              <a:buFont typeface="微软雅黑" pitchFamily="34" charset="-122"/>
              <a:buNone/>
              <a:defRPr/>
            </a:pPr>
            <a:endParaRPr lang="en-US" altLang="zh-CN" sz="1600" b="0">
              <a:solidFill>
                <a:srgbClr val="006666"/>
              </a:solidFill>
              <a:effectLst/>
              <a:latin typeface="Franklin Gothic Demi" pitchFamily="34" charset="0"/>
              <a:ea typeface="宋体" charset="-122"/>
            </a:endParaRPr>
          </a:p>
          <a:p>
            <a:pPr eaLnBrk="1" hangingPunct="1">
              <a:defRPr/>
            </a:pPr>
            <a:endParaRPr lang="en-US" altLang="zh-CN">
              <a:ea typeface="宋体" charset="-122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zh-CN"/>
          </a:p>
        </p:txBody>
      </p:sp>
      <p:pic>
        <p:nvPicPr>
          <p:cNvPr id="5124" name="Picture 4" descr="1-02地~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800023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3546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496" y="44624"/>
            <a:ext cx="8856984" cy="78296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200" dirty="0"/>
              <a:t>6- building 15 min living circle area</a:t>
            </a:r>
            <a:endParaRPr lang="en-US" altLang="zh-CN" sz="3200" dirty="0">
              <a:ea typeface="宋体" charset="-122"/>
            </a:endParaRP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8824" y="836712"/>
            <a:ext cx="8301608" cy="4886003"/>
          </a:xfrm>
        </p:spPr>
        <p:txBody>
          <a:bodyPr/>
          <a:lstStyle/>
          <a:p>
            <a:pPr marL="265176" indent="-265176" fontAlgn="auto">
              <a:spcAft>
                <a:spcPts val="0"/>
              </a:spcAft>
              <a:defRPr/>
            </a:pPr>
            <a:r>
              <a:rPr lang="en-US" altLang="zh-CN" sz="2400" dirty="0">
                <a:ea typeface="宋体" charset="-122"/>
              </a:rPr>
              <a:t>Urban living circle </a:t>
            </a:r>
          </a:p>
          <a:p>
            <a:pPr marL="547751" lvl="1" indent="-265176" fontAlgn="auto">
              <a:spcAft>
                <a:spcPts val="0"/>
              </a:spcAft>
              <a:defRPr/>
            </a:pPr>
            <a:r>
              <a:rPr lang="en-US" altLang="zh-CN" sz="2000" dirty="0"/>
              <a:t>3~5 km2, 50-100 thousand people</a:t>
            </a:r>
          </a:p>
          <a:p>
            <a:pPr marL="547751" lvl="1" indent="-265176" fontAlgn="auto">
              <a:spcAft>
                <a:spcPts val="0"/>
              </a:spcAft>
              <a:defRPr/>
            </a:pPr>
            <a:r>
              <a:rPr lang="en-US" altLang="zh-CN" sz="2000" dirty="0"/>
              <a:t>TOD communities</a:t>
            </a:r>
          </a:p>
          <a:p>
            <a:pPr marL="0" indent="-288925" fontAlgn="auto">
              <a:spcAft>
                <a:spcPts val="0"/>
              </a:spcAft>
              <a:defRPr/>
            </a:pPr>
            <a:r>
              <a:rPr lang="en-US" altLang="zh-CN" sz="2400" dirty="0"/>
              <a:t>Non motorized transport mode</a:t>
            </a:r>
          </a:p>
          <a:p>
            <a:pPr marL="547751" lvl="1" indent="-265176" fontAlgn="auto">
              <a:spcAft>
                <a:spcPts val="0"/>
              </a:spcAft>
              <a:defRPr/>
            </a:pPr>
            <a:r>
              <a:rPr lang="en-US" altLang="zh-CN" sz="2000" dirty="0"/>
              <a:t>Travel distance for daily life: 2.5km</a:t>
            </a:r>
          </a:p>
          <a:p>
            <a:pPr marL="547751" lvl="1" indent="-265176" fontAlgn="auto">
              <a:spcAft>
                <a:spcPts val="0"/>
              </a:spcAft>
              <a:defRPr/>
            </a:pPr>
            <a:r>
              <a:rPr lang="en-US" altLang="zh-CN" sz="2000" dirty="0"/>
              <a:t>5min walk for the access to open space</a:t>
            </a:r>
          </a:p>
          <a:p>
            <a:pPr marL="547751" lvl="1" indent="-265176" fontAlgn="auto">
              <a:spcAft>
                <a:spcPts val="0"/>
              </a:spcAft>
              <a:defRPr/>
            </a:pPr>
            <a:r>
              <a:rPr lang="en-US" altLang="zh-CN" sz="2000" dirty="0"/>
              <a:t>B+R facilities in PT stations</a:t>
            </a:r>
          </a:p>
        </p:txBody>
      </p:sp>
      <p:pic>
        <p:nvPicPr>
          <p:cNvPr id="11" name="Picture 5" descr="1252035065077_000">
            <a:extLst>
              <a:ext uri="{FF2B5EF4-FFF2-40B4-BE49-F238E27FC236}">
                <a16:creationId xmlns:a16="http://schemas.microsoft.com/office/drawing/2014/main" id="{65B71183-1596-4A48-BEFE-228F3E00E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046645"/>
            <a:ext cx="2843808" cy="18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ReadPic">
            <a:extLst>
              <a:ext uri="{FF2B5EF4-FFF2-40B4-BE49-F238E27FC236}">
                <a16:creationId xmlns:a16="http://schemas.microsoft.com/office/drawing/2014/main" id="{D48CDE1C-9DCE-4EB6-B680-ECF5BEA4D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862684"/>
            <a:ext cx="2843807" cy="213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B0F913-B397-4698-926B-810CD818C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976054"/>
            <a:ext cx="2822920" cy="188194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1738839-1C6E-4A1A-89D1-62A9B8479B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/>
          <a:stretch/>
        </p:blipFill>
        <p:spPr>
          <a:xfrm>
            <a:off x="-1" y="3928496"/>
            <a:ext cx="5616625" cy="29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10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496" y="44624"/>
            <a:ext cx="8856984" cy="78296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200" dirty="0"/>
              <a:t>6- building 15 min living circle area</a:t>
            </a:r>
            <a:endParaRPr lang="en-US" altLang="zh-CN" sz="3200" dirty="0">
              <a:ea typeface="宋体" charset="-122"/>
            </a:endParaRP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8824" y="836712"/>
            <a:ext cx="8301608" cy="4886003"/>
          </a:xfrm>
        </p:spPr>
        <p:txBody>
          <a:bodyPr/>
          <a:lstStyle/>
          <a:p>
            <a:pPr marL="265176" indent="-265176" fontAlgn="auto">
              <a:spcAft>
                <a:spcPts val="0"/>
              </a:spcAft>
              <a:defRPr/>
            </a:pPr>
            <a:r>
              <a:rPr lang="en-US" altLang="zh-CN" sz="2400" dirty="0">
                <a:ea typeface="宋体" charset="-122"/>
              </a:rPr>
              <a:t>Green Way on both bank of Huangpu River</a:t>
            </a:r>
          </a:p>
        </p:txBody>
      </p:sp>
      <p:pic>
        <p:nvPicPr>
          <p:cNvPr id="5" name="Picture 2" descr="https://timgsa.baidu.com/timg?image&amp;quality=80&amp;size=b9999_10000&amp;sec=1505981114972&amp;di=bae580453f037322f5db755227f6f2b9&amp;imgtype=0&amp;src=http%3A%2F%2Fimg1.gtimg.com%2F10%2F1061%2F106118%2F10611835_1200x1000_0.jpg">
            <a:extLst>
              <a:ext uri="{FF2B5EF4-FFF2-40B4-BE49-F238E27FC236}">
                <a16:creationId xmlns:a16="http://schemas.microsoft.com/office/drawing/2014/main" id="{C9AFFA5F-1D35-4A5F-8009-48D50639E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54047"/>
            <a:ext cx="4771429" cy="257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timgsa.baidu.com/timg?image&amp;quality=80&amp;size=b9999_10000&amp;sec=1505981192298&amp;di=7b05a11abd9cdc575e8cc0f1876669e5&amp;imgtype=0&amp;src=http%3A%2F%2Fn.sinaimg.cn%2Fsh%2Fcrawl%2F20170511%2FkXEY-fyeyqem3566211.jpg">
            <a:extLst>
              <a:ext uri="{FF2B5EF4-FFF2-40B4-BE49-F238E27FC236}">
                <a16:creationId xmlns:a16="http://schemas.microsoft.com/office/drawing/2014/main" id="{2420C0DA-79F5-4703-8C2E-E88CF7F0F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4" y="4147091"/>
            <a:ext cx="4758114" cy="26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 descr="图片包含 天空, 户外, 方式, 地面&#10;&#10;已生成极高可信度的说明">
            <a:extLst>
              <a:ext uri="{FF2B5EF4-FFF2-40B4-BE49-F238E27FC236}">
                <a16:creationId xmlns:a16="http://schemas.microsoft.com/office/drawing/2014/main" id="{DEE7CF36-19C5-4949-B6EE-8A0375851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302" y="2536818"/>
            <a:ext cx="4300698" cy="430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7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391023"/>
            <a:ext cx="9144000" cy="14700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r-FR" altLang="zh-CN" sz="4000" b="1" dirty="0">
                <a:solidFill>
                  <a:srgbClr val="C00000"/>
                </a:solidFill>
                <a:latin typeface="Franklin Gothic Medium Cond" pitchFamily="34" charset="0"/>
                <a:ea typeface="+mj-ea"/>
                <a:cs typeface="Arial" charset="0"/>
              </a:rPr>
              <a:t>THANKS FOR YOUR ATTENTION !</a:t>
            </a:r>
            <a:endParaRPr lang="zh-CN" altLang="en-US" sz="4000" b="1" dirty="0">
              <a:solidFill>
                <a:srgbClr val="C00000"/>
              </a:solidFill>
              <a:latin typeface="Franklin Gothic Medium Cond" pitchFamily="34" charset="0"/>
              <a:ea typeface="+mj-ea"/>
              <a:cs typeface="Arial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4221088"/>
            <a:ext cx="91440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altLang="zh-CN" b="1" i="1" dirty="0">
                <a:latin typeface="Book Antiqua" pitchFamily="18" charset="0"/>
              </a:rPr>
              <a:t>Jian ZHUO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altLang="zh-CN" sz="1400" b="1" i="1" dirty="0">
                <a:latin typeface="Book Antiqua" pitchFamily="18" charset="0"/>
              </a:rPr>
              <a:t>-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altLang="zh-CN" sz="1400" i="1" dirty="0">
                <a:latin typeface="Book Antiqua" pitchFamily="18" charset="0"/>
              </a:rPr>
              <a:t>Professor, </a:t>
            </a:r>
            <a:r>
              <a:rPr lang="fr-FR" altLang="zh-CN" sz="1400" i="1" dirty="0" err="1">
                <a:latin typeface="Book Antiqua" pitchFamily="18" charset="0"/>
              </a:rPr>
              <a:t>Deputy</a:t>
            </a:r>
            <a:r>
              <a:rPr lang="fr-FR" altLang="zh-CN" sz="1400" i="1" dirty="0">
                <a:latin typeface="Book Antiqua" pitchFamily="18" charset="0"/>
              </a:rPr>
              <a:t> Head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altLang="zh-CN" sz="1400" i="1" dirty="0" err="1">
                <a:latin typeface="Book Antiqua" pitchFamily="18" charset="0"/>
              </a:rPr>
              <a:t>Department</a:t>
            </a:r>
            <a:r>
              <a:rPr lang="fr-FR" altLang="zh-CN" sz="1400" i="1" dirty="0">
                <a:latin typeface="Book Antiqua" pitchFamily="18" charset="0"/>
              </a:rPr>
              <a:t> of Urban Planning, CAUP, Tongji University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fr-FR" altLang="zh-CN" sz="1400" i="1" dirty="0">
              <a:latin typeface="Book Antiqua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altLang="zh-CN" sz="2000" i="1" dirty="0">
                <a:latin typeface="Book Antiqua" pitchFamily="18" charset="0"/>
              </a:rPr>
              <a:t>Jian.zhuo@tongji.edu.cn </a:t>
            </a:r>
            <a:endParaRPr lang="zh-CN" altLang="en-US" sz="2000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0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782960"/>
          </a:xfrm>
        </p:spPr>
        <p:txBody>
          <a:bodyPr>
            <a:normAutofit/>
          </a:bodyPr>
          <a:lstStyle/>
          <a:p>
            <a:r>
              <a:rPr lang="en-US" altLang="zh-CN" dirty="0"/>
              <a:t>Master Plan 1999-2020</a:t>
            </a:r>
            <a:endParaRPr lang="zh-CN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0660" name="Rectangle 4"/>
          <p:cNvSpPr>
            <a:spLocks noRot="1" noChangeArrowheads="1"/>
          </p:cNvSpPr>
          <p:nvPr/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altLang="zh-CN" sz="44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ea typeface="宋体" charset="-122"/>
              <a:cs typeface="+mj-cs"/>
            </a:endParaRPr>
          </a:p>
        </p:txBody>
      </p:sp>
      <p:pic>
        <p:nvPicPr>
          <p:cNvPr id="27652" name="Picture 5" descr="PPT_Shanghai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1636" y="1412775"/>
            <a:ext cx="3960884" cy="54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PPT_Shanghai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412776"/>
            <a:ext cx="5158967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820472" y="0"/>
            <a:ext cx="323528" cy="256490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noAutofit/>
          </a:bodyPr>
          <a:lstStyle/>
          <a:p>
            <a:endParaRPr lang="zh-CN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C22E3F-7C03-4BF6-B342-722F1F1A4C6A}"/>
              </a:ext>
            </a:extLst>
          </p:cNvPr>
          <p:cNvSpPr txBox="1">
            <a:spLocks/>
          </p:cNvSpPr>
          <p:nvPr/>
        </p:nvSpPr>
        <p:spPr bwMode="auto">
          <a:xfrm>
            <a:off x="230832" y="980728"/>
            <a:ext cx="82502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600" b="0" kern="1200">
                <a:solidFill>
                  <a:schemeClr val="tx1"/>
                </a:solidFill>
                <a:latin typeface="Franklin Gothic Medium Cond" pitchFamily="34" charset="0"/>
                <a:ea typeface="+mn-ea"/>
                <a:cs typeface="+mn-cs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200" b="0" kern="1200">
                <a:solidFill>
                  <a:schemeClr val="accent5">
                    <a:lumMod val="75000"/>
                  </a:schemeClr>
                </a:solidFill>
                <a:latin typeface="Franklin Gothic Medium Cond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ranklin Gothic Medium Cond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Medium Cond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ranklin Gothic Medium Cond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US" altLang="zh-CN" sz="2000" dirty="0">
                <a:solidFill>
                  <a:srgbClr val="1B587C"/>
                </a:solidFill>
                <a:ea typeface="宋体" pitchFamily="2" charset="-122"/>
              </a:rPr>
              <a:t>World Center in 4 aspects: </a:t>
            </a:r>
            <a:r>
              <a:rPr lang="en-US" altLang="zh-CN" sz="2000" b="1" dirty="0">
                <a:solidFill>
                  <a:srgbClr val="1B587C"/>
                </a:solidFill>
                <a:ea typeface="宋体" pitchFamily="2" charset="-122"/>
              </a:rPr>
              <a:t>World Economic, Financial, Shipping and Trade Center  </a:t>
            </a:r>
            <a:br>
              <a:rPr lang="en-US" altLang="zh-CN" sz="2000" dirty="0">
                <a:solidFill>
                  <a:srgbClr val="1B587C"/>
                </a:solidFill>
              </a:rPr>
            </a:br>
            <a:endParaRPr lang="en-US" altLang="zh-CN" sz="2000" dirty="0">
              <a:solidFill>
                <a:srgbClr val="1B587C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724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8856984" cy="782960"/>
          </a:xfrm>
        </p:spPr>
        <p:txBody>
          <a:bodyPr>
            <a:normAutofit/>
          </a:bodyPr>
          <a:lstStyle/>
          <a:p>
            <a:r>
              <a:rPr lang="fr-FR" altLang="zh-CN" sz="4000" dirty="0"/>
              <a:t>The city : Administrative </a:t>
            </a:r>
            <a:r>
              <a:rPr lang="fr-FR" altLang="zh-CN" sz="4000" dirty="0" err="1"/>
              <a:t>territory</a:t>
            </a:r>
            <a:endParaRPr lang="zh-CN" altLang="en-US" sz="2700" dirty="0"/>
          </a:p>
        </p:txBody>
      </p:sp>
      <p:pic>
        <p:nvPicPr>
          <p:cNvPr id="5" name="Picture 8" descr="Resize of 01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7" y="3024337"/>
            <a:ext cx="3055715" cy="37890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11" descr="Resize of 04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024337"/>
            <a:ext cx="3041670" cy="37890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4" descr="02-6"/>
          <p:cNvPicPr>
            <a:picLocks noChangeAspect="1" noChangeArrowheads="1"/>
          </p:cNvPicPr>
          <p:nvPr/>
        </p:nvPicPr>
        <p:blipFill rotWithShape="1">
          <a:blip r:embed="rId4" cstate="print"/>
          <a:srcRect l="2271" t="3079" r="2564" b="1900"/>
          <a:stretch/>
        </p:blipFill>
        <p:spPr bwMode="auto">
          <a:xfrm>
            <a:off x="6084168" y="3024251"/>
            <a:ext cx="3061954" cy="3789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8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033761"/>
              </p:ext>
            </p:extLst>
          </p:nvPr>
        </p:nvGraphicFramePr>
        <p:xfrm>
          <a:off x="5004048" y="1030104"/>
          <a:ext cx="3600400" cy="1534800"/>
        </p:xfrm>
        <a:graphic>
          <a:graphicData uri="http://schemas.openxmlformats.org/drawingml/2006/table">
            <a:tbl>
              <a:tblPr/>
              <a:tblGrid>
                <a:gridCol w="1603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宋体" charset="-122"/>
                        </a:rPr>
                        <a:t>Area (km2)</a:t>
                      </a: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宋体" charset="-122"/>
                        </a:rPr>
                        <a:t>%</a:t>
                      </a: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5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fr-FR" altLang="zh-CN" sz="1400" b="0" kern="1200" dirty="0" err="1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Municipality</a:t>
                      </a:r>
                      <a:endParaRPr lang="fr-FR" altLang="zh-CN" sz="1400" b="0" kern="1200" dirty="0">
                        <a:solidFill>
                          <a:srgbClr val="1B587C"/>
                        </a:solidFill>
                        <a:latin typeface="Franklin Gothic Medium Cond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fr-FR" altLang="zh-CN" sz="1400" b="0" kern="1200" dirty="0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6340,5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fr-FR" altLang="zh-CN" sz="1400" b="0" kern="1200" dirty="0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100%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5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fr-FR" altLang="zh-CN" sz="1400" b="0" kern="1200" dirty="0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7 Ctrl. </a:t>
                      </a:r>
                      <a:r>
                        <a:rPr lang="fr-FR" altLang="zh-CN" sz="1400" b="0" kern="1200" dirty="0" err="1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Dist</a:t>
                      </a:r>
                      <a:r>
                        <a:rPr lang="fr-FR" altLang="zh-CN" sz="1400" b="0" kern="1200" dirty="0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.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fr-FR" altLang="zh-CN" sz="1400" b="0" kern="1200" dirty="0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289,44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fr-FR" altLang="zh-CN" sz="1400" b="0" kern="1200" dirty="0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4,57%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5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fr-FR" altLang="zh-CN" sz="1400" b="0" kern="1200" dirty="0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8 </a:t>
                      </a:r>
                      <a:r>
                        <a:rPr lang="fr-FR" altLang="zh-CN" sz="1400" b="0" kern="1200" dirty="0" err="1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Suburban</a:t>
                      </a:r>
                      <a:r>
                        <a:rPr lang="fr-FR" altLang="zh-CN" sz="1400" b="0" kern="1200" dirty="0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 </a:t>
                      </a:r>
                      <a:r>
                        <a:rPr lang="fr-FR" altLang="zh-CN" sz="1400" b="0" kern="1200" dirty="0" err="1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Dist</a:t>
                      </a:r>
                      <a:r>
                        <a:rPr lang="fr-FR" altLang="zh-CN" sz="1400" b="0" kern="1200" dirty="0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.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fr-FR" altLang="zh-CN" sz="1400" b="0" kern="1200" dirty="0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5009,85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fr-FR" altLang="zh-CN" sz="1400" b="0" kern="1200" dirty="0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79,01%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5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fr-FR" altLang="zh-CN" sz="1400" b="0" kern="1200" dirty="0" err="1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Chongming</a:t>
                      </a:r>
                      <a:r>
                        <a:rPr lang="fr-FR" altLang="zh-CN" sz="1400" b="0" kern="1200" dirty="0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 </a:t>
                      </a:r>
                      <a:r>
                        <a:rPr lang="en-US" altLang="zh-CN" sz="1400" b="0" kern="1200" dirty="0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island</a:t>
                      </a:r>
                      <a:endParaRPr lang="fr-FR" altLang="zh-CN" sz="1400" b="0" kern="1200" dirty="0">
                        <a:solidFill>
                          <a:srgbClr val="1B587C"/>
                        </a:solidFill>
                        <a:latin typeface="Franklin Gothic Medium Cond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fr-FR" altLang="zh-CN" sz="1400" b="0" kern="1200" dirty="0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1041,21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fr-FR" altLang="zh-CN" sz="1400" b="0" kern="1200" dirty="0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16,42%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30832" y="980728"/>
            <a:ext cx="4629200" cy="1872208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zh-CN" sz="2000" b="0" dirty="0">
                <a:solidFill>
                  <a:srgbClr val="1B587C"/>
                </a:solidFill>
                <a:ea typeface="宋体" pitchFamily="2" charset="-122"/>
              </a:rPr>
              <a:t>One municipality </a:t>
            </a:r>
            <a:r>
              <a:rPr lang="en-US" altLang="zh-CN" sz="2000" dirty="0">
                <a:solidFill>
                  <a:srgbClr val="1B587C"/>
                </a:solidFill>
              </a:rPr>
              <a:t>at regional scale</a:t>
            </a:r>
            <a:br>
              <a:rPr lang="en-US" altLang="zh-CN" sz="2000" dirty="0">
                <a:solidFill>
                  <a:srgbClr val="1B587C"/>
                </a:solidFill>
              </a:rPr>
            </a:br>
            <a:r>
              <a:rPr lang="en-US" altLang="zh-CN" sz="1500" dirty="0"/>
              <a:t>- a city or a metropolitan area?</a:t>
            </a:r>
            <a:br>
              <a:rPr lang="en-US" altLang="zh-CN" sz="1500" dirty="0"/>
            </a:br>
            <a:r>
              <a:rPr lang="en-US" altLang="zh-CN" sz="1500" dirty="0"/>
              <a:t>- Greater London: 1579 km2, 33 administrative zones</a:t>
            </a:r>
            <a:endParaRPr lang="en-US" altLang="zh-CN" sz="2000" b="0" dirty="0">
              <a:solidFill>
                <a:srgbClr val="1B587C"/>
              </a:solidFill>
              <a:ea typeface="宋体" pitchFamily="2" charset="-122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zh-CN" sz="2000" b="0" dirty="0">
                <a:solidFill>
                  <a:srgbClr val="1B587C"/>
                </a:solidFill>
                <a:ea typeface="宋体" pitchFamily="2" charset="-122"/>
              </a:rPr>
              <a:t>A “city” dominated by rural space </a:t>
            </a:r>
            <a:br>
              <a:rPr lang="en-US" altLang="zh-CN" sz="2000" b="0" dirty="0">
                <a:solidFill>
                  <a:srgbClr val="1B587C"/>
                </a:solidFill>
                <a:ea typeface="宋体" pitchFamily="2" charset="-122"/>
              </a:rPr>
            </a:br>
            <a:r>
              <a:rPr lang="en-US" altLang="zh-CN" sz="2000" b="0" dirty="0">
                <a:ea typeface="宋体" pitchFamily="2" charset="-122"/>
              </a:rPr>
              <a:t>- </a:t>
            </a:r>
            <a:r>
              <a:rPr lang="en-US" altLang="zh-CN" sz="1500" b="0" dirty="0"/>
              <a:t>Urban built areas 2057 km</a:t>
            </a:r>
            <a:r>
              <a:rPr lang="en-US" altLang="zh-CN" sz="1500" b="0" baseline="30000" dirty="0"/>
              <a:t>2</a:t>
            </a:r>
            <a:r>
              <a:rPr lang="en-US" altLang="zh-CN" sz="1500" b="0" dirty="0"/>
              <a:t>, rural space 4283.5km</a:t>
            </a:r>
            <a:r>
              <a:rPr lang="en-US" altLang="zh-CN" sz="1500" b="0" baseline="30000" dirty="0"/>
              <a:t>2</a:t>
            </a:r>
            <a:r>
              <a:rPr lang="en-US" altLang="zh-CN" sz="1500" b="0" dirty="0"/>
              <a:t> (2010)</a:t>
            </a:r>
          </a:p>
          <a:p>
            <a:pPr marL="0" indent="0">
              <a:buNone/>
            </a:pPr>
            <a:endParaRPr lang="en-US" altLang="zh-CN" sz="2000" b="0" dirty="0">
              <a:solidFill>
                <a:srgbClr val="1B587C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618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rbanSy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744416"/>
            <a:ext cx="3036083" cy="3140968"/>
          </a:xfrm>
          <a:prstGeom prst="rect">
            <a:avLst/>
          </a:prstGeom>
          <a:noFill/>
        </p:spPr>
      </p:pic>
      <p:pic>
        <p:nvPicPr>
          <p:cNvPr id="6" name="Picture 5" descr="PPT_Shanghai006.jpg"/>
          <p:cNvPicPr>
            <a:picLocks noChangeAspect="1"/>
          </p:cNvPicPr>
          <p:nvPr/>
        </p:nvPicPr>
        <p:blipFill>
          <a:blip r:embed="rId3" cstate="print"/>
          <a:srcRect l="6702" t="19550" r="6702" b="16401"/>
          <a:stretch>
            <a:fillRect/>
          </a:stretch>
        </p:blipFill>
        <p:spPr>
          <a:xfrm>
            <a:off x="3066699" y="3744416"/>
            <a:ext cx="3089477" cy="3140968"/>
          </a:xfrm>
          <a:prstGeom prst="rect">
            <a:avLst/>
          </a:prstGeom>
        </p:spPr>
      </p:pic>
      <p:graphicFrame>
        <p:nvGraphicFramePr>
          <p:cNvPr id="7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727095"/>
              </p:ext>
            </p:extLst>
          </p:nvPr>
        </p:nvGraphicFramePr>
        <p:xfrm>
          <a:off x="4572000" y="1462152"/>
          <a:ext cx="3718757" cy="1534800"/>
        </p:xfrm>
        <a:graphic>
          <a:graphicData uri="http://schemas.openxmlformats.org/drawingml/2006/table">
            <a:tbl>
              <a:tblPr/>
              <a:tblGrid>
                <a:gridCol w="1452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宋体" charset="-122"/>
                        </a:rPr>
                        <a:t>Area km2</a:t>
                      </a: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宋体" charset="-122"/>
                        </a:rPr>
                        <a:t>%</a:t>
                      </a: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fr-FR" altLang="zh-CN" sz="1400" b="0" kern="1200" dirty="0" err="1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Municipality</a:t>
                      </a:r>
                      <a:endParaRPr lang="fr-FR" altLang="zh-CN" sz="1400" b="0" kern="1200" dirty="0">
                        <a:solidFill>
                          <a:srgbClr val="1B587C"/>
                        </a:solidFill>
                        <a:latin typeface="Franklin Gothic Medium Cond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fr-FR" altLang="zh-CN" sz="1400" b="0" kern="1200" dirty="0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6340,5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fr-FR" altLang="zh-CN" sz="1400" b="0" kern="1200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100%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fr-FR" altLang="zh-CN" sz="1400" b="0" kern="1200" dirty="0" err="1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Outer</a:t>
                      </a:r>
                      <a:r>
                        <a:rPr lang="fr-FR" altLang="zh-CN" sz="1400" b="0" kern="1200" dirty="0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 ring road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fr-FR" altLang="zh-CN" sz="1400" b="0" kern="1200" dirty="0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630-880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fr-FR" altLang="zh-CN" sz="1400" b="0" kern="1200" dirty="0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9.9-13.8%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fr-FR" altLang="zh-CN" sz="1400" b="0" kern="1200" dirty="0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Middle ring road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fr-FR" altLang="zh-CN" sz="1400" b="0" kern="1200" dirty="0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400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fr-FR" altLang="zh-CN" sz="1400" b="0" kern="1200" dirty="0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6.3%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fr-FR" altLang="zh-CN" sz="1400" b="0" kern="1200" dirty="0" err="1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Inner</a:t>
                      </a:r>
                      <a:r>
                        <a:rPr lang="fr-FR" altLang="zh-CN" sz="1400" b="0" kern="1200" dirty="0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 ring road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fr-FR" altLang="zh-CN" sz="1400" b="0" kern="1200" dirty="0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120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fr-FR" altLang="zh-CN" sz="1400" b="0" kern="1200" dirty="0">
                          <a:solidFill>
                            <a:srgbClr val="1B587C"/>
                          </a:solidFill>
                          <a:latin typeface="Franklin Gothic Medium Cond" pitchFamily="34" charset="0"/>
                          <a:ea typeface="宋体" pitchFamily="2" charset="-122"/>
                          <a:cs typeface="+mn-cs"/>
                        </a:rPr>
                        <a:t>1.9%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7" descr="2périphériq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1037" y="3717032"/>
            <a:ext cx="3061483" cy="31683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1014445"/>
            <a:ext cx="43599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1B587C"/>
                </a:solidFill>
                <a:latin typeface="Franklin Gothic Medium Cond" pitchFamily="34" charset="0"/>
              </a:rPr>
              <a:t>Urban system : “1966”</a:t>
            </a:r>
          </a:p>
          <a:p>
            <a:r>
              <a:rPr lang="en-US" altLang="zh-CN" sz="1500" dirty="0">
                <a:latin typeface="Franklin Gothic Medium Cond" pitchFamily="34" charset="0"/>
                <a:ea typeface="+mn-ea"/>
              </a:rPr>
              <a:t>- Urban: 1 central city, 9 new cities, </a:t>
            </a:r>
          </a:p>
          <a:p>
            <a:r>
              <a:rPr lang="en-US" altLang="zh-CN" sz="1500" dirty="0">
                <a:latin typeface="Franklin Gothic Medium Cond" pitchFamily="34" charset="0"/>
                <a:ea typeface="+mn-ea"/>
              </a:rPr>
              <a:t>- Rural: 60 key towns, 600 administrative villages</a:t>
            </a:r>
          </a:p>
          <a:p>
            <a:r>
              <a:rPr lang="en-US" altLang="zh-CN" sz="1500" dirty="0">
                <a:latin typeface="Franklin Gothic Medium Cond" pitchFamily="34" charset="0"/>
                <a:ea typeface="+mn-ea"/>
              </a:rPr>
              <a:t>- How to distinguish urban/rural : Land use regime</a:t>
            </a:r>
            <a:br>
              <a:rPr lang="en-US" altLang="zh-CN" sz="1500" dirty="0">
                <a:latin typeface="Franklin Gothic Medium Cond" pitchFamily="34" charset="0"/>
                <a:ea typeface="+mn-ea"/>
              </a:rPr>
            </a:br>
            <a:r>
              <a:rPr lang="en-US" altLang="zh-CN" sz="1500" dirty="0">
                <a:latin typeface="Franklin Gothic Medium Cond" pitchFamily="34" charset="0"/>
                <a:ea typeface="+mn-ea"/>
              </a:rPr>
              <a:t> </a:t>
            </a:r>
          </a:p>
          <a:p>
            <a:r>
              <a:rPr lang="en-US" altLang="zh-CN" sz="2000" dirty="0">
                <a:solidFill>
                  <a:srgbClr val="1B587C"/>
                </a:solidFill>
                <a:latin typeface="Franklin Gothic Medium Cond" pitchFamily="34" charset="0"/>
              </a:rPr>
              <a:t>High population concentration</a:t>
            </a:r>
          </a:p>
          <a:p>
            <a:r>
              <a:rPr lang="en-US" altLang="zh-CN" sz="1500" dirty="0">
                <a:latin typeface="Franklin Gothic Medium Cond" pitchFamily="34" charset="0"/>
                <a:ea typeface="+mn-ea"/>
              </a:rPr>
              <a:t>- More than 10 millions population in the central city</a:t>
            </a:r>
          </a:p>
          <a:p>
            <a:r>
              <a:rPr lang="en-US" altLang="zh-CN" sz="1500" dirty="0">
                <a:latin typeface="Franklin Gothic Medium Cond" pitchFamily="34" charset="0"/>
                <a:ea typeface="+mn-ea"/>
              </a:rPr>
              <a:t>- 42% population concentrated on 10% of the territory </a:t>
            </a:r>
          </a:p>
          <a:p>
            <a:endParaRPr lang="en-US" altLang="zh-CN" sz="2000" dirty="0">
              <a:solidFill>
                <a:srgbClr val="1B587C"/>
              </a:solidFill>
              <a:latin typeface="Franklin Gothic Medium Con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5496" y="44624"/>
            <a:ext cx="8856984" cy="78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 kern="1200" cap="all" baseline="0">
                <a:solidFill>
                  <a:srgbClr val="B4AA7A"/>
                </a:solidFill>
                <a:effectLst/>
                <a:latin typeface="Franklin Gothic Demi Cond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fr-FR" altLang="zh-CN" sz="4000" dirty="0"/>
              <a:t>The city : </a:t>
            </a:r>
            <a:r>
              <a:rPr lang="en-US" altLang="zh-CN" sz="4000" dirty="0"/>
              <a:t>Functional</a:t>
            </a:r>
            <a:r>
              <a:rPr lang="fr-FR" altLang="zh-CN" sz="4000" dirty="0"/>
              <a:t> </a:t>
            </a:r>
            <a:r>
              <a:rPr lang="fr-FR" altLang="zh-CN" sz="4000" dirty="0" err="1"/>
              <a:t>territory</a:t>
            </a:r>
            <a:endParaRPr lang="zh-CN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556814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564904"/>
            <a:ext cx="9144000" cy="14700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r-FR" altLang="zh-CN" sz="4000" b="1" dirty="0">
                <a:latin typeface="Franklin Gothic Medium Cond" pitchFamily="34" charset="0"/>
                <a:cs typeface="Arial" charset="0"/>
              </a:rPr>
              <a:t>Objectives </a:t>
            </a:r>
            <a:r>
              <a:rPr lang="en-US" altLang="zh-CN" sz="4000" b="1" dirty="0">
                <a:latin typeface="Franklin Gothic Medium Cond" pitchFamily="34" charset="0"/>
                <a:cs typeface="Arial" charset="0"/>
              </a:rPr>
              <a:t>&amp;</a:t>
            </a:r>
            <a:r>
              <a:rPr lang="fr-FR" altLang="zh-CN" sz="4000" b="1" dirty="0">
                <a:latin typeface="Franklin Gothic Medium Cond" pitchFamily="34" charset="0"/>
                <a:cs typeface="Arial" charset="0"/>
              </a:rPr>
              <a:t> </a:t>
            </a:r>
            <a:r>
              <a:rPr lang="fr-FR" altLang="zh-CN" sz="4000" b="1" dirty="0">
                <a:latin typeface="Franklin Gothic Medium Cond" pitchFamily="34" charset="0"/>
                <a:ea typeface="+mj-ea"/>
                <a:cs typeface="Arial" charset="0"/>
              </a:rPr>
              <a:t>Challenges</a:t>
            </a:r>
          </a:p>
          <a:p>
            <a:pPr algn="ctr">
              <a:defRPr/>
            </a:pPr>
            <a:r>
              <a:rPr lang="fr-FR" altLang="zh-CN" sz="4000" b="1" dirty="0">
                <a:solidFill>
                  <a:srgbClr val="C00000"/>
                </a:solidFill>
                <a:latin typeface="Franklin Gothic Medium Cond" pitchFamily="34" charset="0"/>
                <a:ea typeface="+mj-ea"/>
                <a:cs typeface="Arial" charset="0"/>
              </a:rPr>
              <a:t>Shanghai 2040</a:t>
            </a:r>
            <a:r>
              <a:rPr lang="fr-FR" altLang="zh-CN" sz="4000" b="1" dirty="0">
                <a:latin typeface="Franklin Gothic Medium Cond" pitchFamily="34" charset="0"/>
                <a:ea typeface="+mj-ea"/>
                <a:cs typeface="Arial" charset="0"/>
              </a:rPr>
              <a:t> </a:t>
            </a:r>
            <a:endParaRPr lang="zh-CN" altLang="en-US" sz="4000" b="1" dirty="0">
              <a:solidFill>
                <a:srgbClr val="C00000"/>
              </a:solidFill>
              <a:latin typeface="Franklin Gothic Medium Cond" pitchFamily="34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0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44624"/>
            <a:ext cx="8229600" cy="78296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>
                <a:ea typeface="宋体" charset="-122"/>
              </a:rPr>
              <a:t>Shanghai 2040:</a:t>
            </a:r>
            <a:r>
              <a:rPr lang="zh-CN" altLang="en-US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global city ambition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74848" y="1772816"/>
            <a:ext cx="3693096" cy="3892996"/>
          </a:xfrm>
        </p:spPr>
        <p:txBody>
          <a:bodyPr/>
          <a:lstStyle/>
          <a:p>
            <a:pPr marL="0" indent="0" fontAlgn="auto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2800" b="1" dirty="0">
                <a:solidFill>
                  <a:schemeClr val="accent1"/>
                </a:solidFill>
                <a:ea typeface="宋体" charset="-122"/>
              </a:rPr>
              <a:t>KEY DATE</a:t>
            </a:r>
          </a:p>
          <a:p>
            <a:pPr marL="265176" indent="-265176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000" b="1" dirty="0">
                <a:solidFill>
                  <a:srgbClr val="C00000"/>
                </a:solidFill>
                <a:ea typeface="宋体" charset="-122"/>
              </a:rPr>
              <a:t>Dec 2015</a:t>
            </a:r>
            <a:r>
              <a:rPr lang="en-US" altLang="zh-CN" sz="2000" dirty="0">
                <a:ea typeface="宋体" charset="-122"/>
              </a:rPr>
              <a:t>, Outline Published</a:t>
            </a:r>
          </a:p>
          <a:p>
            <a:pPr marL="0" indent="-288925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000" b="1" dirty="0">
                <a:solidFill>
                  <a:srgbClr val="C00000"/>
                </a:solidFill>
                <a:ea typeface="宋体" charset="-122"/>
              </a:rPr>
              <a:t>Aug 2016</a:t>
            </a:r>
            <a:r>
              <a:rPr lang="en-US" altLang="zh-CN" sz="2000" dirty="0">
                <a:ea typeface="宋体" charset="-122"/>
              </a:rPr>
              <a:t>, Public concertation</a:t>
            </a:r>
          </a:p>
          <a:p>
            <a:pPr marL="0" indent="-288925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000" b="1" dirty="0">
                <a:solidFill>
                  <a:srgbClr val="C00000"/>
                </a:solidFill>
                <a:ea typeface="宋体" charset="-122"/>
              </a:rPr>
              <a:t>Nov 2016</a:t>
            </a:r>
            <a:r>
              <a:rPr lang="en-US" altLang="zh-CN" sz="2000" dirty="0">
                <a:ea typeface="宋体" charset="-122"/>
              </a:rPr>
              <a:t>, examination by Representative of the Municipal People’s Congress</a:t>
            </a:r>
          </a:p>
          <a:p>
            <a:pPr marL="0" indent="-288925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000" b="1" dirty="0">
                <a:solidFill>
                  <a:srgbClr val="C00000"/>
                </a:solidFill>
                <a:ea typeface="宋体" charset="-122"/>
              </a:rPr>
              <a:t>May 2017</a:t>
            </a:r>
            <a:r>
              <a:rPr lang="en-US" altLang="zh-CN" sz="2000" dirty="0">
                <a:ea typeface="宋体" charset="-122"/>
              </a:rPr>
              <a:t>, evaluation by MOHURD and relevant ministries, Submission to State Council for final approval</a:t>
            </a:r>
          </a:p>
          <a:p>
            <a:pPr marL="800100" lvl="2" indent="-288925" fontAlgn="auto">
              <a:spcAft>
                <a:spcPts val="0"/>
              </a:spcAft>
              <a:defRPr/>
            </a:pPr>
            <a:endParaRPr lang="en-US" altLang="zh-CN" sz="2400" dirty="0">
              <a:ea typeface="宋体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923" y="1135285"/>
            <a:ext cx="4541549" cy="56060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4763"/>
            <a:ext cx="3716328" cy="73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29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>
                <a:ea typeface="宋体" charset="-122"/>
              </a:rPr>
              <a:t>The objective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673292"/>
            <a:ext cx="4392488" cy="1035628"/>
          </a:xfrm>
          <a:prstGeom prst="rect">
            <a:avLst/>
          </a:prstGeom>
          <a:ln w="12700">
            <a:solidFill>
              <a:srgbClr val="C00000"/>
            </a:solidFill>
            <a:prstDash val="dash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4763"/>
            <a:ext cx="3716328" cy="73062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D20ADC5-3562-48D6-937C-64F0AD66F26A}"/>
              </a:ext>
            </a:extLst>
          </p:cNvPr>
          <p:cNvSpPr txBox="1"/>
          <p:nvPr/>
        </p:nvSpPr>
        <p:spPr>
          <a:xfrm>
            <a:off x="467544" y="3356992"/>
            <a:ext cx="2376264" cy="2376264"/>
          </a:xfrm>
          <a:prstGeom prst="rect">
            <a:avLst/>
          </a:prstGeom>
          <a:solidFill>
            <a:srgbClr val="6699FF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ea typeface="宋体" charset="-122"/>
              </a:rPr>
              <a:t>Global Competitiveness </a:t>
            </a:r>
          </a:p>
          <a:p>
            <a:pPr algn="ctr"/>
            <a:endParaRPr lang="en-US" altLang="zh-CN" sz="2400" dirty="0">
              <a:solidFill>
                <a:schemeClr val="bg1"/>
              </a:solidFill>
              <a:latin typeface="Franklin Gothic Medium Cond" pitchFamily="34" charset="0"/>
              <a:ea typeface="宋体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Franklin Gothic Medium Cond" pitchFamily="34" charset="0"/>
                <a:ea typeface="宋体" charset="-122"/>
              </a:rPr>
              <a:t>a City of Prosperity and Innovation</a:t>
            </a:r>
            <a:endParaRPr lang="zh-CN" altLang="en-US" sz="2400" dirty="0">
              <a:solidFill>
                <a:schemeClr val="bg1"/>
              </a:solidFill>
              <a:latin typeface="Franklin Gothic Medium Cond" pitchFamily="34" charset="0"/>
              <a:ea typeface="宋体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A369F98-E6C4-4996-8E34-1FB0FB51A5DA}"/>
              </a:ext>
            </a:extLst>
          </p:cNvPr>
          <p:cNvSpPr txBox="1"/>
          <p:nvPr/>
        </p:nvSpPr>
        <p:spPr>
          <a:xfrm>
            <a:off x="3203848" y="3356992"/>
            <a:ext cx="2376264" cy="2376264"/>
          </a:xfrm>
          <a:prstGeom prst="rect">
            <a:avLst/>
          </a:prstGeom>
          <a:solidFill>
            <a:srgbClr val="6699FF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ea typeface="宋体" charset="-122"/>
              </a:rPr>
              <a:t>Sustainable Development </a:t>
            </a:r>
          </a:p>
          <a:p>
            <a:pPr algn="ctr"/>
            <a:endParaRPr lang="en-US" altLang="zh-CN" sz="2400" dirty="0">
              <a:solidFill>
                <a:schemeClr val="bg1"/>
              </a:solidFill>
              <a:latin typeface="Franklin Gothic Medium Cond" pitchFamily="34" charset="0"/>
              <a:ea typeface="宋体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Franklin Gothic Medium Cond" pitchFamily="34" charset="0"/>
                <a:ea typeface="宋体" charset="-122"/>
              </a:rPr>
              <a:t>a City of Green and Well-being</a:t>
            </a:r>
            <a:endParaRPr lang="zh-CN" altLang="en-US" sz="2400" dirty="0">
              <a:solidFill>
                <a:schemeClr val="bg1"/>
              </a:solidFill>
              <a:latin typeface="Franklin Gothic Medium Cond" pitchFamily="34" charset="0"/>
              <a:ea typeface="宋体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32D3A18-4F25-452D-B2B5-A2DAE0619E20}"/>
              </a:ext>
            </a:extLst>
          </p:cNvPr>
          <p:cNvSpPr txBox="1"/>
          <p:nvPr/>
        </p:nvSpPr>
        <p:spPr>
          <a:xfrm>
            <a:off x="5940152" y="3356992"/>
            <a:ext cx="2376264" cy="2376264"/>
          </a:xfrm>
          <a:prstGeom prst="rect">
            <a:avLst/>
          </a:prstGeom>
          <a:solidFill>
            <a:srgbClr val="6699FF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ea typeface="宋体" charset="-122"/>
              </a:rPr>
              <a:t>Cultural Attractiveness </a:t>
            </a:r>
          </a:p>
          <a:p>
            <a:pPr algn="ctr"/>
            <a:endParaRPr lang="en-US" altLang="zh-CN" sz="2400" dirty="0">
              <a:solidFill>
                <a:schemeClr val="bg1"/>
              </a:solidFill>
              <a:latin typeface="Franklin Gothic Medium Cond" pitchFamily="34" charset="0"/>
              <a:ea typeface="宋体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Franklin Gothic Medium Cond" pitchFamily="34" charset="0"/>
                <a:ea typeface="宋体" charset="-122"/>
              </a:rPr>
              <a:t>a City of Happiness and Humanity</a:t>
            </a:r>
            <a:endParaRPr lang="zh-CN" altLang="en-US" sz="2400" dirty="0">
              <a:solidFill>
                <a:schemeClr val="bg1"/>
              </a:solidFill>
              <a:latin typeface="Franklin Gothic Medium Cond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2122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>
                <a:ea typeface="宋体" charset="-122"/>
              </a:rPr>
              <a:t>MAIN challenges of Shanghai 2040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528" y="908720"/>
            <a:ext cx="8352928" cy="4824536"/>
          </a:xfrm>
        </p:spPr>
        <p:txBody>
          <a:bodyPr/>
          <a:lstStyle/>
          <a:p>
            <a:pPr marL="511175" lvl="2" indent="0" fontAlgn="auto">
              <a:spcBef>
                <a:spcPts val="300"/>
              </a:spcBef>
              <a:spcAft>
                <a:spcPts val="0"/>
              </a:spcAft>
              <a:buNone/>
              <a:defRPr/>
            </a:pPr>
            <a:endParaRPr lang="en-US" altLang="zh-CN" sz="900" dirty="0">
              <a:ea typeface="宋体" charset="-122"/>
            </a:endParaRPr>
          </a:p>
          <a:p>
            <a:pPr marL="0" indent="-288925" fontAlgn="auto"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C00000"/>
                </a:solidFill>
              </a:rPr>
              <a:t>Constant growth of population </a:t>
            </a:r>
            <a:r>
              <a:rPr lang="en-US" altLang="zh-CN" sz="2800" b="1" i="1" dirty="0">
                <a:solidFill>
                  <a:srgbClr val="C00000"/>
                </a:solidFill>
              </a:rPr>
              <a:t>vs</a:t>
            </a:r>
            <a:r>
              <a:rPr lang="en-US" altLang="zh-CN" sz="2800" b="1" dirty="0">
                <a:solidFill>
                  <a:srgbClr val="C00000"/>
                </a:solidFill>
              </a:rPr>
              <a:t> limited resources</a:t>
            </a:r>
          </a:p>
          <a:p>
            <a:pPr marL="571500" lvl="1" indent="-288925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zh-CN" dirty="0"/>
              <a:t>population: </a:t>
            </a:r>
            <a:r>
              <a:rPr lang="en-US" altLang="zh-CN" dirty="0">
                <a:solidFill>
                  <a:srgbClr val="C00000"/>
                </a:solidFill>
              </a:rPr>
              <a:t>24.26</a:t>
            </a:r>
            <a:r>
              <a:rPr lang="en-US" altLang="zh-CN" dirty="0"/>
              <a:t> </a:t>
            </a:r>
            <a:r>
              <a:rPr lang="en-US" altLang="zh-CN" dirty="0" err="1"/>
              <a:t>mln</a:t>
            </a:r>
            <a:r>
              <a:rPr lang="en-US" altLang="zh-CN" dirty="0"/>
              <a:t> (2014), +45% </a:t>
            </a:r>
            <a:r>
              <a:rPr lang="fr-FR" altLang="zh-CN" dirty="0" err="1"/>
              <a:t>Compared</a:t>
            </a:r>
            <a:r>
              <a:rPr lang="fr-FR" altLang="zh-CN" dirty="0"/>
              <a:t> </a:t>
            </a:r>
            <a:r>
              <a:rPr lang="fr-FR" altLang="zh-CN" dirty="0" err="1"/>
              <a:t>with</a:t>
            </a:r>
            <a:r>
              <a:rPr lang="fr-FR" altLang="zh-CN" dirty="0"/>
              <a:t> 2000 (16,74 mln)</a:t>
            </a:r>
          </a:p>
          <a:p>
            <a:pPr marL="571500" lvl="1" indent="-288925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zh-CN" dirty="0"/>
              <a:t>urbanized areas: </a:t>
            </a:r>
            <a:r>
              <a:rPr lang="en-US" altLang="zh-CN" dirty="0">
                <a:solidFill>
                  <a:srgbClr val="C00000"/>
                </a:solidFill>
              </a:rPr>
              <a:t>3100 </a:t>
            </a:r>
            <a:r>
              <a:rPr lang="en-US" altLang="zh-CN" dirty="0"/>
              <a:t>km2 (2014), close to 50%</a:t>
            </a:r>
          </a:p>
          <a:p>
            <a:pPr marL="282575" lvl="1" indent="0" fontAlgn="auto">
              <a:spcAft>
                <a:spcPts val="0"/>
              </a:spcAft>
              <a:buNone/>
              <a:defRPr/>
            </a:pPr>
            <a:endParaRPr lang="en-US" altLang="zh-CN" sz="2000" dirty="0">
              <a:ea typeface="宋体" charset="-122"/>
            </a:endParaRPr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6B3E3072-1904-49CF-952F-69D3A4E86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3474" t="33411" r="23203" b="12021"/>
          <a:stretch>
            <a:fillRect/>
          </a:stretch>
        </p:blipFill>
        <p:spPr bwMode="auto">
          <a:xfrm>
            <a:off x="3167057" y="2853272"/>
            <a:ext cx="2694512" cy="30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E53AB086-65D1-4B1F-B770-1D868ECB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3271" t="33595" r="23566" b="12578"/>
          <a:stretch>
            <a:fillRect/>
          </a:stretch>
        </p:blipFill>
        <p:spPr bwMode="auto">
          <a:xfrm>
            <a:off x="5881408" y="2853272"/>
            <a:ext cx="2723040" cy="30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CB5536CE-E67D-44C6-BF9D-FEAA3D3C2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3811" t="33411" r="22659" b="12021"/>
          <a:stretch>
            <a:fillRect/>
          </a:stretch>
        </p:blipFill>
        <p:spPr bwMode="auto">
          <a:xfrm>
            <a:off x="446355" y="2853271"/>
            <a:ext cx="2702839" cy="30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2">
            <a:extLst>
              <a:ext uri="{FF2B5EF4-FFF2-40B4-BE49-F238E27FC236}">
                <a16:creationId xmlns:a16="http://schemas.microsoft.com/office/drawing/2014/main" id="{5AE81BB3-F2E2-44AF-A70B-8E41EDF06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963" y="5220243"/>
            <a:ext cx="22169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dirty="0">
                <a:latin typeface="Arial" pitchFamily="34" charset="0"/>
                <a:ea typeface="黑体" pitchFamily="2" charset="-122"/>
                <a:cs typeface="Arial" pitchFamily="34" charset="0"/>
              </a:rPr>
              <a:t>2008: 2288km2</a:t>
            </a:r>
            <a:endParaRPr lang="zh-CN" altLang="en-US" sz="1400" dirty="0"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F1BE6F84-2646-48DC-BD6F-093574CD7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344" y="5220243"/>
            <a:ext cx="1891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dirty="0">
                <a:latin typeface="Arial" pitchFamily="34" charset="0"/>
                <a:ea typeface="黑体" pitchFamily="2" charset="-122"/>
                <a:cs typeface="Arial" pitchFamily="34" charset="0"/>
              </a:rPr>
              <a:t>2003: 1505km2</a:t>
            </a:r>
            <a:endParaRPr lang="zh-CN" altLang="en-US" sz="1400" dirty="0"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93E2B603-7129-4465-AC2E-E3E36483B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92" y="5220243"/>
            <a:ext cx="12668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dirty="0">
                <a:latin typeface="Arial" pitchFamily="34" charset="0"/>
                <a:ea typeface="黑体" pitchFamily="2" charset="-122"/>
                <a:cs typeface="Arial" pitchFamily="34" charset="0"/>
              </a:rPr>
              <a:t>1991</a:t>
            </a:r>
            <a:endParaRPr lang="zh-CN" altLang="en-US" sz="1400" dirty="0"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396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4096</TotalTime>
  <Words>813</Words>
  <Application>Microsoft Office PowerPoint</Application>
  <PresentationFormat>全屏显示(4:3)</PresentationFormat>
  <Paragraphs>164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微软雅黑</vt:lpstr>
      <vt:lpstr>Franklin Gothic Medium Cond</vt:lpstr>
      <vt:lpstr>Times New Roman</vt:lpstr>
      <vt:lpstr>Opulent</vt:lpstr>
      <vt:lpstr>宋体</vt:lpstr>
      <vt:lpstr>黑体</vt:lpstr>
      <vt:lpstr>Arial</vt:lpstr>
      <vt:lpstr>Franklin Gothic Medium</vt:lpstr>
      <vt:lpstr>Franklin Gothic Demi Cond</vt:lpstr>
      <vt:lpstr>Franklin Gothic Demi</vt:lpstr>
      <vt:lpstr>Book Antiqua</vt:lpstr>
      <vt:lpstr>Wingdings</vt:lpstr>
      <vt:lpstr>Calibri</vt:lpstr>
      <vt:lpstr>Office Theme</vt:lpstr>
      <vt:lpstr>Shanghai 2040 :  Integration between urban transport and land use</vt:lpstr>
      <vt:lpstr>A “young” city</vt:lpstr>
      <vt:lpstr>Master Plan 1999-2020</vt:lpstr>
      <vt:lpstr>The city : Administrative territory</vt:lpstr>
      <vt:lpstr>PowerPoint 演示文稿</vt:lpstr>
      <vt:lpstr>PowerPoint 演示文稿</vt:lpstr>
      <vt:lpstr>Shanghai 2040: global city ambition</vt:lpstr>
      <vt:lpstr>The objective</vt:lpstr>
      <vt:lpstr>MAIN challenges of Shanghai 2040</vt:lpstr>
      <vt:lpstr>MAIN challenges of Shanghai 2040</vt:lpstr>
      <vt:lpstr>Ecological Protection Bottom Line</vt:lpstr>
      <vt:lpstr>Importance of Urban regeneration </vt:lpstr>
      <vt:lpstr>PowerPoint 演示文稿</vt:lpstr>
      <vt:lpstr>1-Enhance the Functions of International Hub</vt:lpstr>
      <vt:lpstr>2-Integration with Yangtze River Delta Region</vt:lpstr>
      <vt:lpstr>3- Multi-layer Urban Transportation System </vt:lpstr>
      <vt:lpstr>3- Multi-layer Urban Transportation System </vt:lpstr>
      <vt:lpstr>4- Strategies of Public transit prioritizing</vt:lpstr>
      <vt:lpstr>5- Strategies of Town Clusters in Metro area </vt:lpstr>
      <vt:lpstr>6- building 15 min living circle area</vt:lpstr>
      <vt:lpstr>6- building 15 min living circle area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Jian ZHUO</dc:creator>
  <cp:lastModifiedBy>KEN aERAMUS</cp:lastModifiedBy>
  <cp:revision>393</cp:revision>
  <dcterms:created xsi:type="dcterms:W3CDTF">2013-05-24T04:15:01Z</dcterms:created>
  <dcterms:modified xsi:type="dcterms:W3CDTF">2017-11-17T15:44:21Z</dcterms:modified>
</cp:coreProperties>
</file>