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85" r:id="rId2"/>
    <p:sldId id="293" r:id="rId3"/>
    <p:sldId id="286" r:id="rId4"/>
    <p:sldId id="287" r:id="rId5"/>
    <p:sldId id="289" r:id="rId6"/>
    <p:sldId id="301" r:id="rId7"/>
    <p:sldId id="291" r:id="rId8"/>
    <p:sldId id="261" r:id="rId9"/>
    <p:sldId id="265" r:id="rId10"/>
    <p:sldId id="266" r:id="rId11"/>
    <p:sldId id="267" r:id="rId12"/>
    <p:sldId id="268" r:id="rId13"/>
    <p:sldId id="302" r:id="rId14"/>
    <p:sldId id="303" r:id="rId15"/>
    <p:sldId id="304" r:id="rId16"/>
    <p:sldId id="274" r:id="rId17"/>
    <p:sldId id="296" r:id="rId18"/>
    <p:sldId id="298" r:id="rId19"/>
    <p:sldId id="299" r:id="rId20"/>
    <p:sldId id="300" r:id="rId21"/>
    <p:sldId id="290" r:id="rId22"/>
    <p:sldId id="295" r:id="rId23"/>
    <p:sldId id="294" r:id="rId24"/>
    <p:sldId id="283" r:id="rId25"/>
    <p:sldId id="292" r:id="rId26"/>
    <p:sldId id="257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6" autoAdjust="0"/>
    <p:restoredTop sz="94586" autoAdjust="0"/>
  </p:normalViewPr>
  <p:slideViewPr>
    <p:cSldViewPr snapToGrid="0" snapToObjects="1" showGuides="1">
      <p:cViewPr>
        <p:scale>
          <a:sx n="125" d="100"/>
          <a:sy n="125" d="100"/>
        </p:scale>
        <p:origin x="-66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1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4D3DD-6D1F-4C07-AABD-7F1F14BEE4DD}" type="datetimeFigureOut">
              <a:rPr lang="fr-FR" smtClean="0"/>
              <a:t>30/10/14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DC866-FF4F-49BF-88D0-92E5A2813C7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31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28EEF-4257-844E-88AF-37BCB373822C}" type="slidenum">
              <a:rPr lang="en-US"/>
              <a:pPr/>
              <a:t>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792163"/>
            <a:ext cx="4287837" cy="321468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4344989"/>
            <a:ext cx="5200650" cy="3859212"/>
          </a:xfrm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FE375-233C-A34D-8500-06BEAA2B10C3}" type="slidenum">
              <a:rPr lang="en-US"/>
              <a:pPr/>
              <a:t>10</a:t>
            </a:fld>
            <a:endParaRPr lang="en-US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792163"/>
            <a:ext cx="4287837" cy="3214687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4344989"/>
            <a:ext cx="5200650" cy="3859212"/>
          </a:xfrm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FE375-233C-A34D-8500-06BEAA2B10C3}" type="slidenum">
              <a:rPr lang="en-US"/>
              <a:pPr/>
              <a:t>12</a:t>
            </a:fld>
            <a:endParaRPr lang="en-US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792163"/>
            <a:ext cx="4287837" cy="3214687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4344989"/>
            <a:ext cx="5200650" cy="3859212"/>
          </a:xfrm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B45E2-F7A5-4144-9C45-D6A1521FC82D}" type="slidenum">
              <a:rPr lang="en-US"/>
              <a:pPr/>
              <a:t>14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792163"/>
            <a:ext cx="4287837" cy="3214687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4344988"/>
            <a:ext cx="5200650" cy="3859212"/>
          </a:xfrm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BF4B7-206A-044B-BA5F-2610C488F689}" type="slidenum">
              <a:rPr lang="en-US"/>
              <a:pPr/>
              <a:t>17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792163"/>
            <a:ext cx="4287837" cy="321468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4344989"/>
            <a:ext cx="5200650" cy="3859212"/>
          </a:xfrm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C3CEB6-8397-5347-96F6-08368E62E63C}" type="slidenum">
              <a:rPr lang="en-US"/>
              <a:pPr/>
              <a:t>24</a:t>
            </a:fld>
            <a:endParaRPr lang="en-US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792163"/>
            <a:ext cx="4287837" cy="3214687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4344989"/>
            <a:ext cx="5200650" cy="3859212"/>
          </a:xfrm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1743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7504" y="2420888"/>
            <a:ext cx="4318248" cy="1470025"/>
          </a:xfrm>
        </p:spPr>
        <p:txBody>
          <a:bodyPr>
            <a:normAutofit/>
          </a:bodyPr>
          <a:lstStyle>
            <a:lvl1pPr algn="r">
              <a:defRPr sz="4000">
                <a:solidFill>
                  <a:srgbClr val="0070C0"/>
                </a:solidFill>
              </a:defRPr>
            </a:lvl1pPr>
          </a:lstStyle>
          <a:p>
            <a:r>
              <a:rPr lang="fr-FR" dirty="0" smtClean="0"/>
              <a:t>Modifiez </a:t>
            </a:r>
            <a:br>
              <a:rPr lang="fr-FR" dirty="0" smtClean="0"/>
            </a:br>
            <a:r>
              <a:rPr lang="fr-FR" dirty="0" smtClean="0"/>
              <a:t>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504" y="4221088"/>
            <a:ext cx="5536704" cy="1752600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51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CHAP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4000" cy="12435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2532630"/>
            <a:ext cx="6624736" cy="1143000"/>
          </a:xfrm>
        </p:spPr>
        <p:txBody>
          <a:bodyPr>
            <a:normAutofit/>
          </a:bodyPr>
          <a:lstStyle>
            <a:lvl1pPr algn="l">
              <a:defRPr sz="4500">
                <a:solidFill>
                  <a:srgbClr val="0070C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2160" y="6263616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22D9CA-D2D8-4D3D-A4A9-2F596BDE617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6263592"/>
            <a:ext cx="4464050" cy="360362"/>
          </a:xfrm>
        </p:spPr>
        <p:txBody>
          <a:bodyPr anchor="ctr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Ce document est la propriété de MOV’EO, toute reproduction est interdite sans son accord.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6644912"/>
            <a:ext cx="4319587" cy="260350"/>
          </a:xfrm>
        </p:spPr>
        <p:txBody>
          <a:bodyPr>
            <a:noAutofit/>
          </a:bodyPr>
          <a:lstStyle>
            <a:lvl1pPr marL="0" indent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Document de référence : n° 1542-1562-58</a:t>
            </a:r>
          </a:p>
        </p:txBody>
      </p:sp>
    </p:spTree>
    <p:extLst>
      <p:ext uri="{BB962C8B-B14F-4D97-AF65-F5344CB8AC3E}">
        <p14:creationId xmlns:p14="http://schemas.microsoft.com/office/powerpoint/2010/main" val="97510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592"/>
            <a:ext cx="9144000" cy="6217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5752579" cy="504056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rgbClr val="0070C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217443"/>
          </a:xfrm>
        </p:spPr>
        <p:txBody>
          <a:bodyPr/>
          <a:lstStyle>
            <a:lvl1pPr marL="360363" indent="-360363">
              <a:buFontTx/>
              <a:buBlip>
                <a:blip r:embed="rId3"/>
              </a:buBlip>
              <a:defRPr sz="3200"/>
            </a:lvl1pPr>
            <a:lvl2pPr marL="742950" indent="-285750">
              <a:buFontTx/>
              <a:buBlip>
                <a:blip r:embed="rId3"/>
              </a:buBlip>
              <a:defRPr sz="2800"/>
            </a:lvl2pPr>
            <a:lvl3pPr marL="1143000" indent="-228600">
              <a:buFontTx/>
              <a:buBlip>
                <a:blip r:embed="rId3"/>
              </a:buBlip>
              <a:defRPr sz="2400"/>
            </a:lvl3pPr>
            <a:lvl4pPr marL="1600200" indent="-228600">
              <a:buFontTx/>
              <a:buBlip>
                <a:blip r:embed="rId3"/>
              </a:buBlip>
              <a:defRPr sz="2000"/>
            </a:lvl4pPr>
            <a:lvl5pPr marL="2057400" indent="-228600">
              <a:buFontTx/>
              <a:buBlip>
                <a:blip r:embed="rId3"/>
              </a:buBlip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2160" y="6263616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22D9CA-D2D8-4D3D-A4A9-2F596BDE617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6263592"/>
            <a:ext cx="4464050" cy="360362"/>
          </a:xfrm>
        </p:spPr>
        <p:txBody>
          <a:bodyPr anchor="ctr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Ce document est la propriété de MOV’EO, toute reproduction est interdite sans son accord.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6644912"/>
            <a:ext cx="4319587" cy="260350"/>
          </a:xfrm>
        </p:spPr>
        <p:txBody>
          <a:bodyPr>
            <a:noAutofit/>
          </a:bodyPr>
          <a:lstStyle>
            <a:lvl1pPr marL="0" indent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Document de référence : n° 1542-1562-58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20"/>
            <a:ext cx="1313688" cy="2895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06" y="145398"/>
            <a:ext cx="1503024" cy="5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7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76200"/>
            <a:ext cx="5181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8781"/>
            <a:ext cx="8229600" cy="4356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8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1658-E08B-4942-A07C-9D65D85D8ED3}" type="datetimeFigureOut">
              <a:rPr lang="fr-FR" smtClean="0"/>
              <a:t>30/10/14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BE7-D2C1-B946-A307-4D33F0C10F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48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FC15-FCD1-4DC9-B0EA-61B00DD813B4}" type="datetime1">
              <a:rPr lang="fr-FR" smtClean="0"/>
              <a:t>30/10/14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2D9CA-D2D8-4D3D-A4A9-2F596BDE6177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20" descr="logo-lara-new"/>
          <p:cNvPicPr>
            <a:picLocks noChangeAspect="1" noChangeArrowheads="1"/>
          </p:cNvPicPr>
          <p:nvPr userDrawn="1"/>
        </p:nvPicPr>
        <p:blipFill>
          <a:blip r:embed="rId7"/>
          <a:srcRect r="629"/>
          <a:stretch>
            <a:fillRect/>
          </a:stretch>
        </p:blipFill>
        <p:spPr bwMode="auto">
          <a:xfrm>
            <a:off x="0" y="6403975"/>
            <a:ext cx="17208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0" descr="INRIA_CORPO_RVB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067675" y="6408738"/>
            <a:ext cx="107632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74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0" r:id="rId3"/>
    <p:sldLayoutId id="2147483689" r:id="rId4"/>
    <p:sldLayoutId id="2147483690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Data:parent:Library:Mail%20Downloads:CityMobil%20final%20brochure%20draft%208.doc!OLE_LINK3" TargetMode="External"/><Relationship Id="rId4" Type="http://schemas.openxmlformats.org/officeDocument/2006/relationships/image" Target="../media/image8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6510" y="2314674"/>
            <a:ext cx="6624736" cy="1143000"/>
          </a:xfrm>
        </p:spPr>
        <p:txBody>
          <a:bodyPr>
            <a:noAutofit/>
          </a:bodyPr>
          <a:lstStyle/>
          <a:p>
            <a:r>
              <a:rPr lang="fr-FR" sz="3200" dirty="0" err="1" smtClean="0"/>
              <a:t>Development</a:t>
            </a:r>
            <a:r>
              <a:rPr lang="fr-FR" sz="3200" dirty="0" smtClean="0"/>
              <a:t> </a:t>
            </a:r>
            <a:r>
              <a:rPr lang="fr-FR" sz="3200" dirty="0" err="1" smtClean="0"/>
              <a:t>status</a:t>
            </a:r>
            <a:r>
              <a:rPr lang="fr-FR" sz="3200" dirty="0" smtClean="0"/>
              <a:t> of </a:t>
            </a:r>
            <a:r>
              <a:rPr lang="fr-FR" sz="3200" dirty="0" err="1" smtClean="0"/>
              <a:t>cybercars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2400" dirty="0" smtClean="0"/>
              <a:t>Michel Parent, INRIA</a:t>
            </a:r>
            <a:br>
              <a:rPr lang="fr-FR" sz="2400" dirty="0" smtClean="0"/>
            </a:br>
            <a:r>
              <a:rPr lang="fr-FR" sz="2400" dirty="0" err="1" smtClean="0"/>
              <a:t>michel.parent@inria.fr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D9CA-D2D8-4D3D-A4A9-2F596BDE6177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Googlecar-Tan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" y="3775174"/>
            <a:ext cx="3898695" cy="2192969"/>
          </a:xfrm>
          <a:prstGeom prst="rect">
            <a:avLst/>
          </a:prstGeom>
        </p:spPr>
      </p:pic>
      <p:pic>
        <p:nvPicPr>
          <p:cNvPr id="8" name="Image 7" descr="VIPA-Berlin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0"/>
            <a:ext cx="2946400" cy="2025738"/>
          </a:xfrm>
          <a:prstGeom prst="rect">
            <a:avLst/>
          </a:prstGeom>
        </p:spPr>
      </p:pic>
      <p:pic>
        <p:nvPicPr>
          <p:cNvPr id="9" name="Image 8" descr="ATS_Commercial_Images_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0" y="164185"/>
            <a:ext cx="1712771" cy="2223415"/>
          </a:xfrm>
          <a:prstGeom prst="rect">
            <a:avLst/>
          </a:prstGeom>
        </p:spPr>
      </p:pic>
      <p:pic>
        <p:nvPicPr>
          <p:cNvPr id="10" name="Image 9" descr="Capture d’écran 2014-09-20 à 11.01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0" y="3958887"/>
            <a:ext cx="3479800" cy="2304729"/>
          </a:xfrm>
          <a:prstGeom prst="rect">
            <a:avLst/>
          </a:prstGeom>
        </p:spPr>
      </p:pic>
      <p:pic>
        <p:nvPicPr>
          <p:cNvPr id="11" name="Image 10" descr="IMG_70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35" y="218073"/>
            <a:ext cx="2894943" cy="1928477"/>
          </a:xfrm>
          <a:prstGeom prst="rect">
            <a:avLst/>
          </a:prstGeom>
        </p:spPr>
      </p:pic>
      <p:pic>
        <p:nvPicPr>
          <p:cNvPr id="7" name="Image 6" descr="Link&amp;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2886174"/>
            <a:ext cx="3556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76200"/>
            <a:ext cx="89281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err="1" smtClean="0">
                <a:ea typeface="+mj-ea"/>
                <a:cs typeface="+mj-cs"/>
              </a:rPr>
              <a:t>Praxitele</a:t>
            </a:r>
            <a:r>
              <a:rPr lang="fr-FR" sz="3600" dirty="0" smtClean="0">
                <a:ea typeface="+mj-ea"/>
                <a:cs typeface="+mj-cs"/>
              </a:rPr>
              <a:t> (1993-1999)</a:t>
            </a:r>
          </a:p>
        </p:txBody>
      </p:sp>
      <p:pic>
        <p:nvPicPr>
          <p:cNvPr id="208900" name="Picture 3" descr="Praxiparc-Vo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" y="1295400"/>
            <a:ext cx="5203825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1" name="Picture 4" descr="Spartacus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763" y="3570288"/>
            <a:ext cx="28606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5096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" y="-157480"/>
            <a:ext cx="8966200" cy="1143000"/>
          </a:xfrm>
        </p:spPr>
        <p:txBody>
          <a:bodyPr/>
          <a:lstStyle/>
          <a:p>
            <a:r>
              <a:rPr lang="fr-FR" sz="3600" dirty="0" smtClean="0"/>
              <a:t>Car Sharing</a:t>
            </a:r>
            <a:endParaRPr lang="fr-FR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507" y="509187"/>
            <a:ext cx="2434777" cy="1784189"/>
          </a:xfrm>
          <a:prstGeom prst="rect">
            <a:avLst/>
          </a:prstGeom>
        </p:spPr>
      </p:pic>
      <p:pic>
        <p:nvPicPr>
          <p:cNvPr id="7" name="Picture 3" descr="Cray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896" y="1936588"/>
            <a:ext cx="3872388" cy="281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4365688"/>
            <a:ext cx="3568700" cy="23018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299" y="4467288"/>
            <a:ext cx="3614420" cy="20497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300" y="509187"/>
            <a:ext cx="3441700" cy="21473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920" y="1936588"/>
            <a:ext cx="4267200" cy="1905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23" y="767243"/>
            <a:ext cx="2318684" cy="161019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1500" y="5233730"/>
            <a:ext cx="2336800" cy="1535370"/>
          </a:xfrm>
          <a:prstGeom prst="rect">
            <a:avLst/>
          </a:prstGeom>
        </p:spPr>
      </p:pic>
      <p:pic>
        <p:nvPicPr>
          <p:cNvPr id="12" name="Image 11" descr="Capture d’écran 2014-09-20 à 10.34.5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16" y="3050951"/>
            <a:ext cx="2532744" cy="14163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1539" y="4017408"/>
            <a:ext cx="2016760" cy="133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6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0"/>
            <a:ext cx="89281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err="1" smtClean="0">
                <a:ea typeface="+mj-ea"/>
                <a:cs typeface="+mj-cs"/>
              </a:rPr>
              <a:t>Economy</a:t>
            </a:r>
            <a:r>
              <a:rPr lang="fr-FR" sz="3600" dirty="0" smtClean="0">
                <a:ea typeface="+mj-ea"/>
                <a:cs typeface="+mj-cs"/>
              </a:rPr>
              <a:t> of Sharing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990600"/>
            <a:ext cx="4521200" cy="27710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4433406"/>
            <a:ext cx="5257800" cy="19419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0" y="0"/>
            <a:ext cx="3796950" cy="24637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400" y="4495800"/>
            <a:ext cx="3784600" cy="1892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389134"/>
            <a:ext cx="2552699" cy="205586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3032028"/>
            <a:ext cx="4076700" cy="14764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83116"/>
            <a:ext cx="1841500" cy="22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4-10-31 à 05.4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293"/>
            <a:ext cx="9144000" cy="4990454"/>
          </a:xfrm>
          <a:prstGeom prst="rect">
            <a:avLst/>
          </a:prstGeom>
        </p:spPr>
      </p:pic>
      <p:pic>
        <p:nvPicPr>
          <p:cNvPr id="5" name="Image 4" descr="Capture d’écran 2014-10-31 à 05.3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9" y="2367280"/>
            <a:ext cx="1688270" cy="35356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 err="1" smtClean="0"/>
              <a:t>Payment</a:t>
            </a:r>
            <a:endParaRPr lang="fr-FR" dirty="0"/>
          </a:p>
        </p:txBody>
      </p:sp>
      <p:pic>
        <p:nvPicPr>
          <p:cNvPr id="4" name="Image 3" descr="Capture d’écran 2014-10-31 à 05.35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1402080"/>
            <a:ext cx="2582898" cy="1452880"/>
          </a:xfrm>
          <a:prstGeom prst="rect">
            <a:avLst/>
          </a:prstGeom>
        </p:spPr>
      </p:pic>
      <p:pic>
        <p:nvPicPr>
          <p:cNvPr id="6" name="Image 5" descr="Capture d’écran 2014-10-31 à 05.39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60" y="2667000"/>
            <a:ext cx="3883660" cy="14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81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709354"/>
            <a:ext cx="8229600" cy="4356484"/>
          </a:xfrm>
        </p:spPr>
        <p:txBody>
          <a:bodyPr/>
          <a:lstStyle/>
          <a:p>
            <a:pPr eaLnBrk="1" hangingPunct="1"/>
            <a:r>
              <a:rPr lang="fr-FR" sz="2800" dirty="0"/>
              <a:t>Small Public </a:t>
            </a:r>
            <a:r>
              <a:rPr lang="fr-FR" sz="2800" dirty="0" err="1"/>
              <a:t>Urban</a:t>
            </a:r>
            <a:r>
              <a:rPr lang="fr-FR" sz="2800" dirty="0"/>
              <a:t> </a:t>
            </a:r>
            <a:r>
              <a:rPr lang="fr-FR" sz="2800" dirty="0" err="1"/>
              <a:t>Vehicles</a:t>
            </a:r>
            <a:endParaRPr lang="fr-FR" sz="2800" dirty="0"/>
          </a:p>
          <a:p>
            <a:pPr eaLnBrk="1" hangingPunct="1"/>
            <a:r>
              <a:rPr lang="fr-FR" sz="2800" dirty="0" err="1"/>
              <a:t>Assited</a:t>
            </a:r>
            <a:r>
              <a:rPr lang="fr-FR" sz="2800" dirty="0"/>
              <a:t> </a:t>
            </a:r>
            <a:r>
              <a:rPr lang="fr-FR" sz="2800" dirty="0" err="1"/>
              <a:t>driving</a:t>
            </a:r>
            <a:endParaRPr lang="fr-FR" sz="2800" dirty="0"/>
          </a:p>
          <a:p>
            <a:pPr eaLnBrk="1" hangingPunct="1"/>
            <a:r>
              <a:rPr lang="fr-FR" sz="2800" dirty="0" err="1"/>
              <a:t>Platooning</a:t>
            </a:r>
            <a:endParaRPr lang="fr-FR" sz="2800" dirty="0"/>
          </a:p>
          <a:p>
            <a:pPr eaLnBrk="1" hangingPunct="1"/>
            <a:r>
              <a:rPr lang="fr-FR" sz="2800" dirty="0" err="1"/>
              <a:t>Automated</a:t>
            </a:r>
            <a:r>
              <a:rPr lang="fr-FR" sz="2800" dirty="0"/>
              <a:t> Parking</a:t>
            </a:r>
          </a:p>
          <a:p>
            <a:pPr eaLnBrk="1" hangingPunct="1"/>
            <a:r>
              <a:rPr lang="fr-FR" sz="2800" dirty="0" err="1"/>
              <a:t>Automated</a:t>
            </a:r>
            <a:r>
              <a:rPr lang="fr-FR" sz="2800" dirty="0"/>
              <a:t> </a:t>
            </a:r>
            <a:r>
              <a:rPr lang="fr-FR" sz="2800" dirty="0" err="1"/>
              <a:t>tracks</a:t>
            </a:r>
            <a:endParaRPr lang="fr-FR" sz="2800" dirty="0"/>
          </a:p>
          <a:p>
            <a:pPr eaLnBrk="1" hangingPunct="1"/>
            <a:r>
              <a:rPr lang="fr-FR" sz="2800" dirty="0" err="1"/>
              <a:t>Complement</a:t>
            </a:r>
            <a:r>
              <a:rPr lang="fr-FR" sz="2800" dirty="0"/>
              <a:t> to </a:t>
            </a:r>
          </a:p>
          <a:p>
            <a:pPr eaLnBrk="1" hangingPunct="1">
              <a:buFontTx/>
              <a:buNone/>
            </a:pPr>
            <a:r>
              <a:rPr lang="fr-FR" sz="2800" dirty="0"/>
              <a:t>   </a:t>
            </a:r>
            <a:r>
              <a:rPr lang="fr-FR" sz="2800" dirty="0" err="1"/>
              <a:t>other</a:t>
            </a:r>
            <a:r>
              <a:rPr lang="fr-FR" sz="2800" dirty="0"/>
              <a:t> modes</a:t>
            </a:r>
          </a:p>
        </p:txBody>
      </p:sp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2540000" y="76200"/>
            <a:ext cx="6527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dirty="0" smtClean="0">
                <a:ea typeface="+mj-ea"/>
                <a:cs typeface="+mj-cs"/>
              </a:rPr>
              <a:t>Concept INRIA/INRETS (1991)</a:t>
            </a:r>
          </a:p>
        </p:txBody>
      </p:sp>
      <p:pic>
        <p:nvPicPr>
          <p:cNvPr id="206852" name="Picture 2" descr="praxivil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7705" y="2458720"/>
            <a:ext cx="5226295" cy="348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78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7800" y="76200"/>
            <a:ext cx="8890000" cy="1143000"/>
          </a:xfrm>
        </p:spPr>
        <p:txBody>
          <a:bodyPr/>
          <a:lstStyle/>
          <a:p>
            <a:r>
              <a:rPr lang="fr-FR" sz="3600" dirty="0" smtClean="0"/>
              <a:t>INRIA </a:t>
            </a:r>
            <a:r>
              <a:rPr lang="fr-FR" sz="3600" dirty="0" err="1" smtClean="0"/>
              <a:t>CyCab</a:t>
            </a:r>
            <a:r>
              <a:rPr lang="fr-FR" sz="3600" dirty="0" smtClean="0"/>
              <a:t> (1996)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66" y="1261306"/>
            <a:ext cx="6951133" cy="4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9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 l="5405" r="19595"/>
          <a:stretch>
            <a:fillRect/>
          </a:stretch>
        </p:blipFill>
        <p:spPr bwMode="auto">
          <a:xfrm>
            <a:off x="3644900" y="4549775"/>
            <a:ext cx="28194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6"/>
          <p:cNvSpPr>
            <a:spLocks noGrp="1" noChangeArrowheads="1"/>
          </p:cNvSpPr>
          <p:nvPr>
            <p:ph idx="1"/>
          </p:nvPr>
        </p:nvSpPr>
        <p:spPr>
          <a:xfrm>
            <a:off x="266700" y="1917700"/>
            <a:ext cx="8258175" cy="44577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First concepts in 1990’s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First exploitation in 1997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 smtClean="0"/>
              <a:t>CyberCars</a:t>
            </a:r>
            <a:r>
              <a:rPr lang="fr-FR" sz="2400" dirty="0" smtClean="0"/>
              <a:t>/</a:t>
            </a:r>
            <a:r>
              <a:rPr lang="fr-FR" sz="2400" dirty="0" err="1" smtClean="0"/>
              <a:t>CyberMove</a:t>
            </a:r>
            <a:r>
              <a:rPr lang="fr-FR" sz="2400" dirty="0" smtClean="0"/>
              <a:t> en 2001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 smtClean="0"/>
              <a:t>Demonstrations</a:t>
            </a:r>
            <a:r>
              <a:rPr lang="fr-FR" sz="2400" dirty="0" smtClean="0"/>
              <a:t> Antibes en 2004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 smtClean="0"/>
              <a:t>MobiVIP</a:t>
            </a:r>
            <a:r>
              <a:rPr lang="fr-FR" sz="2400" dirty="0" smtClean="0"/>
              <a:t> (2004)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CyberC3 (2005)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CyberCars2 (2006)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 smtClean="0"/>
              <a:t>CityMobil</a:t>
            </a:r>
            <a:r>
              <a:rPr lang="fr-FR" sz="2400" dirty="0" smtClean="0"/>
              <a:t> (2006)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Cristal-CATS (2007)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 smtClean="0"/>
              <a:t>CityNetMobil</a:t>
            </a:r>
            <a:r>
              <a:rPr lang="fr-FR" sz="2400" dirty="0" smtClean="0"/>
              <a:t> (2008)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CityMobil2 (2012)</a:t>
            </a:r>
          </a:p>
        </p:txBody>
      </p:sp>
      <p:sp>
        <p:nvSpPr>
          <p:cNvPr id="80896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01600"/>
            <a:ext cx="518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err="1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Cybercars</a:t>
            </a:r>
            <a:r>
              <a:rPr lang="fr-FR" sz="3600" dirty="0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Story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37893" name="Picture 2" descr="FileCybercars"/>
          <p:cNvPicPr>
            <a:picLocks noChangeAspect="1" noChangeArrowheads="1"/>
          </p:cNvPicPr>
          <p:nvPr/>
        </p:nvPicPr>
        <p:blipFill>
          <a:blip r:embed="rId3"/>
          <a:srcRect t="16162" b="15152"/>
          <a:stretch>
            <a:fillRect/>
          </a:stretch>
        </p:blipFill>
        <p:spPr bwMode="auto">
          <a:xfrm>
            <a:off x="6537325" y="4525963"/>
            <a:ext cx="2320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 descr="Frog-Schiphol3"/>
          <p:cNvPicPr>
            <a:picLocks noChangeAspect="1" noChangeArrowheads="1"/>
          </p:cNvPicPr>
          <p:nvPr/>
        </p:nvPicPr>
        <p:blipFill>
          <a:blip r:embed="rId4"/>
          <a:srcRect l="-255" t="26631" r="7915" b="31113"/>
          <a:stretch>
            <a:fillRect/>
          </a:stretch>
        </p:blipFill>
        <p:spPr bwMode="auto">
          <a:xfrm>
            <a:off x="6048375" y="2514600"/>
            <a:ext cx="3095625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4" descr="praxivil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7" descr="street"/>
          <p:cNvPicPr>
            <a:picLocks noChangeAspect="1" noChangeArrowheads="1"/>
          </p:cNvPicPr>
          <p:nvPr/>
        </p:nvPicPr>
        <p:blipFill>
          <a:blip r:embed="rId6"/>
          <a:srcRect r="11111"/>
          <a:stretch>
            <a:fillRect/>
          </a:stretch>
        </p:blipFill>
        <p:spPr bwMode="auto">
          <a:xfrm>
            <a:off x="4789488" y="0"/>
            <a:ext cx="2249487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3" descr="Serpentine2"/>
          <p:cNvPicPr>
            <a:picLocks noChangeAspect="1" noChangeArrowheads="1"/>
          </p:cNvPicPr>
          <p:nvPr/>
        </p:nvPicPr>
        <p:blipFill>
          <a:blip r:embed="rId7"/>
          <a:srcRect l="22939" r="8244"/>
          <a:stretch>
            <a:fillRect/>
          </a:stretch>
        </p:blipFill>
        <p:spPr bwMode="auto">
          <a:xfrm>
            <a:off x="7213600" y="1104900"/>
            <a:ext cx="15240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0134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err="1" smtClean="0">
                <a:ea typeface="+mj-ea"/>
                <a:cs typeface="+mj-cs"/>
              </a:rPr>
              <a:t>ParkShuttle</a:t>
            </a:r>
            <a:r>
              <a:rPr lang="fr-FR" sz="3600" dirty="0" smtClean="0">
                <a:ea typeface="+mj-ea"/>
                <a:cs typeface="+mj-cs"/>
              </a:rPr>
              <a:t>-2 Rotterdam</a:t>
            </a:r>
          </a:p>
        </p:txBody>
      </p:sp>
      <p:pic>
        <p:nvPicPr>
          <p:cNvPr id="99332" name="Picture 4" descr="Capelle"/>
          <p:cNvPicPr>
            <a:picLocks noChangeAspect="1" noChangeArrowheads="1"/>
          </p:cNvPicPr>
          <p:nvPr/>
        </p:nvPicPr>
        <p:blipFill>
          <a:blip r:embed="rId3"/>
          <a:srcRect t="24403"/>
          <a:stretch>
            <a:fillRect/>
          </a:stretch>
        </p:blipFill>
        <p:spPr bwMode="auto">
          <a:xfrm>
            <a:off x="1117600" y="1349375"/>
            <a:ext cx="73850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62023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2GetThere – </a:t>
            </a:r>
            <a:r>
              <a:rPr lang="en-US" sz="3600" dirty="0" err="1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Masdar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City (2010)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237160"/>
            <a:ext cx="7398649" cy="49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3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4000" y="76200"/>
            <a:ext cx="8813800" cy="1143000"/>
          </a:xfrm>
        </p:spPr>
        <p:txBody>
          <a:bodyPr/>
          <a:lstStyle/>
          <a:p>
            <a:pPr>
              <a:defRPr/>
            </a:pPr>
            <a:r>
              <a:rPr lang="fr-FR" sz="3600" dirty="0" smtClean="0"/>
              <a:t>Heathrow Terminal 5 </a:t>
            </a:r>
            <a:r>
              <a:rPr lang="fr-FR" sz="3600" dirty="0" smtClean="0"/>
              <a:t>Station (2010)</a:t>
            </a:r>
            <a:endParaRPr lang="fr-FR" sz="3600" dirty="0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300312"/>
              </p:ext>
            </p:extLst>
          </p:nvPr>
        </p:nvGraphicFramePr>
        <p:xfrm>
          <a:off x="700636" y="1117599"/>
          <a:ext cx="7719463" cy="512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3733800" imgH="2476500" progId="Word.Document.12">
                  <p:link updateAutomatic="1"/>
                </p:oleObj>
              </mc:Choice>
              <mc:Fallback>
                <p:oleObj name="Document" r:id="rId3" imgW="3733800" imgH="2476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636" y="1117599"/>
                        <a:ext cx="7719463" cy="5120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2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58" descr="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2357438" y="2376488"/>
            <a:ext cx="363220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Arrondir un rectangle à un seul coin 107"/>
          <p:cNvSpPr>
            <a:spLocks/>
          </p:cNvSpPr>
          <p:nvPr/>
        </p:nvSpPr>
        <p:spPr bwMode="auto">
          <a:xfrm rot="10800000">
            <a:off x="495300" y="1104900"/>
            <a:ext cx="2590800" cy="1362075"/>
          </a:xfrm>
          <a:custGeom>
            <a:avLst/>
            <a:gdLst>
              <a:gd name="T0" fmla="*/ 1295404 w 2590799"/>
              <a:gd name="T1" fmla="*/ 0 h 1362075"/>
              <a:gd name="T2" fmla="*/ 0 w 2590799"/>
              <a:gd name="T3" fmla="*/ 681038 h 1362075"/>
              <a:gd name="T4" fmla="*/ 1295404 w 2590799"/>
              <a:gd name="T5" fmla="*/ 1362075 h 1362075"/>
              <a:gd name="T6" fmla="*/ 2590804 w 2590799"/>
              <a:gd name="T7" fmla="*/ 681038 h 136207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590799"/>
              <a:gd name="T13" fmla="*/ 0 h 1362075"/>
              <a:gd name="T14" fmla="*/ 2524309 w 2590799"/>
              <a:gd name="T15" fmla="*/ 1362075 h 13620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0799" h="1362075">
                <a:moveTo>
                  <a:pt x="0" y="0"/>
                </a:moveTo>
                <a:lnTo>
                  <a:pt x="2363782" y="0"/>
                </a:lnTo>
                <a:lnTo>
                  <a:pt x="2363782" y="-1"/>
                </a:lnTo>
                <a:cubicBezTo>
                  <a:pt x="2489160" y="-1"/>
                  <a:pt x="2590799" y="101638"/>
                  <a:pt x="2590799" y="227017"/>
                </a:cubicBezTo>
                <a:lnTo>
                  <a:pt x="2590799" y="1362075"/>
                </a:lnTo>
                <a:lnTo>
                  <a:pt x="0" y="1362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96" name="Arrondir un rectangle à un seul coin 95"/>
          <p:cNvSpPr>
            <a:spLocks/>
          </p:cNvSpPr>
          <p:nvPr/>
        </p:nvSpPr>
        <p:spPr bwMode="auto">
          <a:xfrm rot="10800000">
            <a:off x="266700" y="4791075"/>
            <a:ext cx="2228850" cy="828675"/>
          </a:xfrm>
          <a:custGeom>
            <a:avLst/>
            <a:gdLst>
              <a:gd name="T0" fmla="*/ 1114425 w 2228850"/>
              <a:gd name="T1" fmla="*/ 0 h 828000"/>
              <a:gd name="T2" fmla="*/ 0 w 2228850"/>
              <a:gd name="T3" fmla="*/ 415352 h 828000"/>
              <a:gd name="T4" fmla="*/ 1114425 w 2228850"/>
              <a:gd name="T5" fmla="*/ 830704 h 828000"/>
              <a:gd name="T6" fmla="*/ 2228850 w 2228850"/>
              <a:gd name="T7" fmla="*/ 415352 h 8280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228850"/>
              <a:gd name="T13" fmla="*/ 0 h 828000"/>
              <a:gd name="T14" fmla="*/ 2188430 w 2228850"/>
              <a:gd name="T15" fmla="*/ 828000 h 828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28850" h="828000">
                <a:moveTo>
                  <a:pt x="0" y="0"/>
                </a:moveTo>
                <a:lnTo>
                  <a:pt x="2090847" y="0"/>
                </a:lnTo>
                <a:lnTo>
                  <a:pt x="2090847" y="-1"/>
                </a:lnTo>
                <a:cubicBezTo>
                  <a:pt x="2167063" y="-1"/>
                  <a:pt x="2228850" y="61786"/>
                  <a:pt x="2228850" y="138003"/>
                </a:cubicBezTo>
                <a:lnTo>
                  <a:pt x="222885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95" name="Arrondir un rectangle à un seul coin 94"/>
          <p:cNvSpPr>
            <a:spLocks/>
          </p:cNvSpPr>
          <p:nvPr/>
        </p:nvSpPr>
        <p:spPr bwMode="auto">
          <a:xfrm rot="10800000">
            <a:off x="266700" y="3800475"/>
            <a:ext cx="2228850" cy="828675"/>
          </a:xfrm>
          <a:custGeom>
            <a:avLst/>
            <a:gdLst>
              <a:gd name="T0" fmla="*/ 1114425 w 2228850"/>
              <a:gd name="T1" fmla="*/ 0 h 828000"/>
              <a:gd name="T2" fmla="*/ 0 w 2228850"/>
              <a:gd name="T3" fmla="*/ 415352 h 828000"/>
              <a:gd name="T4" fmla="*/ 1114425 w 2228850"/>
              <a:gd name="T5" fmla="*/ 830704 h 828000"/>
              <a:gd name="T6" fmla="*/ 2228850 w 2228850"/>
              <a:gd name="T7" fmla="*/ 415352 h 8280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228850"/>
              <a:gd name="T13" fmla="*/ 0 h 828000"/>
              <a:gd name="T14" fmla="*/ 2188430 w 2228850"/>
              <a:gd name="T15" fmla="*/ 828000 h 828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28850" h="828000">
                <a:moveTo>
                  <a:pt x="0" y="0"/>
                </a:moveTo>
                <a:lnTo>
                  <a:pt x="2090847" y="0"/>
                </a:lnTo>
                <a:lnTo>
                  <a:pt x="2090847" y="-1"/>
                </a:lnTo>
                <a:cubicBezTo>
                  <a:pt x="2167063" y="-1"/>
                  <a:pt x="2228850" y="61786"/>
                  <a:pt x="2228850" y="138003"/>
                </a:cubicBezTo>
                <a:lnTo>
                  <a:pt x="222885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0246" name="Titre 28"/>
          <p:cNvSpPr>
            <a:spLocks noGrp="1"/>
          </p:cNvSpPr>
          <p:nvPr>
            <p:ph type="title"/>
          </p:nvPr>
        </p:nvSpPr>
        <p:spPr>
          <a:xfrm>
            <a:off x="301441" y="59541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err="1" smtClean="0">
                <a:latin typeface="Century Gothic" charset="0"/>
                <a:cs typeface="Arial" charset="0"/>
              </a:rPr>
              <a:t>Inria</a:t>
            </a:r>
            <a:r>
              <a:rPr lang="fr-FR" dirty="0" smtClean="0">
                <a:latin typeface="Century Gothic" charset="0"/>
                <a:cs typeface="Arial" charset="0"/>
              </a:rPr>
              <a:t> </a:t>
            </a:r>
            <a:r>
              <a:rPr lang="fr-FR" dirty="0" err="1" smtClean="0">
                <a:latin typeface="Century Gothic" charset="0"/>
                <a:cs typeface="Arial" charset="0"/>
              </a:rPr>
              <a:t>Research</a:t>
            </a:r>
            <a:r>
              <a:rPr lang="fr-FR" dirty="0" smtClean="0">
                <a:latin typeface="Century Gothic" charset="0"/>
                <a:cs typeface="Arial" charset="0"/>
              </a:rPr>
              <a:t> </a:t>
            </a:r>
            <a:r>
              <a:rPr lang="fr-FR" dirty="0" err="1" smtClean="0">
                <a:latin typeface="Century Gothic" charset="0"/>
                <a:cs typeface="Arial" charset="0"/>
              </a:rPr>
              <a:t>Centers</a:t>
            </a:r>
            <a:endParaRPr lang="fr-FR" dirty="0">
              <a:latin typeface="Century Gothic" charset="0"/>
              <a:cs typeface="Arial" charset="0"/>
            </a:endParaRPr>
          </a:p>
        </p:txBody>
      </p:sp>
      <p:sp>
        <p:nvSpPr>
          <p:cNvPr id="10247" name="Espace réservé du numéro de diapositive 4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C2CB42-7A99-614D-8CCE-9FC260553026}" type="slidenum">
              <a:rPr lang="fr-FR">
                <a:solidFill>
                  <a:schemeClr val="bg1"/>
                </a:solidFill>
              </a:rPr>
              <a:pPr eaLnBrk="1" hangingPunct="1"/>
              <a:t>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219075" y="4049713"/>
            <a:ext cx="13652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</a:pPr>
            <a:r>
              <a:rPr lang="fr-FR" sz="1200" b="1">
                <a:solidFill>
                  <a:schemeClr val="tx2"/>
                </a:solidFill>
                <a:latin typeface="Century Gothic" charset="0"/>
              </a:rPr>
              <a:t>Inria RENNES</a:t>
            </a:r>
          </a:p>
          <a:p>
            <a:pPr algn="r">
              <a:lnSpc>
                <a:spcPct val="70000"/>
              </a:lnSpc>
            </a:pPr>
            <a:r>
              <a:rPr lang="fr-FR" sz="1000">
                <a:solidFill>
                  <a:schemeClr val="tx2"/>
                </a:solidFill>
                <a:latin typeface="Century Gothic" charset="0"/>
              </a:rPr>
              <a:t>Bretagne Atlantique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203200" y="5051425"/>
            <a:ext cx="13811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</a:pPr>
            <a:r>
              <a:rPr lang="fr-FR" sz="1200" b="1">
                <a:solidFill>
                  <a:schemeClr val="tx2"/>
                </a:solidFill>
                <a:latin typeface="Century Gothic" charset="0"/>
              </a:rPr>
              <a:t>Inria BORDEAUX</a:t>
            </a:r>
          </a:p>
          <a:p>
            <a:pPr algn="r">
              <a:lnSpc>
                <a:spcPct val="70000"/>
              </a:lnSpc>
            </a:pPr>
            <a:r>
              <a:rPr lang="fr-FR" sz="1000">
                <a:solidFill>
                  <a:schemeClr val="tx2"/>
                </a:solidFill>
                <a:latin typeface="Century Gothic" charset="0"/>
              </a:rPr>
              <a:t>Sud-Ouest</a:t>
            </a:r>
          </a:p>
        </p:txBody>
      </p:sp>
      <p:sp>
        <p:nvSpPr>
          <p:cNvPr id="10250" name="Oval 3"/>
          <p:cNvSpPr>
            <a:spLocks noChangeArrowheads="1"/>
          </p:cNvSpPr>
          <p:nvPr/>
        </p:nvSpPr>
        <p:spPr bwMode="auto">
          <a:xfrm>
            <a:off x="3184525" y="3570288"/>
            <a:ext cx="131763" cy="131762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1" name="Oval 4"/>
          <p:cNvSpPr>
            <a:spLocks noChangeArrowheads="1"/>
          </p:cNvSpPr>
          <p:nvPr/>
        </p:nvSpPr>
        <p:spPr bwMode="auto">
          <a:xfrm>
            <a:off x="5148263" y="4572000"/>
            <a:ext cx="131762" cy="131763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2" name="Oval 5"/>
          <p:cNvSpPr>
            <a:spLocks noChangeArrowheads="1"/>
          </p:cNvSpPr>
          <p:nvPr/>
        </p:nvSpPr>
        <p:spPr bwMode="auto">
          <a:xfrm>
            <a:off x="5260975" y="3359150"/>
            <a:ext cx="131763" cy="131763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3" name="Oval 6"/>
          <p:cNvSpPr>
            <a:spLocks noChangeArrowheads="1"/>
          </p:cNvSpPr>
          <p:nvPr/>
        </p:nvSpPr>
        <p:spPr bwMode="auto">
          <a:xfrm>
            <a:off x="5581650" y="5186363"/>
            <a:ext cx="131763" cy="1333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4154488" y="3290888"/>
            <a:ext cx="206375" cy="204787"/>
          </a:xfrm>
          <a:prstGeom prst="ellipse">
            <a:avLst/>
          </a:prstGeom>
          <a:solidFill>
            <a:srgbClr val="5B5E6F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3454400" y="4735513"/>
            <a:ext cx="131763" cy="131762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4330700" y="3479800"/>
            <a:ext cx="131763" cy="131763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4406900" y="2657475"/>
            <a:ext cx="131763" cy="131763"/>
          </a:xfrm>
          <a:prstGeom prst="ellipse">
            <a:avLst/>
          </a:prstGeom>
          <a:solidFill>
            <a:schemeClr val="bg1"/>
          </a:solidFill>
          <a:ln w="19050">
            <a:solidFill>
              <a:srgbClr val="5B5E6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>
              <a:latin typeface="Century Gothic" charset="0"/>
            </a:endParaRPr>
          </a:p>
        </p:txBody>
      </p:sp>
      <p:sp>
        <p:nvSpPr>
          <p:cNvPr id="10258" name="Text Box 16"/>
          <p:cNvSpPr txBox="1">
            <a:spLocks noChangeArrowheads="1"/>
          </p:cNvSpPr>
          <p:nvPr/>
        </p:nvSpPr>
        <p:spPr bwMode="auto">
          <a:xfrm>
            <a:off x="638175" y="2200275"/>
            <a:ext cx="27432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fr-FR" sz="1600" b="1">
                <a:solidFill>
                  <a:schemeClr val="tx2"/>
                </a:solidFill>
                <a:latin typeface="Century Gothic" charset="0"/>
              </a:rPr>
              <a:t>Inria PARIS - </a:t>
            </a:r>
            <a:r>
              <a:rPr lang="fr-FR" sz="1200" b="1">
                <a:solidFill>
                  <a:schemeClr val="tx2"/>
                </a:solidFill>
                <a:latin typeface="Century Gothic" charset="0"/>
              </a:rPr>
              <a:t>Rocquencourt</a:t>
            </a:r>
          </a:p>
        </p:txBody>
      </p:sp>
      <p:sp>
        <p:nvSpPr>
          <p:cNvPr id="10259" name="Arrondir un rectangle à un seul coin 44"/>
          <p:cNvSpPr>
            <a:spLocks/>
          </p:cNvSpPr>
          <p:nvPr/>
        </p:nvSpPr>
        <p:spPr bwMode="auto">
          <a:xfrm rot="10800000">
            <a:off x="588963" y="1085850"/>
            <a:ext cx="4267200" cy="1066800"/>
          </a:xfrm>
          <a:custGeom>
            <a:avLst/>
            <a:gdLst>
              <a:gd name="T0" fmla="*/ 2134174 w 4266819"/>
              <a:gd name="T1" fmla="*/ 0 h 1066201"/>
              <a:gd name="T2" fmla="*/ 0 w 4266819"/>
              <a:gd name="T3" fmla="*/ 534301 h 1066201"/>
              <a:gd name="T4" fmla="*/ 2134174 w 4266819"/>
              <a:gd name="T5" fmla="*/ 1068599 h 1066201"/>
              <a:gd name="T6" fmla="*/ 4268348 w 4266819"/>
              <a:gd name="T7" fmla="*/ 534301 h 1066201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4266819"/>
              <a:gd name="T13" fmla="*/ 0 h 1066201"/>
              <a:gd name="T14" fmla="*/ 4214771 w 4266819"/>
              <a:gd name="T15" fmla="*/ 1066201 h 10662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66819" h="1066201">
                <a:moveTo>
                  <a:pt x="0" y="0"/>
                </a:moveTo>
                <a:lnTo>
                  <a:pt x="4089115" y="0"/>
                </a:lnTo>
                <a:lnTo>
                  <a:pt x="4089115" y="-1"/>
                </a:lnTo>
                <a:cubicBezTo>
                  <a:pt x="4187258" y="-1"/>
                  <a:pt x="4266819" y="79560"/>
                  <a:pt x="4266819" y="177704"/>
                </a:cubicBezTo>
                <a:lnTo>
                  <a:pt x="4266819" y="1066201"/>
                </a:lnTo>
                <a:lnTo>
                  <a:pt x="0" y="106620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0260" name="Arrondir un rectangle à un seul coin 48"/>
          <p:cNvSpPr>
            <a:spLocks/>
          </p:cNvSpPr>
          <p:nvPr/>
        </p:nvSpPr>
        <p:spPr bwMode="auto">
          <a:xfrm rot="10800000">
            <a:off x="1620838" y="4840288"/>
            <a:ext cx="817562" cy="730250"/>
          </a:xfrm>
          <a:custGeom>
            <a:avLst/>
            <a:gdLst>
              <a:gd name="T0" fmla="*/ 409324 w 817200"/>
              <a:gd name="T1" fmla="*/ 0 h 730800"/>
              <a:gd name="T2" fmla="*/ 0 w 817200"/>
              <a:gd name="T3" fmla="*/ 364301 h 730800"/>
              <a:gd name="T4" fmla="*/ 409324 w 817200"/>
              <a:gd name="T5" fmla="*/ 728602 h 730800"/>
              <a:gd name="T6" fmla="*/ 818648 w 817200"/>
              <a:gd name="T7" fmla="*/ 364301 h 7308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817200"/>
              <a:gd name="T13" fmla="*/ 0 h 730800"/>
              <a:gd name="T14" fmla="*/ 781525 w 817200"/>
              <a:gd name="T15" fmla="*/ 730800 h 730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7200" h="730800">
                <a:moveTo>
                  <a:pt x="0" y="0"/>
                </a:moveTo>
                <a:lnTo>
                  <a:pt x="695398" y="0"/>
                </a:lnTo>
                <a:lnTo>
                  <a:pt x="695398" y="-1"/>
                </a:lnTo>
                <a:cubicBezTo>
                  <a:pt x="762667" y="-1"/>
                  <a:pt x="817200" y="54532"/>
                  <a:pt x="817200" y="121802"/>
                </a:cubicBezTo>
                <a:lnTo>
                  <a:pt x="817200" y="730800"/>
                </a:lnTo>
                <a:lnTo>
                  <a:pt x="0" y="7308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0261" name="Arrondir un rectangle à un seul coin 54"/>
          <p:cNvSpPr>
            <a:spLocks/>
          </p:cNvSpPr>
          <p:nvPr/>
        </p:nvSpPr>
        <p:spPr bwMode="auto">
          <a:xfrm rot="10800000">
            <a:off x="1620838" y="3849688"/>
            <a:ext cx="817562" cy="730250"/>
          </a:xfrm>
          <a:custGeom>
            <a:avLst/>
            <a:gdLst>
              <a:gd name="T0" fmla="*/ 409324 w 817200"/>
              <a:gd name="T1" fmla="*/ 0 h 730800"/>
              <a:gd name="T2" fmla="*/ 0 w 817200"/>
              <a:gd name="T3" fmla="*/ 364301 h 730800"/>
              <a:gd name="T4" fmla="*/ 409324 w 817200"/>
              <a:gd name="T5" fmla="*/ 728602 h 730800"/>
              <a:gd name="T6" fmla="*/ 818648 w 817200"/>
              <a:gd name="T7" fmla="*/ 364301 h 7308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817200"/>
              <a:gd name="T13" fmla="*/ 0 h 730800"/>
              <a:gd name="T14" fmla="*/ 781525 w 817200"/>
              <a:gd name="T15" fmla="*/ 730800 h 730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7200" h="730800">
                <a:moveTo>
                  <a:pt x="0" y="0"/>
                </a:moveTo>
                <a:lnTo>
                  <a:pt x="695398" y="0"/>
                </a:lnTo>
                <a:lnTo>
                  <a:pt x="695398" y="-1"/>
                </a:lnTo>
                <a:cubicBezTo>
                  <a:pt x="762667" y="-1"/>
                  <a:pt x="817200" y="54532"/>
                  <a:pt x="817200" y="121802"/>
                </a:cubicBezTo>
                <a:lnTo>
                  <a:pt x="817200" y="730800"/>
                </a:lnTo>
                <a:lnTo>
                  <a:pt x="0" y="7308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3171825" y="2276475"/>
            <a:ext cx="107950" cy="1079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7" name="Connecteur droit 56"/>
          <p:cNvCxnSpPr>
            <a:stCxn id="10254" idx="1"/>
            <a:endCxn id="56" idx="5"/>
          </p:cNvCxnSpPr>
          <p:nvPr/>
        </p:nvCxnSpPr>
        <p:spPr bwMode="auto">
          <a:xfrm rot="16200000" flipV="1">
            <a:off x="3248025" y="2384425"/>
            <a:ext cx="952500" cy="92075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>
            <a:stCxn id="64" idx="2"/>
            <a:endCxn id="10257" idx="7"/>
          </p:cNvCxnSpPr>
          <p:nvPr/>
        </p:nvCxnSpPr>
        <p:spPr bwMode="auto">
          <a:xfrm rot="10800000" flipV="1">
            <a:off x="4519613" y="1624013"/>
            <a:ext cx="1573212" cy="1052512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65" name="Groupe 101"/>
          <p:cNvGrpSpPr>
            <a:grpSpLocks/>
          </p:cNvGrpSpPr>
          <p:nvPr/>
        </p:nvGrpSpPr>
        <p:grpSpPr bwMode="auto">
          <a:xfrm>
            <a:off x="6092825" y="1209675"/>
            <a:ext cx="2746375" cy="828675"/>
            <a:chOff x="6092825" y="1600875"/>
            <a:chExt cx="2746374" cy="828000"/>
          </a:xfrm>
        </p:grpSpPr>
        <p:sp>
          <p:nvSpPr>
            <p:cNvPr id="97" name="Arrondir un rectangle à un seul coin 96"/>
            <p:cNvSpPr>
              <a:spLocks/>
            </p:cNvSpPr>
            <p:nvPr/>
          </p:nvSpPr>
          <p:spPr bwMode="auto">
            <a:xfrm rot="10800000">
              <a:off x="6248398" y="1600875"/>
              <a:ext cx="2590801" cy="828000"/>
            </a:xfrm>
            <a:custGeom>
              <a:avLst/>
              <a:gdLst>
                <a:gd name="T0" fmla="*/ 1295403 w 2590801"/>
                <a:gd name="T1" fmla="*/ 0 h 828000"/>
                <a:gd name="T2" fmla="*/ 0 w 2590801"/>
                <a:gd name="T3" fmla="*/ 414000 h 828000"/>
                <a:gd name="T4" fmla="*/ 1295403 w 2590801"/>
                <a:gd name="T5" fmla="*/ 828000 h 828000"/>
                <a:gd name="T6" fmla="*/ 2590801 w 2590801"/>
                <a:gd name="T7" fmla="*/ 414000 h 828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590801"/>
                <a:gd name="T13" fmla="*/ 0 h 828000"/>
                <a:gd name="T14" fmla="*/ 2550381 w 2590801"/>
                <a:gd name="T15" fmla="*/ 828000 h 828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90801" h="828000">
                  <a:moveTo>
                    <a:pt x="0" y="0"/>
                  </a:moveTo>
                  <a:lnTo>
                    <a:pt x="2452798" y="0"/>
                  </a:lnTo>
                  <a:lnTo>
                    <a:pt x="2452798" y="-1"/>
                  </a:lnTo>
                  <a:cubicBezTo>
                    <a:pt x="2529014" y="-1"/>
                    <a:pt x="2590801" y="61786"/>
                    <a:pt x="2590801" y="138003"/>
                  </a:cubicBezTo>
                  <a:lnTo>
                    <a:pt x="2590801" y="828000"/>
                  </a:lnTo>
                  <a:lnTo>
                    <a:pt x="0" y="82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96" name="Text Box 12"/>
            <p:cNvSpPr txBox="1">
              <a:spLocks noChangeArrowheads="1"/>
            </p:cNvSpPr>
            <p:nvPr/>
          </p:nvSpPr>
          <p:spPr bwMode="auto">
            <a:xfrm>
              <a:off x="7151688" y="1847394"/>
              <a:ext cx="1309687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fr-FR" sz="1200" b="1">
                  <a:solidFill>
                    <a:schemeClr val="tx2"/>
                  </a:solidFill>
                  <a:latin typeface="Century Gothic" charset="0"/>
                </a:rPr>
                <a:t>Inria LILLE</a:t>
              </a:r>
            </a:p>
            <a:p>
              <a:pPr>
                <a:lnSpc>
                  <a:spcPct val="70000"/>
                </a:lnSpc>
              </a:pPr>
              <a:r>
                <a:rPr lang="fr-FR" sz="1000">
                  <a:solidFill>
                    <a:schemeClr val="tx2"/>
                  </a:solidFill>
                  <a:latin typeface="Century Gothic" charset="0"/>
                </a:rPr>
                <a:t>Nord Europe</a:t>
              </a:r>
            </a:p>
          </p:txBody>
        </p:sp>
        <p:sp>
          <p:nvSpPr>
            <p:cNvPr id="64" name="Ellipse 63"/>
            <p:cNvSpPr/>
            <p:nvPr/>
          </p:nvSpPr>
          <p:spPr>
            <a:xfrm>
              <a:off x="6092825" y="1960944"/>
              <a:ext cx="107950" cy="107862"/>
            </a:xfrm>
            <a:prstGeom prst="ellipse">
              <a:avLst/>
            </a:prstGeom>
            <a:solidFill>
              <a:srgbClr val="FECD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66" name="Groupe 102"/>
          <p:cNvGrpSpPr>
            <a:grpSpLocks/>
          </p:cNvGrpSpPr>
          <p:nvPr/>
        </p:nvGrpSpPr>
        <p:grpSpPr bwMode="auto">
          <a:xfrm>
            <a:off x="6092825" y="2198688"/>
            <a:ext cx="2746375" cy="828675"/>
            <a:chOff x="6092825" y="2491462"/>
            <a:chExt cx="2746374" cy="828000"/>
          </a:xfrm>
        </p:grpSpPr>
        <p:sp>
          <p:nvSpPr>
            <p:cNvPr id="98" name="Arrondir un rectangle à un seul coin 97"/>
            <p:cNvSpPr>
              <a:spLocks/>
            </p:cNvSpPr>
            <p:nvPr/>
          </p:nvSpPr>
          <p:spPr bwMode="auto">
            <a:xfrm rot="10800000">
              <a:off x="6248398" y="2491462"/>
              <a:ext cx="2590801" cy="828000"/>
            </a:xfrm>
            <a:custGeom>
              <a:avLst/>
              <a:gdLst>
                <a:gd name="T0" fmla="*/ 1295403 w 2590801"/>
                <a:gd name="T1" fmla="*/ 0 h 828000"/>
                <a:gd name="T2" fmla="*/ 0 w 2590801"/>
                <a:gd name="T3" fmla="*/ 414000 h 828000"/>
                <a:gd name="T4" fmla="*/ 1295403 w 2590801"/>
                <a:gd name="T5" fmla="*/ 828000 h 828000"/>
                <a:gd name="T6" fmla="*/ 2590801 w 2590801"/>
                <a:gd name="T7" fmla="*/ 414000 h 828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590801"/>
                <a:gd name="T13" fmla="*/ 0 h 828000"/>
                <a:gd name="T14" fmla="*/ 2550381 w 2590801"/>
                <a:gd name="T15" fmla="*/ 828000 h 828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90801" h="828000">
                  <a:moveTo>
                    <a:pt x="0" y="0"/>
                  </a:moveTo>
                  <a:lnTo>
                    <a:pt x="2452798" y="0"/>
                  </a:lnTo>
                  <a:lnTo>
                    <a:pt x="2452798" y="-1"/>
                  </a:lnTo>
                  <a:cubicBezTo>
                    <a:pt x="2529014" y="-1"/>
                    <a:pt x="2590801" y="61786"/>
                    <a:pt x="2590801" y="138003"/>
                  </a:cubicBezTo>
                  <a:lnTo>
                    <a:pt x="2590801" y="828000"/>
                  </a:lnTo>
                  <a:lnTo>
                    <a:pt x="0" y="82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92" name="Text Box 12"/>
            <p:cNvSpPr txBox="1">
              <a:spLocks noChangeArrowheads="1"/>
            </p:cNvSpPr>
            <p:nvPr/>
          </p:nvSpPr>
          <p:spPr bwMode="auto">
            <a:xfrm>
              <a:off x="7151688" y="2738775"/>
              <a:ext cx="1309687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fr-FR" sz="1200" b="1">
                  <a:solidFill>
                    <a:schemeClr val="tx2"/>
                  </a:solidFill>
                  <a:latin typeface="Century Gothic" charset="0"/>
                </a:rPr>
                <a:t>Inria NANCY</a:t>
              </a:r>
            </a:p>
            <a:p>
              <a:pPr>
                <a:lnSpc>
                  <a:spcPct val="70000"/>
                </a:lnSpc>
              </a:pPr>
              <a:r>
                <a:rPr lang="fr-FR" sz="1000">
                  <a:solidFill>
                    <a:schemeClr val="tx2"/>
                  </a:solidFill>
                  <a:latin typeface="Century Gothic" charset="0"/>
                </a:rPr>
                <a:t>Grand Est</a:t>
              </a:r>
            </a:p>
          </p:txBody>
        </p:sp>
        <p:sp>
          <p:nvSpPr>
            <p:cNvPr id="10293" name="Arrondir un rectangle à un seul coin 50"/>
            <p:cNvSpPr>
              <a:spLocks/>
            </p:cNvSpPr>
            <p:nvPr/>
          </p:nvSpPr>
          <p:spPr bwMode="auto">
            <a:xfrm rot="10800000">
              <a:off x="6297973" y="2540062"/>
              <a:ext cx="817200" cy="730800"/>
            </a:xfrm>
            <a:custGeom>
              <a:avLst/>
              <a:gdLst>
                <a:gd name="T0" fmla="*/ 408600 w 817200"/>
                <a:gd name="T1" fmla="*/ 0 h 730800"/>
                <a:gd name="T2" fmla="*/ 0 w 817200"/>
                <a:gd name="T3" fmla="*/ 365400 h 730800"/>
                <a:gd name="T4" fmla="*/ 408600 w 817200"/>
                <a:gd name="T5" fmla="*/ 730800 h 730800"/>
                <a:gd name="T6" fmla="*/ 817200 w 817200"/>
                <a:gd name="T7" fmla="*/ 365400 h 7308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17200"/>
                <a:gd name="T13" fmla="*/ 0 h 730800"/>
                <a:gd name="T14" fmla="*/ 781525 w 817200"/>
                <a:gd name="T15" fmla="*/ 730800 h 730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7200" h="730800">
                  <a:moveTo>
                    <a:pt x="0" y="0"/>
                  </a:moveTo>
                  <a:lnTo>
                    <a:pt x="695398" y="0"/>
                  </a:lnTo>
                  <a:lnTo>
                    <a:pt x="695398" y="-1"/>
                  </a:lnTo>
                  <a:cubicBezTo>
                    <a:pt x="762667" y="-1"/>
                    <a:pt x="817200" y="54532"/>
                    <a:pt x="817200" y="121802"/>
                  </a:cubicBezTo>
                  <a:lnTo>
                    <a:pt x="817200" y="730800"/>
                  </a:lnTo>
                  <a:lnTo>
                    <a:pt x="0" y="7308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7"/>
              <a:srcRect/>
              <a:stretch>
                <a:fillRect/>
              </a:stretch>
            </a:blipFill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6092825" y="2851530"/>
              <a:ext cx="107950" cy="107862"/>
            </a:xfrm>
            <a:prstGeom prst="ellipse">
              <a:avLst/>
            </a:prstGeom>
            <a:solidFill>
              <a:srgbClr val="1C4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67" name="Groupe 103"/>
          <p:cNvGrpSpPr>
            <a:grpSpLocks/>
          </p:cNvGrpSpPr>
          <p:nvPr/>
        </p:nvGrpSpPr>
        <p:grpSpPr bwMode="auto">
          <a:xfrm>
            <a:off x="6092825" y="3186113"/>
            <a:ext cx="2746375" cy="828675"/>
            <a:chOff x="6092825" y="3382049"/>
            <a:chExt cx="2746374" cy="828000"/>
          </a:xfrm>
        </p:grpSpPr>
        <p:sp>
          <p:nvSpPr>
            <p:cNvPr id="99" name="Arrondir un rectangle à un seul coin 98"/>
            <p:cNvSpPr>
              <a:spLocks/>
            </p:cNvSpPr>
            <p:nvPr/>
          </p:nvSpPr>
          <p:spPr bwMode="auto">
            <a:xfrm rot="10800000">
              <a:off x="6248398" y="3382049"/>
              <a:ext cx="2590801" cy="828000"/>
            </a:xfrm>
            <a:custGeom>
              <a:avLst/>
              <a:gdLst>
                <a:gd name="T0" fmla="*/ 1295403 w 2590801"/>
                <a:gd name="T1" fmla="*/ 0 h 828000"/>
                <a:gd name="T2" fmla="*/ 0 w 2590801"/>
                <a:gd name="T3" fmla="*/ 414000 h 828000"/>
                <a:gd name="T4" fmla="*/ 1295403 w 2590801"/>
                <a:gd name="T5" fmla="*/ 828000 h 828000"/>
                <a:gd name="T6" fmla="*/ 2590801 w 2590801"/>
                <a:gd name="T7" fmla="*/ 414000 h 828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590801"/>
                <a:gd name="T13" fmla="*/ 0 h 828000"/>
                <a:gd name="T14" fmla="*/ 2550381 w 2590801"/>
                <a:gd name="T15" fmla="*/ 828000 h 828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90801" h="828000">
                  <a:moveTo>
                    <a:pt x="0" y="0"/>
                  </a:moveTo>
                  <a:lnTo>
                    <a:pt x="2452798" y="0"/>
                  </a:lnTo>
                  <a:lnTo>
                    <a:pt x="2452798" y="-1"/>
                  </a:lnTo>
                  <a:cubicBezTo>
                    <a:pt x="2529014" y="-1"/>
                    <a:pt x="2590801" y="61786"/>
                    <a:pt x="2590801" y="138003"/>
                  </a:cubicBezTo>
                  <a:lnTo>
                    <a:pt x="2590801" y="828000"/>
                  </a:lnTo>
                  <a:lnTo>
                    <a:pt x="0" y="82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88" name="Text Box 13"/>
            <p:cNvSpPr txBox="1">
              <a:spLocks noChangeArrowheads="1"/>
            </p:cNvSpPr>
            <p:nvPr/>
          </p:nvSpPr>
          <p:spPr bwMode="auto">
            <a:xfrm>
              <a:off x="7151688" y="3630972"/>
              <a:ext cx="1143262" cy="32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fr-FR" sz="1200" b="1">
                  <a:solidFill>
                    <a:schemeClr val="tx2"/>
                  </a:solidFill>
                  <a:latin typeface="Century Gothic" charset="0"/>
                </a:rPr>
                <a:t>Inria SACLAY</a:t>
              </a:r>
            </a:p>
            <a:p>
              <a:pPr eaLnBrk="1" hangingPunct="1">
                <a:lnSpc>
                  <a:spcPct val="70000"/>
                </a:lnSpc>
              </a:pPr>
              <a:r>
                <a:rPr lang="fr-FR" altLang="ja-JP" sz="1000">
                  <a:solidFill>
                    <a:schemeClr val="tx2"/>
                  </a:solidFill>
                  <a:latin typeface="Century Gothic" charset="0"/>
                </a:rPr>
                <a:t>Île-de-France</a:t>
              </a:r>
              <a:endParaRPr lang="fr-FR" sz="1000">
                <a:solidFill>
                  <a:schemeClr val="tx2"/>
                </a:solidFill>
                <a:latin typeface="Century Gothic" charset="0"/>
              </a:endParaRPr>
            </a:p>
          </p:txBody>
        </p:sp>
        <p:sp>
          <p:nvSpPr>
            <p:cNvPr id="10289" name="Arrondir un rectangle à un seul coin 51"/>
            <p:cNvSpPr>
              <a:spLocks/>
            </p:cNvSpPr>
            <p:nvPr/>
          </p:nvSpPr>
          <p:spPr bwMode="auto">
            <a:xfrm rot="10800000">
              <a:off x="6297973" y="3430649"/>
              <a:ext cx="817200" cy="730800"/>
            </a:xfrm>
            <a:custGeom>
              <a:avLst/>
              <a:gdLst>
                <a:gd name="T0" fmla="*/ 408600 w 817200"/>
                <a:gd name="T1" fmla="*/ 0 h 730800"/>
                <a:gd name="T2" fmla="*/ 0 w 817200"/>
                <a:gd name="T3" fmla="*/ 365400 h 730800"/>
                <a:gd name="T4" fmla="*/ 408600 w 817200"/>
                <a:gd name="T5" fmla="*/ 730800 h 730800"/>
                <a:gd name="T6" fmla="*/ 817200 w 817200"/>
                <a:gd name="T7" fmla="*/ 365400 h 7308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17200"/>
                <a:gd name="T13" fmla="*/ 0 h 730800"/>
                <a:gd name="T14" fmla="*/ 781525 w 817200"/>
                <a:gd name="T15" fmla="*/ 730800 h 730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7200" h="730800">
                  <a:moveTo>
                    <a:pt x="0" y="0"/>
                  </a:moveTo>
                  <a:lnTo>
                    <a:pt x="695398" y="0"/>
                  </a:lnTo>
                  <a:lnTo>
                    <a:pt x="695398" y="-1"/>
                  </a:lnTo>
                  <a:cubicBezTo>
                    <a:pt x="762667" y="-1"/>
                    <a:pt x="817200" y="54532"/>
                    <a:pt x="817200" y="121802"/>
                  </a:cubicBezTo>
                  <a:lnTo>
                    <a:pt x="817200" y="730800"/>
                  </a:lnTo>
                  <a:lnTo>
                    <a:pt x="0" y="7308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8"/>
              <a:srcRect/>
              <a:stretch>
                <a:fillRect/>
              </a:stretch>
            </a:blipFill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6092825" y="3742117"/>
              <a:ext cx="107950" cy="107862"/>
            </a:xfrm>
            <a:prstGeom prst="ellipse">
              <a:avLst/>
            </a:prstGeom>
            <a:solidFill>
              <a:srgbClr val="9DC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68" name="Groupe 104"/>
          <p:cNvGrpSpPr>
            <a:grpSpLocks/>
          </p:cNvGrpSpPr>
          <p:nvPr/>
        </p:nvGrpSpPr>
        <p:grpSpPr bwMode="auto">
          <a:xfrm>
            <a:off x="6092825" y="4175125"/>
            <a:ext cx="2746375" cy="828675"/>
            <a:chOff x="6092825" y="4272637"/>
            <a:chExt cx="2746374" cy="828000"/>
          </a:xfrm>
        </p:grpSpPr>
        <p:sp>
          <p:nvSpPr>
            <p:cNvPr id="100" name="Arrondir un rectangle à un seul coin 99"/>
            <p:cNvSpPr>
              <a:spLocks/>
            </p:cNvSpPr>
            <p:nvPr/>
          </p:nvSpPr>
          <p:spPr bwMode="auto">
            <a:xfrm rot="10800000">
              <a:off x="6248398" y="4272637"/>
              <a:ext cx="2590801" cy="828000"/>
            </a:xfrm>
            <a:custGeom>
              <a:avLst/>
              <a:gdLst>
                <a:gd name="T0" fmla="*/ 1295403 w 2590801"/>
                <a:gd name="T1" fmla="*/ 0 h 828000"/>
                <a:gd name="T2" fmla="*/ 0 w 2590801"/>
                <a:gd name="T3" fmla="*/ 414000 h 828000"/>
                <a:gd name="T4" fmla="*/ 1295403 w 2590801"/>
                <a:gd name="T5" fmla="*/ 828000 h 828000"/>
                <a:gd name="T6" fmla="*/ 2590801 w 2590801"/>
                <a:gd name="T7" fmla="*/ 414000 h 828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590801"/>
                <a:gd name="T13" fmla="*/ 0 h 828000"/>
                <a:gd name="T14" fmla="*/ 2550381 w 2590801"/>
                <a:gd name="T15" fmla="*/ 828000 h 828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90801" h="828000">
                  <a:moveTo>
                    <a:pt x="0" y="0"/>
                  </a:moveTo>
                  <a:lnTo>
                    <a:pt x="2452798" y="0"/>
                  </a:lnTo>
                  <a:lnTo>
                    <a:pt x="2452798" y="-1"/>
                  </a:lnTo>
                  <a:cubicBezTo>
                    <a:pt x="2529014" y="-1"/>
                    <a:pt x="2590801" y="61786"/>
                    <a:pt x="2590801" y="138003"/>
                  </a:cubicBezTo>
                  <a:lnTo>
                    <a:pt x="2590801" y="828000"/>
                  </a:lnTo>
                  <a:lnTo>
                    <a:pt x="0" y="82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84" name="Text Box 8"/>
            <p:cNvSpPr txBox="1">
              <a:spLocks noChangeArrowheads="1"/>
            </p:cNvSpPr>
            <p:nvPr/>
          </p:nvSpPr>
          <p:spPr bwMode="auto">
            <a:xfrm>
              <a:off x="7151688" y="4521560"/>
              <a:ext cx="1379352" cy="32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fr-FR" sz="1200" b="1">
                  <a:solidFill>
                    <a:schemeClr val="tx2"/>
                  </a:solidFill>
                  <a:latin typeface="Century Gothic" charset="0"/>
                </a:rPr>
                <a:t>Inria GRENOBLE </a:t>
              </a:r>
            </a:p>
            <a:p>
              <a:pPr>
                <a:lnSpc>
                  <a:spcPct val="70000"/>
                </a:lnSpc>
              </a:pPr>
              <a:r>
                <a:rPr lang="fr-FR" sz="1000">
                  <a:solidFill>
                    <a:schemeClr val="tx2"/>
                  </a:solidFill>
                  <a:latin typeface="Century Gothic" charset="0"/>
                </a:rPr>
                <a:t>Rhône-Alpes</a:t>
              </a:r>
            </a:p>
          </p:txBody>
        </p:sp>
        <p:sp>
          <p:nvSpPr>
            <p:cNvPr id="10285" name="Arrondir un rectangle à un seul coin 52"/>
            <p:cNvSpPr>
              <a:spLocks/>
            </p:cNvSpPr>
            <p:nvPr/>
          </p:nvSpPr>
          <p:spPr bwMode="auto">
            <a:xfrm rot="10800000">
              <a:off x="6297973" y="4321237"/>
              <a:ext cx="817200" cy="730800"/>
            </a:xfrm>
            <a:custGeom>
              <a:avLst/>
              <a:gdLst>
                <a:gd name="T0" fmla="*/ 408600 w 817200"/>
                <a:gd name="T1" fmla="*/ 0 h 730800"/>
                <a:gd name="T2" fmla="*/ 0 w 817200"/>
                <a:gd name="T3" fmla="*/ 365400 h 730800"/>
                <a:gd name="T4" fmla="*/ 408600 w 817200"/>
                <a:gd name="T5" fmla="*/ 730800 h 730800"/>
                <a:gd name="T6" fmla="*/ 817200 w 817200"/>
                <a:gd name="T7" fmla="*/ 365400 h 7308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17200"/>
                <a:gd name="T13" fmla="*/ 0 h 730800"/>
                <a:gd name="T14" fmla="*/ 781525 w 817200"/>
                <a:gd name="T15" fmla="*/ 730800 h 730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7200" h="730800">
                  <a:moveTo>
                    <a:pt x="0" y="0"/>
                  </a:moveTo>
                  <a:lnTo>
                    <a:pt x="695398" y="0"/>
                  </a:lnTo>
                  <a:lnTo>
                    <a:pt x="695398" y="-1"/>
                  </a:lnTo>
                  <a:cubicBezTo>
                    <a:pt x="762667" y="-1"/>
                    <a:pt x="817200" y="54532"/>
                    <a:pt x="817200" y="121802"/>
                  </a:cubicBezTo>
                  <a:lnTo>
                    <a:pt x="817200" y="730800"/>
                  </a:lnTo>
                  <a:lnTo>
                    <a:pt x="0" y="7308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9"/>
              <a:srcRect/>
              <a:stretch>
                <a:fillRect/>
              </a:stretch>
            </a:blipFill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6092825" y="4632706"/>
              <a:ext cx="107950" cy="107862"/>
            </a:xfrm>
            <a:prstGeom prst="ellipse">
              <a:avLst/>
            </a:prstGeom>
            <a:solidFill>
              <a:srgbClr val="266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69" name="Groupe 105"/>
          <p:cNvGrpSpPr>
            <a:grpSpLocks/>
          </p:cNvGrpSpPr>
          <p:nvPr/>
        </p:nvGrpSpPr>
        <p:grpSpPr bwMode="auto">
          <a:xfrm>
            <a:off x="6092825" y="5162550"/>
            <a:ext cx="2794000" cy="828675"/>
            <a:chOff x="6092825" y="5163225"/>
            <a:chExt cx="2794000" cy="828000"/>
          </a:xfrm>
        </p:grpSpPr>
        <p:sp>
          <p:nvSpPr>
            <p:cNvPr id="101" name="Arrondir un rectangle à un seul coin 100"/>
            <p:cNvSpPr>
              <a:spLocks/>
            </p:cNvSpPr>
            <p:nvPr/>
          </p:nvSpPr>
          <p:spPr bwMode="auto">
            <a:xfrm rot="10800000">
              <a:off x="6248398" y="5163225"/>
              <a:ext cx="2590801" cy="828000"/>
            </a:xfrm>
            <a:custGeom>
              <a:avLst/>
              <a:gdLst>
                <a:gd name="T0" fmla="*/ 1295403 w 2590801"/>
                <a:gd name="T1" fmla="*/ 0 h 828000"/>
                <a:gd name="T2" fmla="*/ 0 w 2590801"/>
                <a:gd name="T3" fmla="*/ 414000 h 828000"/>
                <a:gd name="T4" fmla="*/ 1295403 w 2590801"/>
                <a:gd name="T5" fmla="*/ 828000 h 828000"/>
                <a:gd name="T6" fmla="*/ 2590801 w 2590801"/>
                <a:gd name="T7" fmla="*/ 414000 h 828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590801"/>
                <a:gd name="T13" fmla="*/ 0 h 828000"/>
                <a:gd name="T14" fmla="*/ 2550381 w 2590801"/>
                <a:gd name="T15" fmla="*/ 828000 h 828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90801" h="828000">
                  <a:moveTo>
                    <a:pt x="0" y="0"/>
                  </a:moveTo>
                  <a:lnTo>
                    <a:pt x="2452798" y="0"/>
                  </a:lnTo>
                  <a:lnTo>
                    <a:pt x="2452798" y="-1"/>
                  </a:lnTo>
                  <a:cubicBezTo>
                    <a:pt x="2529014" y="-1"/>
                    <a:pt x="2590801" y="61786"/>
                    <a:pt x="2590801" y="138003"/>
                  </a:cubicBezTo>
                  <a:lnTo>
                    <a:pt x="2590801" y="828000"/>
                  </a:lnTo>
                  <a:lnTo>
                    <a:pt x="0" y="82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80" name="Text Box 9"/>
            <p:cNvSpPr txBox="1">
              <a:spLocks noChangeArrowheads="1"/>
            </p:cNvSpPr>
            <p:nvPr/>
          </p:nvSpPr>
          <p:spPr bwMode="auto">
            <a:xfrm>
              <a:off x="7151688" y="5423363"/>
              <a:ext cx="1735137" cy="31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fr-FR" sz="1000" b="1">
                  <a:solidFill>
                    <a:schemeClr val="tx2"/>
                  </a:solidFill>
                  <a:latin typeface="Century Gothic" charset="0"/>
                </a:rPr>
                <a:t>Inria SOPHIA ANTIPOLIS</a:t>
              </a:r>
            </a:p>
            <a:p>
              <a:pPr>
                <a:lnSpc>
                  <a:spcPct val="70000"/>
                </a:lnSpc>
              </a:pPr>
              <a:r>
                <a:rPr lang="fr-FR" sz="1000">
                  <a:solidFill>
                    <a:schemeClr val="tx2"/>
                  </a:solidFill>
                  <a:latin typeface="Century Gothic" charset="0"/>
                </a:rPr>
                <a:t>Méditerranée</a:t>
              </a:r>
            </a:p>
          </p:txBody>
        </p:sp>
        <p:sp>
          <p:nvSpPr>
            <p:cNvPr id="10281" name="Arrondir un rectangle à un seul coin 53"/>
            <p:cNvSpPr>
              <a:spLocks/>
            </p:cNvSpPr>
            <p:nvPr/>
          </p:nvSpPr>
          <p:spPr bwMode="auto">
            <a:xfrm rot="10800000">
              <a:off x="6297973" y="5211825"/>
              <a:ext cx="817200" cy="730800"/>
            </a:xfrm>
            <a:custGeom>
              <a:avLst/>
              <a:gdLst>
                <a:gd name="T0" fmla="*/ 408600 w 817200"/>
                <a:gd name="T1" fmla="*/ 0 h 730800"/>
                <a:gd name="T2" fmla="*/ 0 w 817200"/>
                <a:gd name="T3" fmla="*/ 365400 h 730800"/>
                <a:gd name="T4" fmla="*/ 408600 w 817200"/>
                <a:gd name="T5" fmla="*/ 730800 h 730800"/>
                <a:gd name="T6" fmla="*/ 817200 w 817200"/>
                <a:gd name="T7" fmla="*/ 365400 h 7308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817200"/>
                <a:gd name="T13" fmla="*/ 0 h 730800"/>
                <a:gd name="T14" fmla="*/ 781525 w 817200"/>
                <a:gd name="T15" fmla="*/ 730800 h 730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7200" h="730800">
                  <a:moveTo>
                    <a:pt x="0" y="0"/>
                  </a:moveTo>
                  <a:lnTo>
                    <a:pt x="695398" y="0"/>
                  </a:lnTo>
                  <a:lnTo>
                    <a:pt x="695398" y="-1"/>
                  </a:lnTo>
                  <a:cubicBezTo>
                    <a:pt x="762667" y="-1"/>
                    <a:pt x="817200" y="54532"/>
                    <a:pt x="817200" y="121802"/>
                  </a:cubicBezTo>
                  <a:lnTo>
                    <a:pt x="817200" y="730800"/>
                  </a:lnTo>
                  <a:lnTo>
                    <a:pt x="0" y="7308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0"/>
              <a:srcRect/>
              <a:stretch>
                <a:fillRect/>
              </a:stretch>
            </a:blipFill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6092825" y="5523294"/>
              <a:ext cx="107950" cy="107862"/>
            </a:xfrm>
            <a:prstGeom prst="ellipse">
              <a:avLst/>
            </a:prstGeom>
            <a:solidFill>
              <a:srgbClr val="F39A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71" name="Connecteur droit 70"/>
          <p:cNvCxnSpPr>
            <a:stCxn id="65" idx="3"/>
            <a:endCxn id="10252" idx="7"/>
          </p:cNvCxnSpPr>
          <p:nvPr/>
        </p:nvCxnSpPr>
        <p:spPr bwMode="auto">
          <a:xfrm rot="5400000">
            <a:off x="5377656" y="2647157"/>
            <a:ext cx="727075" cy="735012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stCxn id="66" idx="2"/>
            <a:endCxn id="10256" idx="6"/>
          </p:cNvCxnSpPr>
          <p:nvPr/>
        </p:nvCxnSpPr>
        <p:spPr bwMode="auto">
          <a:xfrm rot="10800000">
            <a:off x="4462463" y="3546475"/>
            <a:ext cx="1630362" cy="5397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>
            <a:stCxn id="67" idx="2"/>
            <a:endCxn id="10251" idx="6"/>
          </p:cNvCxnSpPr>
          <p:nvPr/>
        </p:nvCxnSpPr>
        <p:spPr bwMode="auto">
          <a:xfrm rot="10800000" flipV="1">
            <a:off x="5280025" y="4589463"/>
            <a:ext cx="812800" cy="4762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>
            <a:stCxn id="68" idx="2"/>
            <a:endCxn id="10253" idx="5"/>
          </p:cNvCxnSpPr>
          <p:nvPr/>
        </p:nvCxnSpPr>
        <p:spPr bwMode="auto">
          <a:xfrm rot="10800000">
            <a:off x="5694363" y="5299075"/>
            <a:ext cx="398462" cy="277813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>
            <a:stCxn id="10250" idx="3"/>
            <a:endCxn id="87" idx="7"/>
          </p:cNvCxnSpPr>
          <p:nvPr/>
        </p:nvCxnSpPr>
        <p:spPr bwMode="auto">
          <a:xfrm rot="5400000">
            <a:off x="2670968" y="3644107"/>
            <a:ext cx="493713" cy="57150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/>
          <p:cNvSpPr/>
          <p:nvPr/>
        </p:nvSpPr>
        <p:spPr>
          <a:xfrm>
            <a:off x="2540000" y="4160838"/>
            <a:ext cx="107950" cy="107950"/>
          </a:xfrm>
          <a:prstGeom prst="ellipse">
            <a:avLst/>
          </a:prstGeom>
          <a:solidFill>
            <a:srgbClr val="85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2540000" y="5146675"/>
            <a:ext cx="107950" cy="107950"/>
          </a:xfrm>
          <a:prstGeom prst="ellipse">
            <a:avLst/>
          </a:prstGeom>
          <a:solidFill>
            <a:srgbClr val="E6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" name="Connecteur droit 91"/>
          <p:cNvCxnSpPr>
            <a:stCxn id="10255" idx="2"/>
            <a:endCxn id="88" idx="6"/>
          </p:cNvCxnSpPr>
          <p:nvPr/>
        </p:nvCxnSpPr>
        <p:spPr bwMode="auto">
          <a:xfrm rot="10800000" flipV="1">
            <a:off x="2647950" y="4800600"/>
            <a:ext cx="806450" cy="40005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8" name="Arrondir un rectangle à un seul coin 49"/>
          <p:cNvSpPr>
            <a:spLocks/>
          </p:cNvSpPr>
          <p:nvPr/>
        </p:nvSpPr>
        <p:spPr bwMode="auto">
          <a:xfrm rot="10800000">
            <a:off x="6297613" y="1258888"/>
            <a:ext cx="817562" cy="730250"/>
          </a:xfrm>
          <a:custGeom>
            <a:avLst/>
            <a:gdLst>
              <a:gd name="T0" fmla="*/ 409505 w 817200"/>
              <a:gd name="T1" fmla="*/ 0 h 730800"/>
              <a:gd name="T2" fmla="*/ 0 w 817200"/>
              <a:gd name="T3" fmla="*/ 364324 h 730800"/>
              <a:gd name="T4" fmla="*/ 409505 w 817200"/>
              <a:gd name="T5" fmla="*/ 728648 h 730800"/>
              <a:gd name="T6" fmla="*/ 819011 w 817200"/>
              <a:gd name="T7" fmla="*/ 364324 h 730800"/>
              <a:gd name="T8" fmla="*/ 0 60000 65536"/>
              <a:gd name="T9" fmla="*/ 0 60000 65536"/>
              <a:gd name="T10" fmla="*/ 0 60000 65536"/>
              <a:gd name="T11" fmla="*/ 0 60000 65536"/>
              <a:gd name="T12" fmla="*/ 0 w 817200"/>
              <a:gd name="T13" fmla="*/ 0 h 730800"/>
              <a:gd name="T14" fmla="*/ 781525 w 817200"/>
              <a:gd name="T15" fmla="*/ 730800 h 730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7200" h="730800">
                <a:moveTo>
                  <a:pt x="0" y="0"/>
                </a:moveTo>
                <a:lnTo>
                  <a:pt x="695398" y="0"/>
                </a:lnTo>
                <a:lnTo>
                  <a:pt x="695398" y="-1"/>
                </a:lnTo>
                <a:cubicBezTo>
                  <a:pt x="762667" y="-1"/>
                  <a:pt x="817200" y="54532"/>
                  <a:pt x="817200" y="121802"/>
                </a:cubicBezTo>
                <a:lnTo>
                  <a:pt x="817200" y="730800"/>
                </a:lnTo>
                <a:lnTo>
                  <a:pt x="0" y="7308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943346" y="6171684"/>
            <a:ext cx="503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4000 </a:t>
            </a:r>
            <a:r>
              <a:rPr lang="fr-FR" dirty="0" err="1" smtClean="0"/>
              <a:t>researchers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all over the world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15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9400" y="76200"/>
            <a:ext cx="8788400" cy="1143000"/>
          </a:xfrm>
        </p:spPr>
        <p:txBody>
          <a:bodyPr/>
          <a:lstStyle/>
          <a:p>
            <a:r>
              <a:rPr lang="fr-FR" sz="3600" dirty="0" err="1" smtClean="0"/>
              <a:t>CityMobil</a:t>
            </a:r>
            <a:r>
              <a:rPr lang="fr-FR" sz="3600" dirty="0" smtClean="0"/>
              <a:t> in La Rochelle (2011)</a:t>
            </a:r>
            <a:endParaRPr lang="fr-FR" sz="3600" dirty="0"/>
          </a:p>
        </p:txBody>
      </p:sp>
      <p:pic>
        <p:nvPicPr>
          <p:cNvPr id="4" name="Espace réservé du contenu 3" descr="P10105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392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955800"/>
            <a:ext cx="1529672" cy="2054859"/>
          </a:xfrm>
          <a:prstGeom prst="rect">
            <a:avLst/>
          </a:prstGeom>
        </p:spPr>
      </p:pic>
      <p:pic>
        <p:nvPicPr>
          <p:cNvPr id="14" name="Image 13" descr="VIPA-Berlin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1" y="4714240"/>
            <a:ext cx="2946400" cy="2025738"/>
          </a:xfrm>
          <a:prstGeom prst="rect">
            <a:avLst/>
          </a:prstGeom>
        </p:spPr>
      </p:pic>
      <p:pic>
        <p:nvPicPr>
          <p:cNvPr id="11" name="Image 10" descr="ATS_Commercial_Images_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1" y="1596745"/>
            <a:ext cx="1712771" cy="2223415"/>
          </a:xfrm>
          <a:prstGeom prst="rect">
            <a:avLst/>
          </a:prstGeom>
        </p:spPr>
      </p:pic>
      <p:pic>
        <p:nvPicPr>
          <p:cNvPr id="4" name="Image 3" descr="Capture d’écran 2014-10-29 à 00.37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332740"/>
            <a:ext cx="2423160" cy="1806742"/>
          </a:xfrm>
          <a:prstGeom prst="rect">
            <a:avLst/>
          </a:prstGeom>
        </p:spPr>
      </p:pic>
      <p:pic>
        <p:nvPicPr>
          <p:cNvPr id="5" name="Image 4" descr="Capture d’écran 2014-10-29 à 00.38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332740"/>
            <a:ext cx="3517900" cy="1168400"/>
          </a:xfrm>
          <a:prstGeom prst="rect">
            <a:avLst/>
          </a:prstGeom>
        </p:spPr>
      </p:pic>
      <p:pic>
        <p:nvPicPr>
          <p:cNvPr id="6" name="Image 5" descr="Capture d’écran 2014-10-29 à 00.39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40" y="3926840"/>
            <a:ext cx="2209800" cy="1193800"/>
          </a:xfrm>
          <a:prstGeom prst="rect">
            <a:avLst/>
          </a:prstGeom>
        </p:spPr>
      </p:pic>
      <p:pic>
        <p:nvPicPr>
          <p:cNvPr id="7" name="Image 6" descr="Capture d’écran 2014-10-29 à 00.42.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525562"/>
            <a:ext cx="4457700" cy="800100"/>
          </a:xfrm>
          <a:prstGeom prst="rect">
            <a:avLst/>
          </a:prstGeom>
        </p:spPr>
      </p:pic>
      <p:pic>
        <p:nvPicPr>
          <p:cNvPr id="8" name="Image 7" descr="Capture d’écran 2014-10-29 à 00.44.5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840"/>
            <a:ext cx="3403600" cy="1244600"/>
          </a:xfrm>
          <a:prstGeom prst="rect">
            <a:avLst/>
          </a:prstGeom>
        </p:spPr>
      </p:pic>
      <p:pic>
        <p:nvPicPr>
          <p:cNvPr id="9" name="Image 8" descr="Oristan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3417688"/>
            <a:ext cx="2036606" cy="1018303"/>
          </a:xfrm>
          <a:prstGeom prst="rect">
            <a:avLst/>
          </a:prstGeom>
        </p:spPr>
      </p:pic>
      <p:pic>
        <p:nvPicPr>
          <p:cNvPr id="10" name="Image 9" descr="Capture d’écran 2013-06-19 à 01.39.4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1" y="4897688"/>
            <a:ext cx="2047240" cy="17571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558800"/>
            <a:ext cx="1899920" cy="1294321"/>
          </a:xfrm>
          <a:prstGeom prst="rect">
            <a:avLst/>
          </a:prstGeom>
        </p:spPr>
      </p:pic>
      <p:pic>
        <p:nvPicPr>
          <p:cNvPr id="15" name="Image 14" descr="Capture d’écran 2014-10-29 à 00.54.45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501140"/>
            <a:ext cx="3769360" cy="74527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2720" y="4790440"/>
            <a:ext cx="2156460" cy="16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6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300" y="76200"/>
            <a:ext cx="8826500" cy="1143000"/>
          </a:xfrm>
        </p:spPr>
        <p:txBody>
          <a:bodyPr/>
          <a:lstStyle/>
          <a:p>
            <a:r>
              <a:rPr lang="fr-FR" sz="3600" dirty="0" smtClean="0"/>
              <a:t>CityMobil2 (2012-2017)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5 </a:t>
            </a:r>
            <a:r>
              <a:rPr lang="fr-FR" sz="2400" dirty="0" err="1" smtClean="0"/>
              <a:t>manufacturers</a:t>
            </a:r>
            <a:endParaRPr lang="fr-FR" sz="2400" dirty="0" smtClean="0"/>
          </a:p>
          <a:p>
            <a:r>
              <a:rPr lang="fr-FR" sz="2400" dirty="0" smtClean="0"/>
              <a:t>12 </a:t>
            </a:r>
            <a:r>
              <a:rPr lang="fr-FR" sz="2400" dirty="0" err="1" smtClean="0"/>
              <a:t>cities</a:t>
            </a:r>
            <a:endParaRPr lang="fr-FR" sz="2400" dirty="0" smtClean="0"/>
          </a:p>
          <a:p>
            <a:r>
              <a:rPr lang="fr-FR" sz="2400" dirty="0" smtClean="0"/>
              <a:t>12 </a:t>
            </a:r>
            <a:r>
              <a:rPr lang="fr-FR" sz="2400" dirty="0" err="1" smtClean="0"/>
              <a:t>vehicles</a:t>
            </a:r>
            <a:r>
              <a:rPr lang="fr-FR" sz="2400" dirty="0" smtClean="0"/>
              <a:t> to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built</a:t>
            </a:r>
            <a:endParaRPr lang="fr-FR" sz="2400" dirty="0" smtClean="0"/>
          </a:p>
          <a:p>
            <a:r>
              <a:rPr lang="fr-FR" sz="2400" dirty="0"/>
              <a:t>4</a:t>
            </a:r>
            <a:r>
              <a:rPr lang="fr-FR" sz="2400" dirty="0" smtClean="0"/>
              <a:t> large </a:t>
            </a:r>
            <a:r>
              <a:rPr lang="fr-FR" sz="2400" dirty="0" err="1" smtClean="0"/>
              <a:t>scale</a:t>
            </a:r>
            <a:r>
              <a:rPr lang="fr-FR" sz="2400" dirty="0" smtClean="0"/>
              <a:t> </a:t>
            </a:r>
            <a:r>
              <a:rPr lang="fr-FR" sz="2400" dirty="0" err="1" smtClean="0"/>
              <a:t>demonstrations</a:t>
            </a:r>
            <a:endParaRPr lang="fr-FR" sz="2400" dirty="0" smtClean="0"/>
          </a:p>
          <a:p>
            <a:r>
              <a:rPr lang="fr-FR" sz="2400" dirty="0" smtClean="0"/>
              <a:t>10M€ </a:t>
            </a:r>
            <a:r>
              <a:rPr lang="fr-FR" sz="2400" dirty="0" err="1" smtClean="0"/>
              <a:t>funding</a:t>
            </a:r>
            <a:r>
              <a:rPr lang="fr-FR" sz="2400" dirty="0" smtClean="0"/>
              <a:t> </a:t>
            </a:r>
            <a:r>
              <a:rPr lang="fr-FR" sz="2400" dirty="0" err="1" smtClean="0"/>
              <a:t>from</a:t>
            </a:r>
            <a:r>
              <a:rPr lang="fr-FR" sz="2400" dirty="0" smtClean="0"/>
              <a:t> EC</a:t>
            </a:r>
            <a:endParaRPr lang="fr-FR" sz="2400" dirty="0"/>
          </a:p>
        </p:txBody>
      </p:sp>
      <p:pic>
        <p:nvPicPr>
          <p:cNvPr id="6" name="Image 5" descr="Capture d’écran 2013-06-19 à 01.3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1219200"/>
            <a:ext cx="3007895" cy="2581626"/>
          </a:xfrm>
          <a:prstGeom prst="rect">
            <a:avLst/>
          </a:prstGeom>
        </p:spPr>
      </p:pic>
      <p:pic>
        <p:nvPicPr>
          <p:cNvPr id="7" name="Image 6" descr="VIPA-Berlin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80" y="3800826"/>
            <a:ext cx="3957259" cy="2682142"/>
          </a:xfrm>
          <a:prstGeom prst="rect">
            <a:avLst/>
          </a:prstGeom>
        </p:spPr>
      </p:pic>
      <p:pic>
        <p:nvPicPr>
          <p:cNvPr id="8" name="Image 7" descr="Orist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234417"/>
            <a:ext cx="4399280" cy="21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8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Capture d’écran 2014-10-31 à 05.0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1434008"/>
            <a:ext cx="6949440" cy="493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19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3"/>
          <p:cNvSpPr>
            <a:spLocks noGrp="1" noChangeArrowheads="1"/>
          </p:cNvSpPr>
          <p:nvPr>
            <p:ph idx="1"/>
          </p:nvPr>
        </p:nvSpPr>
        <p:spPr>
          <a:xfrm>
            <a:off x="469900" y="1677381"/>
            <a:ext cx="8229600" cy="4356484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fr-FR" dirty="0"/>
          </a:p>
          <a:p>
            <a:pPr algn="ctr" eaLnBrk="1" hangingPunct="1">
              <a:buFontTx/>
              <a:buNone/>
            </a:pPr>
            <a:r>
              <a:rPr lang="fr-FR" sz="3200" dirty="0"/>
              <a:t>In </a:t>
            </a:r>
            <a:r>
              <a:rPr lang="fr-FR" sz="3200" dirty="0" err="1"/>
              <a:t>twenty</a:t>
            </a:r>
            <a:r>
              <a:rPr lang="fr-FR" sz="3200" dirty="0"/>
              <a:t> </a:t>
            </a:r>
            <a:r>
              <a:rPr lang="fr-FR" sz="3200" dirty="0" err="1"/>
              <a:t>years</a:t>
            </a:r>
            <a:r>
              <a:rPr lang="fr-FR" sz="3200" dirty="0"/>
              <a:t>, </a:t>
            </a:r>
            <a:r>
              <a:rPr lang="fr-FR" sz="3200" dirty="0" err="1"/>
              <a:t>only</a:t>
            </a:r>
            <a:r>
              <a:rPr lang="fr-FR" sz="3200" dirty="0"/>
              <a:t> </a:t>
            </a:r>
            <a:r>
              <a:rPr lang="fr-FR" sz="3200" dirty="0" err="1"/>
              <a:t>cybercars</a:t>
            </a:r>
            <a:r>
              <a:rPr lang="fr-FR" sz="3200" dirty="0"/>
              <a:t> </a:t>
            </a:r>
            <a:r>
              <a:rPr lang="fr-FR" sz="3200" dirty="0" err="1"/>
              <a:t>will</a:t>
            </a:r>
            <a:r>
              <a:rPr lang="fr-FR" sz="3200" dirty="0"/>
              <a:t> </a:t>
            </a:r>
            <a:r>
              <a:rPr lang="fr-FR" sz="3200" dirty="0" err="1"/>
              <a:t>be</a:t>
            </a:r>
            <a:r>
              <a:rPr lang="fr-FR" sz="3200" dirty="0"/>
              <a:t> </a:t>
            </a:r>
            <a:r>
              <a:rPr lang="fr-FR" sz="3200" dirty="0" err="1"/>
              <a:t>allowed</a:t>
            </a:r>
            <a:r>
              <a:rPr lang="fr-FR" sz="3200" dirty="0"/>
              <a:t> to enter </a:t>
            </a:r>
            <a:r>
              <a:rPr lang="fr-FR" sz="3200" dirty="0" err="1"/>
              <a:t>most</a:t>
            </a:r>
            <a:r>
              <a:rPr lang="fr-FR" sz="3200" dirty="0"/>
              <a:t> </a:t>
            </a:r>
            <a:r>
              <a:rPr lang="fr-FR" sz="3200" dirty="0" err="1"/>
              <a:t>cities</a:t>
            </a:r>
            <a:r>
              <a:rPr lang="fr-FR" sz="3200" dirty="0"/>
              <a:t> in </a:t>
            </a:r>
            <a:r>
              <a:rPr lang="fr-FR" sz="3200" dirty="0" err="1"/>
              <a:t>industrialised</a:t>
            </a:r>
            <a:r>
              <a:rPr lang="fr-FR" sz="3200" dirty="0"/>
              <a:t> countries.</a:t>
            </a:r>
          </a:p>
          <a:p>
            <a:pPr algn="ctr" eaLnBrk="1" hangingPunct="1">
              <a:buFontTx/>
              <a:buNone/>
            </a:pPr>
            <a:endParaRPr lang="fr-FR" sz="3200" dirty="0"/>
          </a:p>
          <a:p>
            <a:pPr algn="r" eaLnBrk="1" hangingPunct="1">
              <a:buFontTx/>
              <a:buNone/>
            </a:pPr>
            <a:r>
              <a:rPr lang="fr-FR" sz="3200" dirty="0"/>
              <a:t>Senator </a:t>
            </a:r>
            <a:r>
              <a:rPr lang="fr-FR" sz="3200" dirty="0" err="1"/>
              <a:t>Trégouët</a:t>
            </a:r>
            <a:r>
              <a:rPr lang="fr-FR" sz="3200" dirty="0"/>
              <a:t>, March 2000          </a:t>
            </a:r>
          </a:p>
        </p:txBody>
      </p:sp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76200"/>
            <a:ext cx="8864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err="1" smtClean="0">
                <a:ea typeface="+mj-ea"/>
                <a:cs typeface="+mj-cs"/>
              </a:rPr>
              <a:t>Political</a:t>
            </a:r>
            <a:r>
              <a:rPr lang="fr-FR" sz="3600" dirty="0" smtClean="0">
                <a:ea typeface="+mj-ea"/>
                <a:cs typeface="+mj-cs"/>
              </a:rPr>
              <a:t> Vision</a:t>
            </a:r>
          </a:p>
        </p:txBody>
      </p:sp>
    </p:spTree>
    <p:extLst>
      <p:ext uri="{BB962C8B-B14F-4D97-AF65-F5344CB8AC3E}">
        <p14:creationId xmlns:p14="http://schemas.microsoft.com/office/powerpoint/2010/main" val="1276065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Topics</a:t>
            </a:r>
            <a:r>
              <a:rPr lang="fr-FR" dirty="0" smtClean="0"/>
              <a:t> for Discussion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48781"/>
            <a:ext cx="8610600" cy="435648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Hardware/Software for </a:t>
            </a:r>
            <a:r>
              <a:rPr lang="fr-FR" dirty="0" err="1" smtClean="0"/>
              <a:t>ECUs</a:t>
            </a:r>
            <a:r>
              <a:rPr lang="fr-FR" dirty="0" smtClean="0"/>
              <a:t> and Communications</a:t>
            </a:r>
          </a:p>
          <a:p>
            <a:r>
              <a:rPr lang="fr-FR" dirty="0" err="1" smtClean="0"/>
              <a:t>Precise</a:t>
            </a:r>
            <a:r>
              <a:rPr lang="fr-FR" dirty="0" smtClean="0"/>
              <a:t> localisation/</a:t>
            </a:r>
            <a:r>
              <a:rPr lang="fr-FR" dirty="0" err="1" smtClean="0"/>
              <a:t>Maps</a:t>
            </a:r>
            <a:endParaRPr lang="fr-FR" dirty="0" smtClean="0"/>
          </a:p>
          <a:p>
            <a:r>
              <a:rPr lang="fr-FR" dirty="0"/>
              <a:t>Protection of </a:t>
            </a:r>
            <a:r>
              <a:rPr lang="fr-FR" dirty="0" err="1"/>
              <a:t>systems</a:t>
            </a:r>
            <a:r>
              <a:rPr lang="fr-FR" dirty="0"/>
              <a:t> (hackers)</a:t>
            </a:r>
          </a:p>
          <a:p>
            <a:r>
              <a:rPr lang="fr-FR" dirty="0"/>
              <a:t>Software </a:t>
            </a:r>
            <a:r>
              <a:rPr lang="fr-FR" dirty="0" smtClean="0"/>
              <a:t>certification</a:t>
            </a:r>
          </a:p>
          <a:p>
            <a:r>
              <a:rPr lang="fr-FR" dirty="0" smtClean="0"/>
              <a:t>Standards</a:t>
            </a:r>
          </a:p>
          <a:p>
            <a:r>
              <a:rPr lang="fr-FR" dirty="0" smtClean="0"/>
              <a:t>Field </a:t>
            </a:r>
            <a:r>
              <a:rPr lang="fr-FR" dirty="0" err="1" smtClean="0"/>
              <a:t>Operational</a:t>
            </a:r>
            <a:r>
              <a:rPr lang="fr-FR" dirty="0" smtClean="0"/>
              <a:t> Tests (FOT)</a:t>
            </a:r>
          </a:p>
          <a:p>
            <a:r>
              <a:rPr lang="fr-FR" dirty="0" smtClean="0"/>
              <a:t>New road infrastructures for SDC</a:t>
            </a:r>
          </a:p>
          <a:p>
            <a:r>
              <a:rPr lang="fr-FR" dirty="0"/>
              <a:t>Vienna convention/Local </a:t>
            </a:r>
            <a:r>
              <a:rPr lang="fr-FR" dirty="0" err="1" smtClean="0"/>
              <a:t>legislation</a:t>
            </a:r>
            <a:endParaRPr lang="fr-FR" dirty="0" smtClean="0"/>
          </a:p>
          <a:p>
            <a:r>
              <a:rPr lang="fr-FR" dirty="0" smtClean="0"/>
              <a:t>Business </a:t>
            </a:r>
            <a:r>
              <a:rPr lang="fr-FR" dirty="0" err="1" smtClean="0"/>
              <a:t>models</a:t>
            </a:r>
            <a:r>
              <a:rPr lang="fr-FR" dirty="0" smtClean="0"/>
              <a:t> (road/city </a:t>
            </a:r>
            <a:r>
              <a:rPr lang="fr-FR" dirty="0" err="1" smtClean="0"/>
              <a:t>charging</a:t>
            </a:r>
            <a:r>
              <a:rPr lang="fr-FR" dirty="0" smtClean="0"/>
              <a:t>, </a:t>
            </a:r>
            <a:r>
              <a:rPr lang="fr-FR" dirty="0" err="1" smtClean="0"/>
              <a:t>tourism</a:t>
            </a:r>
            <a:r>
              <a:rPr lang="fr-FR" dirty="0" smtClean="0"/>
              <a:t>,…?)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46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Michel.Parent</a:t>
            </a:r>
            <a:r>
              <a:rPr lang="fr-FR" sz="3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@inria.fr</a:t>
            </a:r>
            <a:r>
              <a:rPr lang="fr-FR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fr-FR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FR" sz="3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www.cybercars.fr</a:t>
            </a:r>
            <a:r>
              <a:rPr lang="fr-FR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fr-FR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FR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www.citymobil2.eu</a:t>
            </a:r>
            <a:endParaRPr lang="fr-FR" sz="3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D9CA-D2D8-4D3D-A4A9-2F596BDE6177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38252" y="476672"/>
            <a:ext cx="2056326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4400" b="1" i="1" dirty="0" smtClean="0">
                <a:solidFill>
                  <a:srgbClr val="005172"/>
                </a:solidFill>
                <a:latin typeface="Verdana" charset="0"/>
              </a:rPr>
              <a:t>Merci</a:t>
            </a:r>
            <a:endParaRPr lang="en-US" sz="4400" b="1" i="1" dirty="0">
              <a:solidFill>
                <a:srgbClr val="00517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9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44051" y="1556512"/>
            <a:ext cx="6553200" cy="29718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committing</a:t>
            </a:r>
            <a:r>
              <a:rPr lang="fr-FR" dirty="0" smtClean="0"/>
              <a:t> </a:t>
            </a:r>
            <a:r>
              <a:rPr lang="fr-FR" dirty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/>
              <a:t>ready</a:t>
            </a:r>
            <a:r>
              <a:rPr lang="fr-FR" dirty="0"/>
              <a:t> to </a:t>
            </a:r>
            <a:r>
              <a:rPr lang="fr-FR" dirty="0" err="1"/>
              <a:t>introduce</a:t>
            </a:r>
            <a:r>
              <a:rPr lang="fr-FR" dirty="0"/>
              <a:t> </a:t>
            </a:r>
            <a:r>
              <a:rPr lang="fr-FR" dirty="0" smtClean="0"/>
              <a:t>a </a:t>
            </a:r>
            <a:r>
              <a:rPr lang="fr-FR" dirty="0"/>
              <a:t>new </a:t>
            </a:r>
            <a:r>
              <a:rPr lang="fr-FR" dirty="0" err="1" smtClean="0"/>
              <a:t>ground-breaking</a:t>
            </a:r>
            <a:r>
              <a:rPr lang="fr-FR" dirty="0" smtClean="0"/>
              <a:t> </a:t>
            </a:r>
            <a:r>
              <a:rPr lang="fr-FR" dirty="0" err="1"/>
              <a:t>technology</a:t>
            </a:r>
            <a:r>
              <a:rPr lang="fr-FR" dirty="0"/>
              <a:t>, </a:t>
            </a:r>
            <a:r>
              <a:rPr lang="fr-FR" dirty="0" err="1" smtClean="0"/>
              <a:t>Autonomous</a:t>
            </a:r>
            <a:r>
              <a:rPr lang="fr-FR" dirty="0" smtClean="0"/>
              <a:t> Drive by </a:t>
            </a:r>
            <a:r>
              <a:rPr lang="fr-FR" dirty="0"/>
              <a:t>2020, </a:t>
            </a:r>
            <a:r>
              <a:rPr lang="fr-FR" dirty="0" smtClean="0"/>
              <a:t>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smtClean="0"/>
              <a:t>are </a:t>
            </a:r>
            <a:r>
              <a:rPr lang="fr-FR" dirty="0"/>
              <a:t>on </a:t>
            </a:r>
            <a:r>
              <a:rPr lang="fr-FR" dirty="0" err="1"/>
              <a:t>track</a:t>
            </a:r>
            <a:r>
              <a:rPr lang="fr-FR" dirty="0"/>
              <a:t> t</a:t>
            </a:r>
            <a:r>
              <a:rPr lang="fr-FR" dirty="0" smtClean="0"/>
              <a:t>o </a:t>
            </a:r>
            <a:r>
              <a:rPr lang="fr-FR" dirty="0" err="1" smtClean="0"/>
              <a:t>realize</a:t>
            </a:r>
            <a:r>
              <a:rPr lang="fr-FR" dirty="0" smtClean="0"/>
              <a:t> </a:t>
            </a:r>
            <a:r>
              <a:rPr lang="fr-FR" dirty="0" err="1"/>
              <a:t>it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Carlos </a:t>
            </a:r>
            <a:r>
              <a:rPr lang="fr-FR" dirty="0" err="1" smtClean="0"/>
              <a:t>Ghosn</a:t>
            </a:r>
            <a:r>
              <a:rPr lang="fr-FR" dirty="0" smtClean="0"/>
              <a:t> (Renault/Nissan). Oct. 2013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40" y="3782264"/>
            <a:ext cx="5461000" cy="30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3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68867" y="1384300"/>
            <a:ext cx="8258175" cy="4457700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/>
              <a:t>"</a:t>
            </a:r>
            <a:r>
              <a:rPr lang="fr-FR" sz="2800" dirty="0" err="1"/>
              <a:t>We</a:t>
            </a:r>
            <a:r>
              <a:rPr lang="fr-FR" sz="2800" dirty="0"/>
              <a:t> </a:t>
            </a:r>
            <a:r>
              <a:rPr lang="fr-FR" sz="2800" dirty="0" err="1"/>
              <a:t>want</a:t>
            </a:r>
            <a:r>
              <a:rPr lang="fr-FR" sz="2800" dirty="0"/>
              <a:t> to </a:t>
            </a:r>
            <a:r>
              <a:rPr lang="fr-FR" sz="2800" dirty="0" err="1"/>
              <a:t>be</a:t>
            </a:r>
            <a:r>
              <a:rPr lang="fr-FR" sz="2800" dirty="0"/>
              <a:t> the first to </a:t>
            </a:r>
            <a:r>
              <a:rPr lang="fr-FR" sz="2800" dirty="0" err="1"/>
              <a:t>launch</a:t>
            </a:r>
            <a:r>
              <a:rPr lang="fr-FR" sz="2800" dirty="0"/>
              <a:t> </a:t>
            </a:r>
            <a:r>
              <a:rPr lang="fr-FR" sz="2800" dirty="0" err="1"/>
              <a:t>autonomous</a:t>
            </a:r>
            <a:r>
              <a:rPr lang="fr-FR" sz="2800" dirty="0"/>
              <a:t> </a:t>
            </a:r>
            <a:r>
              <a:rPr lang="fr-FR" sz="2800" dirty="0" err="1"/>
              <a:t>functions</a:t>
            </a:r>
            <a:r>
              <a:rPr lang="fr-FR" sz="2800" dirty="0"/>
              <a:t> in production </a:t>
            </a:r>
            <a:r>
              <a:rPr lang="fr-FR" sz="2800" dirty="0" err="1"/>
              <a:t>vehicles</a:t>
            </a:r>
            <a:r>
              <a:rPr lang="fr-FR" sz="2800" dirty="0"/>
              <a:t>. You </a:t>
            </a:r>
            <a:r>
              <a:rPr lang="fr-FR" sz="2800" dirty="0" err="1"/>
              <a:t>can</a:t>
            </a:r>
            <a:r>
              <a:rPr lang="fr-FR" sz="2800" dirty="0"/>
              <a:t> </a:t>
            </a:r>
            <a:r>
              <a:rPr lang="fr-FR" sz="2800" dirty="0" err="1"/>
              <a:t>be</a:t>
            </a:r>
            <a:r>
              <a:rPr lang="fr-FR" sz="2800" dirty="0"/>
              <a:t> sure: </a:t>
            </a:r>
            <a:r>
              <a:rPr lang="fr-FR" sz="2800" dirty="0" err="1"/>
              <a:t>we</a:t>
            </a:r>
            <a:r>
              <a:rPr lang="fr-FR" sz="2800" dirty="0"/>
              <a:t> </a:t>
            </a:r>
            <a:r>
              <a:rPr lang="fr-FR" sz="2800" dirty="0" err="1"/>
              <a:t>will</a:t>
            </a:r>
            <a:r>
              <a:rPr lang="fr-FR" sz="2800" dirty="0"/>
              <a:t> </a:t>
            </a:r>
            <a:r>
              <a:rPr lang="fr-FR" sz="2800" dirty="0" err="1"/>
              <a:t>accomplish</a:t>
            </a:r>
            <a:r>
              <a:rPr lang="fr-FR" sz="2800" dirty="0"/>
              <a:t> </a:t>
            </a:r>
            <a:r>
              <a:rPr lang="fr-FR" sz="2800" dirty="0" err="1"/>
              <a:t>that</a:t>
            </a:r>
            <a:r>
              <a:rPr lang="fr-FR" sz="2800" dirty="0"/>
              <a:t> in </a:t>
            </a:r>
            <a:r>
              <a:rPr lang="fr-FR" sz="2800" dirty="0" err="1"/>
              <a:t>this</a:t>
            </a:r>
            <a:r>
              <a:rPr lang="fr-FR" sz="2800" dirty="0"/>
              <a:t> </a:t>
            </a:r>
            <a:r>
              <a:rPr lang="fr-FR" sz="2800" dirty="0" err="1"/>
              <a:t>decade</a:t>
            </a:r>
            <a:r>
              <a:rPr lang="fr-FR" sz="2800" dirty="0"/>
              <a:t>," Thomas </a:t>
            </a:r>
            <a:r>
              <a:rPr lang="fr-FR" sz="2800" dirty="0" smtClean="0"/>
              <a:t>Weber, Daimler </a:t>
            </a:r>
            <a:r>
              <a:rPr lang="fr-FR" sz="2800" dirty="0" err="1"/>
              <a:t>head</a:t>
            </a:r>
            <a:r>
              <a:rPr lang="fr-FR" sz="2800" dirty="0"/>
              <a:t> of </a:t>
            </a:r>
            <a:r>
              <a:rPr lang="fr-FR" sz="2800" dirty="0" err="1"/>
              <a:t>development</a:t>
            </a:r>
            <a:r>
              <a:rPr lang="fr-FR" sz="2800" dirty="0"/>
              <a:t> </a:t>
            </a:r>
            <a:r>
              <a:rPr lang="fr-FR" sz="2800" dirty="0" err="1" smtClean="0"/>
              <a:t>said</a:t>
            </a:r>
            <a:r>
              <a:rPr lang="fr-FR" sz="2800" dirty="0"/>
              <a:t>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Daimler </a:t>
            </a:r>
            <a:r>
              <a:rPr lang="fr-FR" dirty="0" err="1" smtClean="0"/>
              <a:t>Autonomous</a:t>
            </a:r>
            <a:r>
              <a:rPr lang="fr-FR" dirty="0" smtClean="0"/>
              <a:t> </a:t>
            </a:r>
            <a:r>
              <a:rPr lang="fr-FR" dirty="0" err="1" smtClean="0"/>
              <a:t>Vehicles</a:t>
            </a:r>
            <a:endParaRPr lang="fr-FR" dirty="0"/>
          </a:p>
        </p:txBody>
      </p:sp>
      <p:pic>
        <p:nvPicPr>
          <p:cNvPr id="4" name="Image 3" descr="s-class-drives-completely-autonomously-bertha-benz-s-memorial-route-video-1080p-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" y="3606801"/>
            <a:ext cx="4013199" cy="26754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02357" y="4588933"/>
            <a:ext cx="2910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err="1" smtClean="0">
                <a:latin typeface="Verdana"/>
                <a:cs typeface="Verdana"/>
              </a:rPr>
              <a:t>Autonomous</a:t>
            </a:r>
            <a:endParaRPr lang="fr-FR" sz="2000" dirty="0" smtClean="0">
              <a:latin typeface="Verdana"/>
              <a:cs typeface="Verdana"/>
            </a:endParaRPr>
          </a:p>
          <a:p>
            <a:pPr algn="l"/>
            <a:r>
              <a:rPr lang="fr-FR" sz="2000" dirty="0" smtClean="0">
                <a:latin typeface="Verdana"/>
                <a:cs typeface="Verdana"/>
              </a:rPr>
              <a:t>Mannheim</a:t>
            </a:r>
            <a:r>
              <a:rPr lang="fr-FR" sz="2000" dirty="0">
                <a:latin typeface="Verdana"/>
                <a:cs typeface="Verdana"/>
              </a:rPr>
              <a:t>-Pforzheim </a:t>
            </a:r>
            <a:endParaRPr lang="fr-FR" sz="2000" dirty="0" smtClean="0">
              <a:latin typeface="Verdana"/>
              <a:cs typeface="Verdana"/>
            </a:endParaRPr>
          </a:p>
          <a:p>
            <a:pPr algn="l"/>
            <a:r>
              <a:rPr lang="fr-FR" sz="2000" dirty="0" smtClean="0">
                <a:latin typeface="Verdana"/>
                <a:cs typeface="Verdana"/>
              </a:rPr>
              <a:t>trip in Sept. 2013</a:t>
            </a:r>
            <a:endParaRPr lang="fr-FR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6105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D9CA-D2D8-4D3D-A4A9-2F596BDE6177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Capture d’écran 2014-10-24 à 13.4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8" y="431020"/>
            <a:ext cx="7783682" cy="58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4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7800" y="10160"/>
            <a:ext cx="88900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ea typeface="+mj-ea"/>
                <a:cs typeface="+mj-cs"/>
              </a:rPr>
              <a:t>Deployment of SDC (seen by OEMs)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4" name="Image 3" descr="Capture d’écran 2014-10-31 à 05.16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59840"/>
            <a:ext cx="7122160" cy="493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6700" y="76200"/>
            <a:ext cx="62611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Connected</a:t>
            </a:r>
            <a:r>
              <a:rPr lang="fr-FR" dirty="0" smtClean="0"/>
              <a:t> </a:t>
            </a:r>
            <a:r>
              <a:rPr lang="fr-FR" dirty="0" err="1" smtClean="0"/>
              <a:t>Vehicles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Capture d’écran 2014-10-29 à 01.0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40" y="1167130"/>
            <a:ext cx="2565400" cy="1943100"/>
          </a:xfrm>
          <a:prstGeom prst="rect">
            <a:avLst/>
          </a:prstGeom>
        </p:spPr>
      </p:pic>
      <p:pic>
        <p:nvPicPr>
          <p:cNvPr id="5" name="Image 4" descr="Capture d’écran 2014-10-29 à 01.07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3110230"/>
            <a:ext cx="5244860" cy="914400"/>
          </a:xfrm>
          <a:prstGeom prst="rect">
            <a:avLst/>
          </a:prstGeom>
        </p:spPr>
      </p:pic>
      <p:pic>
        <p:nvPicPr>
          <p:cNvPr id="6" name="Image 5" descr="Capture d’écran 2014-10-29 à 01.08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325880"/>
            <a:ext cx="2552700" cy="1066800"/>
          </a:xfrm>
          <a:prstGeom prst="rect">
            <a:avLst/>
          </a:prstGeom>
        </p:spPr>
      </p:pic>
      <p:pic>
        <p:nvPicPr>
          <p:cNvPr id="8" name="Image 7" descr="Capture d’écran 2014-10-29 à 01.10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359910"/>
            <a:ext cx="3086100" cy="1257300"/>
          </a:xfrm>
          <a:prstGeom prst="rect">
            <a:avLst/>
          </a:prstGeom>
        </p:spPr>
      </p:pic>
      <p:pic>
        <p:nvPicPr>
          <p:cNvPr id="9" name="Image 8" descr="Capture d’écran 2014-10-29 à 01.11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0"/>
            <a:ext cx="2806700" cy="1536700"/>
          </a:xfrm>
          <a:prstGeom prst="rect">
            <a:avLst/>
          </a:prstGeom>
        </p:spPr>
      </p:pic>
      <p:pic>
        <p:nvPicPr>
          <p:cNvPr id="10" name="Image 9" descr="Capture d’écran 2014-10-29 à 01.13.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80" y="3870060"/>
            <a:ext cx="3606800" cy="938255"/>
          </a:xfrm>
          <a:prstGeom prst="rect">
            <a:avLst/>
          </a:prstGeom>
        </p:spPr>
      </p:pic>
      <p:pic>
        <p:nvPicPr>
          <p:cNvPr id="12" name="Image 11" descr="Capture d’écran 2012-12-03 à 16.26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2599511"/>
            <a:ext cx="2827867" cy="1021437"/>
          </a:xfrm>
          <a:prstGeom prst="rect">
            <a:avLst/>
          </a:prstGeom>
        </p:spPr>
      </p:pic>
      <p:pic>
        <p:nvPicPr>
          <p:cNvPr id="13" name="Image 12" descr="Capture d’écran 2012-12-03 à 16.22.3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" y="5440405"/>
            <a:ext cx="4216336" cy="1183217"/>
          </a:xfrm>
          <a:prstGeom prst="rect">
            <a:avLst/>
          </a:prstGeom>
        </p:spPr>
      </p:pic>
      <p:pic>
        <p:nvPicPr>
          <p:cNvPr id="15" name="Image 14" descr="Capture d’écran 2014-10-29 à 01.30.5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867" y="4808315"/>
            <a:ext cx="3467100" cy="1993900"/>
          </a:xfrm>
          <a:prstGeom prst="rect">
            <a:avLst/>
          </a:prstGeom>
        </p:spPr>
      </p:pic>
      <p:pic>
        <p:nvPicPr>
          <p:cNvPr id="16" name="Image 15" descr="Capture d’écran 2014-10-29 à 01.33.0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" y="2048510"/>
            <a:ext cx="2082800" cy="800100"/>
          </a:xfrm>
          <a:prstGeom prst="rect">
            <a:avLst/>
          </a:prstGeom>
        </p:spPr>
      </p:pic>
      <p:pic>
        <p:nvPicPr>
          <p:cNvPr id="18" name="Image 17" descr="Capture d’écran 2014-10-29 à 04.12.3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4024630"/>
            <a:ext cx="2997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4493877"/>
            <a:ext cx="3568700" cy="2364123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39700" y="188640"/>
            <a:ext cx="8928100" cy="10305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b="1" i="1" dirty="0" err="1">
                <a:solidFill>
                  <a:srgbClr val="00517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Problems</a:t>
            </a:r>
            <a:r>
              <a:rPr lang="fr-FR" sz="3600" b="1" i="1" dirty="0">
                <a:solidFill>
                  <a:srgbClr val="00517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automobile</a:t>
            </a:r>
            <a:br>
              <a:rPr lang="fr-FR" sz="3600" b="1" i="1" dirty="0">
                <a:solidFill>
                  <a:srgbClr val="00517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endParaRPr lang="fr-FR" sz="3600" dirty="0">
              <a:ea typeface="+mj-ea"/>
              <a:cs typeface="+mj-cs"/>
            </a:endParaRPr>
          </a:p>
        </p:txBody>
      </p:sp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425450" y="-152400"/>
            <a:ext cx="81597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l">
              <a:defRPr/>
            </a:pPr>
            <a:endParaRPr lang="fr-FR" sz="3600" b="1" i="1" dirty="0">
              <a:solidFill>
                <a:srgbClr val="00517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40967" name="Picture 6" descr="Petrole"/>
          <p:cNvPicPr>
            <a:picLocks noChangeAspect="1" noChangeArrowheads="1"/>
          </p:cNvPicPr>
          <p:nvPr/>
        </p:nvPicPr>
        <p:blipFill>
          <a:blip r:embed="rId4"/>
          <a:srcRect l="7736"/>
          <a:stretch>
            <a:fillRect/>
          </a:stretch>
        </p:blipFill>
        <p:spPr bwMode="auto">
          <a:xfrm>
            <a:off x="100013" y="3551238"/>
            <a:ext cx="3011487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1" y="590550"/>
            <a:ext cx="2819400" cy="21145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437604"/>
            <a:ext cx="3327400" cy="18742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0" y="1320800"/>
            <a:ext cx="3810000" cy="3111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784" y="2971800"/>
            <a:ext cx="3165216" cy="20986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00" y="878191"/>
            <a:ext cx="3365500" cy="25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25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7800" y="76200"/>
            <a:ext cx="88900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ea typeface="+mj-ea"/>
                <a:cs typeface="+mj-cs"/>
              </a:rPr>
              <a:t>Multi-</a:t>
            </a:r>
            <a:r>
              <a:rPr lang="en-US" sz="3600" smtClean="0">
                <a:ea typeface="+mj-ea"/>
                <a:cs typeface="+mj-cs"/>
              </a:rPr>
              <a:t>modality. Last </a:t>
            </a:r>
            <a:r>
              <a:rPr lang="en-US" sz="3600" dirty="0" smtClean="0">
                <a:ea typeface="+mj-ea"/>
                <a:cs typeface="+mj-cs"/>
              </a:rPr>
              <a:t>Mile Link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2498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7613" y="1397000"/>
            <a:ext cx="6305550" cy="4457700"/>
          </a:xfrm>
          <a:noFill/>
        </p:spPr>
      </p:pic>
    </p:spTree>
    <p:extLst>
      <p:ext uri="{BB962C8B-B14F-4D97-AF65-F5344CB8AC3E}">
        <p14:creationId xmlns:p14="http://schemas.microsoft.com/office/powerpoint/2010/main" val="12814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VEO_Days_Par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MOVEO_Days_Parent.potx</Template>
  <TotalTime>2456</TotalTime>
  <Words>395</Words>
  <Application>Microsoft Macintosh PowerPoint</Application>
  <PresentationFormat>Présentation à l'écran (4:3)</PresentationFormat>
  <Paragraphs>92</Paragraphs>
  <Slides>26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Liaisons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MOVEO_Days_Parent</vt:lpstr>
      <vt:lpstr>Data:parent:Library:Mail%20Downloads:CityMobil%20final%20brochure%20draft%208.doc!OLE_LINK3</vt:lpstr>
      <vt:lpstr>Development status of cybercars Michel Parent, INRIA michel.parent@inria.fr</vt:lpstr>
      <vt:lpstr>Inria Research Centers</vt:lpstr>
      <vt:lpstr>Carlos Ghosn (Renault/Nissan). Oct. 2013</vt:lpstr>
      <vt:lpstr>Daimler Autonomous Vehicles</vt:lpstr>
      <vt:lpstr>Présentation PowerPoint</vt:lpstr>
      <vt:lpstr>Deployment of SDC (seen by OEMs)</vt:lpstr>
      <vt:lpstr>Connected Vehicles Projects</vt:lpstr>
      <vt:lpstr>Problems of the automobile </vt:lpstr>
      <vt:lpstr>Multi-modality. Last Mile Link</vt:lpstr>
      <vt:lpstr>Praxitele (1993-1999)</vt:lpstr>
      <vt:lpstr>Car Sharing</vt:lpstr>
      <vt:lpstr>Economy of Sharing</vt:lpstr>
      <vt:lpstr>Electronic Payment</vt:lpstr>
      <vt:lpstr>Concept INRIA/INRETS (1991)</vt:lpstr>
      <vt:lpstr>INRIA CyCab (1996)</vt:lpstr>
      <vt:lpstr>Cybercars Story</vt:lpstr>
      <vt:lpstr>ParkShuttle-2 Rotterdam</vt:lpstr>
      <vt:lpstr>2GetThere – Masdar City (2010)</vt:lpstr>
      <vt:lpstr>Heathrow Terminal 5 Station (2010)</vt:lpstr>
      <vt:lpstr>CityMobil in La Rochelle (2011)</vt:lpstr>
      <vt:lpstr>Présentation PowerPoint</vt:lpstr>
      <vt:lpstr>CityMobil2 (2012-2017)</vt:lpstr>
      <vt:lpstr>Présentation PowerPoint</vt:lpstr>
      <vt:lpstr>Political Vision</vt:lpstr>
      <vt:lpstr>Topics for Discussion</vt:lpstr>
      <vt:lpstr>Michel.Parent@inria.fr www.cybercars.fr www.citymobil2.eu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Charlene</dc:creator>
  <cp:lastModifiedBy>Michel Parent</cp:lastModifiedBy>
  <cp:revision>38</cp:revision>
  <cp:lastPrinted>2014-10-29T05:13:15Z</cp:lastPrinted>
  <dcterms:created xsi:type="dcterms:W3CDTF">2014-05-27T09:58:24Z</dcterms:created>
  <dcterms:modified xsi:type="dcterms:W3CDTF">2014-10-31T04:55:43Z</dcterms:modified>
</cp:coreProperties>
</file>