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0" r:id="rId3"/>
    <p:sldId id="378" r:id="rId4"/>
    <p:sldId id="379" r:id="rId5"/>
    <p:sldId id="392" r:id="rId6"/>
    <p:sldId id="394" r:id="rId7"/>
    <p:sldId id="390" r:id="rId8"/>
    <p:sldId id="391" r:id="rId9"/>
    <p:sldId id="382" r:id="rId10"/>
    <p:sldId id="383" r:id="rId11"/>
    <p:sldId id="397" r:id="rId12"/>
    <p:sldId id="398" r:id="rId13"/>
    <p:sldId id="400" r:id="rId14"/>
    <p:sldId id="395" r:id="rId15"/>
    <p:sldId id="396" r:id="rId16"/>
    <p:sldId id="399" r:id="rId17"/>
    <p:sldId id="367" r:id="rId18"/>
    <p:sldId id="358" r:id="rId19"/>
  </p:sldIdLst>
  <p:sldSz cx="9144000" cy="6858000" type="screen4x3"/>
  <p:notesSz cx="6811963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1F0E7"/>
    <a:srgbClr val="F1F1EB"/>
    <a:srgbClr val="E4E4D8"/>
    <a:srgbClr val="E6E3D2"/>
    <a:srgbClr val="FEF6F0"/>
    <a:srgbClr val="D0E2D7"/>
    <a:srgbClr val="339933"/>
    <a:srgbClr val="006600"/>
    <a:srgbClr val="E9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402" autoAdjust="0"/>
  </p:normalViewPr>
  <p:slideViewPr>
    <p:cSldViewPr snapToGrid="0" snapToObjects="1">
      <p:cViewPr varScale="1">
        <p:scale>
          <a:sx n="104" d="100"/>
          <a:sy n="104" d="100"/>
        </p:scale>
        <p:origin x="114" y="156"/>
      </p:cViewPr>
      <p:guideLst>
        <p:guide orient="horz" pos="4133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elle.paulo\Desktop\Covoiturage\Tab%20pp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elle.paulo\Desktop\Covoiturage\Tab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elle.paulo\Desktop\Covoiturage\Tab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84466402116025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4-4D91-92C7-79969C88E69B}"/>
                </c:ext>
              </c:extLst>
            </c:dLbl>
            <c:dLbl>
              <c:idx val="1"/>
              <c:layout>
                <c:manualLayout>
                  <c:x val="9.6153846153846749E-3"/>
                  <c:y val="2.2111660052900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4-4D91-92C7-79969C88E69B}"/>
                </c:ext>
              </c:extLst>
            </c:dLbl>
            <c:dLbl>
              <c:idx val="2"/>
              <c:layout>
                <c:manualLayout>
                  <c:x val="3.2051282051280875E-3"/>
                  <c:y val="2.2111660052900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4-4D91-92C7-79969C88E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(Feuil1!$A$6,Feuil1!$A$10,Feuil1!$A$14)</c:f>
              <c:strCache>
                <c:ptCount val="3"/>
                <c:pt idx="0">
                  <c:v>T4-2017</c:v>
                </c:pt>
                <c:pt idx="1">
                  <c:v>T1-2018</c:v>
                </c:pt>
                <c:pt idx="2">
                  <c:v>T2-2018</c:v>
                </c:pt>
              </c:strCache>
            </c:strRef>
          </c:cat>
          <c:val>
            <c:numRef>
              <c:f>(Feuil1!$K$6,Feuil1!$K$10,Feuil1!$K$14)</c:f>
              <c:numCache>
                <c:formatCode>_-* #,##0\ _€_-;\-* #,##0\ _€_-;_-* "-"??\ _€_-;_-@_-</c:formatCode>
                <c:ptCount val="3"/>
                <c:pt idx="0">
                  <c:v>37245.999999999796</c:v>
                </c:pt>
                <c:pt idx="1">
                  <c:v>57818.000000000553</c:v>
                </c:pt>
                <c:pt idx="2">
                  <c:v>111166.99999999987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8-4DFC-988B-703101EB6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467344"/>
        <c:axId val="497465712"/>
      </c:barChart>
      <c:catAx>
        <c:axId val="49746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465712"/>
        <c:crosses val="autoZero"/>
        <c:auto val="1"/>
        <c:lblAlgn val="ctr"/>
        <c:lblOffset val="100"/>
        <c:noMultiLvlLbl val="0"/>
      </c:catAx>
      <c:valAx>
        <c:axId val="49746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46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Number of trips per day and per period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Trajets!$J$5</c:f>
              <c:strCache>
                <c:ptCount val="1"/>
                <c:pt idx="0">
                  <c:v>Total général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A-4242-8875-73480C5E26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67A-4242-8875-73480C5E26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9E-4C0E-9C6E-842680A73E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9E-4C0E-9C6E-842680A73E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79E-4C0E-9C6E-842680A7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Trajets!$A$19:$A$22</c:f>
              <c:strCache>
                <c:ptCount val="4"/>
                <c:pt idx="0">
                  <c:v>Nombre de trajets par jour sur la période </c:v>
                </c:pt>
                <c:pt idx="1">
                  <c:v>Nombre de trajets par jour T4 2017</c:v>
                </c:pt>
                <c:pt idx="2">
                  <c:v>Nombre de trajets par jour T1 2018</c:v>
                </c:pt>
                <c:pt idx="3">
                  <c:v>Nombre de trajets par jour T2 2018</c:v>
                </c:pt>
              </c:strCache>
            </c:strRef>
          </c:cat>
          <c:val>
            <c:numRef>
              <c:f>Trajets!$J$19:$J$22</c:f>
              <c:numCache>
                <c:formatCode>_-* #,##0\ _€_-;\-* #,##0\ _€_-;_-* "-"??\ _€_-;_-@_-</c:formatCode>
                <c:ptCount val="4"/>
                <c:pt idx="0">
                  <c:v>874.82051282051373</c:v>
                </c:pt>
                <c:pt idx="1">
                  <c:v>759.14130434782385</c:v>
                </c:pt>
                <c:pt idx="2">
                  <c:v>642.42222222222836</c:v>
                </c:pt>
                <c:pt idx="3">
                  <c:v>1221.6153846153832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7A-4242-8875-73480C5E2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463536"/>
        <c:axId val="497454832"/>
      </c:barChart>
      <c:catAx>
        <c:axId val="497463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7454832"/>
        <c:crosses val="autoZero"/>
        <c:auto val="1"/>
        <c:lblAlgn val="ctr"/>
        <c:lblOffset val="100"/>
        <c:noMultiLvlLbl val="0"/>
      </c:catAx>
      <c:valAx>
        <c:axId val="49745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4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Total </a:t>
            </a:r>
            <a:r>
              <a:rPr lang="fr-FR" sz="1800" b="1" dirty="0" err="1"/>
              <a:t>number</a:t>
            </a:r>
            <a:r>
              <a:rPr lang="fr-FR" sz="1800" b="1" dirty="0"/>
              <a:t> </a:t>
            </a:r>
            <a:r>
              <a:rPr lang="fr-FR" sz="1800" b="1" baseline="0" dirty="0"/>
              <a:t>of trips </a:t>
            </a:r>
            <a:r>
              <a:rPr lang="fr-FR" sz="1800" b="1" baseline="0" dirty="0" err="1"/>
              <a:t>between</a:t>
            </a:r>
            <a:r>
              <a:rPr lang="fr-FR" sz="1800" b="1" baseline="0" dirty="0"/>
              <a:t> </a:t>
            </a:r>
            <a:r>
              <a:rPr lang="fr-FR" sz="1800" b="1" baseline="0" dirty="0" err="1"/>
              <a:t>october</a:t>
            </a:r>
            <a:r>
              <a:rPr lang="fr-FR" sz="1800" b="1" baseline="0" dirty="0"/>
              <a:t> 2017 and </a:t>
            </a:r>
            <a:r>
              <a:rPr lang="fr-FR" sz="1800" b="1" baseline="0" dirty="0" err="1"/>
              <a:t>june</a:t>
            </a:r>
            <a:r>
              <a:rPr lang="fr-FR" sz="1800" b="1" baseline="0" dirty="0"/>
              <a:t> 2018</a:t>
            </a:r>
            <a:endParaRPr lang="fr-F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Trajets!$A$18</c:f>
              <c:strCache>
                <c:ptCount val="1"/>
                <c:pt idx="0">
                  <c:v>Total général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508971988946497E-3"/>
                  <c:y val="-0.39115282301717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E2-4E2C-AF40-7224564DDC7E}"/>
                </c:ext>
              </c:extLst>
            </c:dLbl>
            <c:dLbl>
              <c:idx val="1"/>
              <c:layout>
                <c:manualLayout>
                  <c:x val="-1.3516585656891966E-3"/>
                  <c:y val="-0.11776280883911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2-4E2C-AF40-7224564DDC7E}"/>
                </c:ext>
              </c:extLst>
            </c:dLbl>
            <c:dLbl>
              <c:idx val="2"/>
              <c:layout>
                <c:manualLayout>
                  <c:x val="3.751359000840737E-4"/>
                  <c:y val="-0.10517774436216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E2-4E2C-AF40-7224564DDC7E}"/>
                </c:ext>
              </c:extLst>
            </c:dLbl>
            <c:dLbl>
              <c:idx val="3"/>
              <c:layout>
                <c:manualLayout>
                  <c:x val="-3.754214330272964E-3"/>
                  <c:y val="-9.66368597282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2-4E2C-AF40-7224564DDC7E}"/>
                </c:ext>
              </c:extLst>
            </c:dLbl>
            <c:dLbl>
              <c:idx val="4"/>
              <c:layout>
                <c:manualLayout>
                  <c:x val="7.5040776823644519E-4"/>
                  <c:y val="-8.261513329321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E2-4E2C-AF40-7224564DDC7E}"/>
                </c:ext>
              </c:extLst>
            </c:dLbl>
            <c:dLbl>
              <c:idx val="5"/>
              <c:layout>
                <c:manualLayout>
                  <c:x val="-1.0185067526415994E-16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2-4E2C-AF40-7224564DDC7E}"/>
                </c:ext>
              </c:extLst>
            </c:dLbl>
            <c:dLbl>
              <c:idx val="6"/>
              <c:layout>
                <c:manualLayout>
                  <c:x val="3.7513590008401044E-4"/>
                  <c:y val="-5.222970669155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E2-4E2C-AF40-7224564DDC7E}"/>
                </c:ext>
              </c:extLst>
            </c:dLbl>
            <c:dLbl>
              <c:idx val="7"/>
              <c:layout>
                <c:manualLayout>
                  <c:x val="-2.777777777777676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E2-4E2C-AF40-7224564DD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Trajets!$B$5:$I$5</c:f>
              <c:strCache>
                <c:ptCount val="8"/>
                <c:pt idx="0">
                  <c:v>Karos</c:v>
                </c:pt>
                <c:pt idx="1">
                  <c:v>Citygoo</c:v>
                </c:pt>
                <c:pt idx="2">
                  <c:v>KLAXIT</c:v>
                </c:pt>
                <c:pt idx="3">
                  <c:v>OuiHop</c:v>
                </c:pt>
                <c:pt idx="4">
                  <c:v>BlaBlaLines</c:v>
                </c:pt>
                <c:pt idx="5">
                  <c:v>IDVROOM</c:v>
                </c:pt>
                <c:pt idx="6">
                  <c:v>COVIVO</c:v>
                </c:pt>
                <c:pt idx="7">
                  <c:v>Ecov</c:v>
                </c:pt>
              </c:strCache>
            </c:strRef>
          </c:cat>
          <c:val>
            <c:numRef>
              <c:f>Trajets!$B$18:$I$18</c:f>
              <c:numCache>
                <c:formatCode>_-* #,##0\ _€_-;\-* #,##0\ _€_-;_-* "-"??\ _€_-;_-@_-</c:formatCode>
                <c:ptCount val="8"/>
                <c:pt idx="0">
                  <c:v>125980.99999999997</c:v>
                </c:pt>
                <c:pt idx="1">
                  <c:v>31361</c:v>
                </c:pt>
                <c:pt idx="2">
                  <c:v>28022.000000000204</c:v>
                </c:pt>
                <c:pt idx="3">
                  <c:v>27049.000000000029</c:v>
                </c:pt>
                <c:pt idx="4">
                  <c:v>16020.000000000015</c:v>
                </c:pt>
                <c:pt idx="5">
                  <c:v>9001.9999999999945</c:v>
                </c:pt>
                <c:pt idx="6">
                  <c:v>1234</c:v>
                </c:pt>
                <c:pt idx="7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E2-4E2C-AF40-7224564DD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453200"/>
        <c:axId val="497464080"/>
      </c:barChart>
      <c:catAx>
        <c:axId val="4974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464080"/>
        <c:crosses val="autoZero"/>
        <c:auto val="1"/>
        <c:lblAlgn val="ctr"/>
        <c:lblOffset val="100"/>
        <c:noMultiLvlLbl val="0"/>
      </c:catAx>
      <c:valAx>
        <c:axId val="4974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45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0.36325</cdr:x>
      <cdr:y>0.55241</cdr:y>
    </cdr:from>
    <cdr:to>
      <cdr:x>0.55152</cdr:x>
      <cdr:y>0.63533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97D8F68-2D32-4643-A83C-D7049BAB4719}"/>
            </a:ext>
          </a:extLst>
        </cdr:cNvPr>
        <cdr:cNvSpPr txBox="1"/>
      </cdr:nvSpPr>
      <cdr:spPr>
        <a:xfrm xmlns:a="http://schemas.openxmlformats.org/drawingml/2006/main">
          <a:off x="1439339" y="1586391"/>
          <a:ext cx="746001" cy="238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dirty="0">
              <a:solidFill>
                <a:srgbClr val="FF0000"/>
              </a:solidFill>
            </a:rPr>
            <a:t>+55% </a:t>
          </a:r>
        </a:p>
      </cdr:txBody>
    </cdr:sp>
  </cdr:relSizeAnchor>
  <cdr:relSizeAnchor xmlns:cdr="http://schemas.openxmlformats.org/drawingml/2006/chartDrawing">
    <cdr:from>
      <cdr:x>0.39993</cdr:x>
      <cdr:y>0.27192</cdr:y>
    </cdr:from>
    <cdr:to>
      <cdr:x>0.67076</cdr:x>
      <cdr:y>0.35484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59FA2093-457C-4373-AF61-8394C3C7FF6A}"/>
            </a:ext>
          </a:extLst>
        </cdr:cNvPr>
        <cdr:cNvSpPr txBox="1"/>
      </cdr:nvSpPr>
      <cdr:spPr>
        <a:xfrm xmlns:a="http://schemas.openxmlformats.org/drawingml/2006/main">
          <a:off x="1584665" y="780886"/>
          <a:ext cx="1073137" cy="238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dirty="0">
              <a:solidFill>
                <a:srgbClr val="FF0000"/>
              </a:solidFill>
            </a:rPr>
            <a:t>+198 % </a:t>
          </a:r>
        </a:p>
      </cdr:txBody>
    </cdr:sp>
  </cdr:relSizeAnchor>
  <cdr:relSizeAnchor xmlns:cdr="http://schemas.openxmlformats.org/drawingml/2006/chartDrawing">
    <cdr:from>
      <cdr:x>0.3559</cdr:x>
      <cdr:y>0.23383</cdr:y>
    </cdr:from>
    <cdr:to>
      <cdr:x>0.76442</cdr:x>
      <cdr:y>0.51176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9DF340A0-83D8-4E74-935C-88130F1A60A0}"/>
            </a:ext>
          </a:extLst>
        </cdr:cNvPr>
        <cdr:cNvCxnSpPr/>
      </cdr:nvCxnSpPr>
      <cdr:spPr>
        <a:xfrm xmlns:a="http://schemas.openxmlformats.org/drawingml/2006/main" flipV="1">
          <a:off x="1410217" y="671512"/>
          <a:ext cx="1618721" cy="798159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0.84438</cdr:x>
      <cdr:y>0.35821</cdr:y>
    </cdr:from>
    <cdr:to>
      <cdr:x>0.92892</cdr:x>
      <cdr:y>0.7189</cdr:y>
    </cdr:to>
    <cdr:sp macro="" textlink="">
      <cdr:nvSpPr>
        <cdr:cNvPr id="13" name="ZoneTexte 1">
          <a:extLst xmlns:a="http://schemas.openxmlformats.org/drawingml/2006/main">
            <a:ext uri="{FF2B5EF4-FFF2-40B4-BE49-F238E27FC236}">
              <a16:creationId xmlns:a16="http://schemas.microsoft.com/office/drawing/2014/main" id="{CD978C77-DCFE-4D0C-9188-4005C047E13C}"/>
            </a:ext>
          </a:extLst>
        </cdr:cNvPr>
        <cdr:cNvSpPr txBox="1"/>
      </cdr:nvSpPr>
      <cdr:spPr>
        <a:xfrm xmlns:a="http://schemas.openxmlformats.org/drawingml/2006/main" rot="5400000">
          <a:off x="2995331" y="1379118"/>
          <a:ext cx="1035825" cy="33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6</a:t>
          </a:r>
          <a:r>
            <a:rPr lang="fr-FR" sz="1100" baseline="0" dirty="0"/>
            <a:t> </a:t>
          </a:r>
          <a:r>
            <a:rPr lang="fr-FR" sz="1100" dirty="0" err="1"/>
            <a:t>operators</a:t>
          </a:r>
          <a:r>
            <a:rPr lang="fr-FR" sz="1100" dirty="0"/>
            <a:t> </a:t>
          </a:r>
        </a:p>
      </cdr:txBody>
    </cdr:sp>
  </cdr:relSizeAnchor>
  <cdr:relSizeAnchor xmlns:cdr="http://schemas.openxmlformats.org/drawingml/2006/chartDrawing">
    <cdr:from>
      <cdr:x>0.58622</cdr:x>
      <cdr:y>0.53854</cdr:y>
    </cdr:from>
    <cdr:to>
      <cdr:x>0.67076</cdr:x>
      <cdr:y>0.89923</cdr:y>
    </cdr:to>
    <cdr:sp macro="" textlink="">
      <cdr:nvSpPr>
        <cdr:cNvPr id="14" name="ZoneTexte 1">
          <a:extLst xmlns:a="http://schemas.openxmlformats.org/drawingml/2006/main">
            <a:ext uri="{FF2B5EF4-FFF2-40B4-BE49-F238E27FC236}">
              <a16:creationId xmlns:a16="http://schemas.microsoft.com/office/drawing/2014/main" id="{FE2ED9AA-8BC2-4907-B513-1316E085B88E}"/>
            </a:ext>
          </a:extLst>
        </cdr:cNvPr>
        <cdr:cNvSpPr txBox="1"/>
      </cdr:nvSpPr>
      <cdr:spPr>
        <a:xfrm xmlns:a="http://schemas.openxmlformats.org/drawingml/2006/main" rot="5400000">
          <a:off x="1972398" y="1896984"/>
          <a:ext cx="1035826" cy="33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6</a:t>
          </a:r>
          <a:r>
            <a:rPr lang="fr-FR" sz="1100" baseline="0" dirty="0"/>
            <a:t> </a:t>
          </a:r>
          <a:r>
            <a:rPr lang="fr-FR" sz="1100" dirty="0" err="1"/>
            <a:t>operators</a:t>
          </a:r>
          <a:r>
            <a:rPr lang="fr-FR" sz="1100" dirty="0"/>
            <a:t> </a:t>
          </a:r>
        </a:p>
      </cdr:txBody>
    </cdr:sp>
  </cdr:relSizeAnchor>
  <cdr:relSizeAnchor xmlns:cdr="http://schemas.openxmlformats.org/drawingml/2006/chartDrawing">
    <cdr:from>
      <cdr:x>0.31691</cdr:x>
      <cdr:y>0.59568</cdr:y>
    </cdr:from>
    <cdr:to>
      <cdr:x>0.40144</cdr:x>
      <cdr:y>0.95638</cdr:y>
    </cdr:to>
    <cdr:sp macro="" textlink="">
      <cdr:nvSpPr>
        <cdr:cNvPr id="15" name="ZoneTexte 1">
          <a:extLst xmlns:a="http://schemas.openxmlformats.org/drawingml/2006/main">
            <a:ext uri="{FF2B5EF4-FFF2-40B4-BE49-F238E27FC236}">
              <a16:creationId xmlns:a16="http://schemas.microsoft.com/office/drawing/2014/main" id="{FE2ED9AA-8BC2-4907-B513-1316E085B88E}"/>
            </a:ext>
          </a:extLst>
        </cdr:cNvPr>
        <cdr:cNvSpPr txBox="1"/>
      </cdr:nvSpPr>
      <cdr:spPr>
        <a:xfrm xmlns:a="http://schemas.openxmlformats.org/drawingml/2006/main" rot="5400000">
          <a:off x="905268" y="2061110"/>
          <a:ext cx="1035854" cy="334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6</a:t>
          </a:r>
          <a:r>
            <a:rPr lang="fr-FR" sz="1100" baseline="0" dirty="0"/>
            <a:t> </a:t>
          </a:r>
          <a:r>
            <a:rPr lang="fr-FR" sz="1100" dirty="0" err="1"/>
            <a:t>operators</a:t>
          </a:r>
          <a:r>
            <a:rPr lang="fr-FR" sz="1100" dirty="0"/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82C7-45EC-544B-92F2-C426A13306DE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BE04-76E0-A54F-91EB-A2EFF0FD5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0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4355-69EA-7949-9F88-75862D84C76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8A12-B5DD-0246-9764-BA421979C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9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28A12-B5DD-0246-9764-BA421979C1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4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An</a:t>
            </a:r>
            <a:r>
              <a:rPr lang="fr-FR" baseline="0" dirty="0"/>
              <a:t> </a:t>
            </a:r>
            <a:r>
              <a:rPr lang="fr-FR" baseline="0" dirty="0" err="1"/>
              <a:t>overall</a:t>
            </a:r>
            <a:r>
              <a:rPr lang="fr-FR" baseline="0" dirty="0"/>
              <a:t> </a:t>
            </a:r>
            <a:r>
              <a:rPr lang="fr-FR" baseline="0" dirty="0" err="1"/>
              <a:t>increase</a:t>
            </a:r>
            <a:r>
              <a:rPr lang="fr-FR" baseline="0" dirty="0"/>
              <a:t> in </a:t>
            </a:r>
            <a:r>
              <a:rPr lang="fr-FR" baseline="0" dirty="0" err="1"/>
              <a:t>mobilty</a:t>
            </a:r>
            <a:r>
              <a:rPr lang="fr-FR" baseline="0" dirty="0"/>
              <a:t> : 41 million trips/per </a:t>
            </a:r>
            <a:r>
              <a:rPr lang="fr-FR" baseline="0" dirty="0" err="1"/>
              <a:t>day</a:t>
            </a:r>
            <a:r>
              <a:rPr lang="fr-FR" baseline="0" dirty="0"/>
              <a:t> </a:t>
            </a:r>
            <a:r>
              <a:rPr lang="fr-FR" baseline="0" dirty="0" err="1"/>
              <a:t>registered</a:t>
            </a:r>
            <a:endParaRPr lang="fr-FR" baseline="0" dirty="0"/>
          </a:p>
          <a:p>
            <a:endParaRPr lang="fr-FR" baseline="0" dirty="0"/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r>
              <a:rPr lang="fr-FR" sz="1800" b="0" dirty="0">
                <a:ea typeface="ＭＳ Ｐゴシック" pitchFamily="34" charset="-128"/>
              </a:rPr>
              <a:t>A </a:t>
            </a:r>
            <a:r>
              <a:rPr lang="fr-FR" sz="1800" b="0" dirty="0" err="1">
                <a:ea typeface="ＭＳ Ｐゴシック" pitchFamily="34" charset="-128"/>
              </a:rPr>
              <a:t>majority</a:t>
            </a:r>
            <a:r>
              <a:rPr lang="fr-FR" sz="1800" b="0" dirty="0">
                <a:ea typeface="ＭＳ Ｐゴシック" pitchFamily="34" charset="-128"/>
              </a:rPr>
              <a:t> of short-distance trips (</a:t>
            </a:r>
            <a:r>
              <a:rPr lang="fr-FR" sz="1800" b="0" dirty="0" err="1">
                <a:ea typeface="ＭＳ Ｐゴシック" pitchFamily="34" charset="-128"/>
              </a:rPr>
              <a:t>average</a:t>
            </a:r>
            <a:r>
              <a:rPr lang="fr-FR" sz="1800" b="0" dirty="0">
                <a:ea typeface="ＭＳ Ｐゴシック" pitchFamily="34" charset="-128"/>
              </a:rPr>
              <a:t> distance </a:t>
            </a:r>
            <a:r>
              <a:rPr lang="fr-FR" sz="1800" b="0" dirty="0" err="1">
                <a:ea typeface="ＭＳ Ｐゴシック" pitchFamily="34" charset="-128"/>
              </a:rPr>
              <a:t>travelled</a:t>
            </a:r>
            <a:r>
              <a:rPr lang="fr-FR" sz="1800" b="0" dirty="0">
                <a:ea typeface="ＭＳ Ｐゴシック" pitchFamily="34" charset="-128"/>
              </a:rPr>
              <a:t> </a:t>
            </a:r>
            <a:r>
              <a:rPr lang="fr-FR" sz="1800" b="0" dirty="0" err="1">
                <a:ea typeface="ＭＳ Ｐゴシック" pitchFamily="34" charset="-128"/>
              </a:rPr>
              <a:t>is</a:t>
            </a:r>
            <a:r>
              <a:rPr lang="fr-FR" sz="1800" b="0" dirty="0">
                <a:ea typeface="ＭＳ Ｐゴシック" pitchFamily="34" charset="-128"/>
              </a:rPr>
              <a:t> 4,4km)</a:t>
            </a:r>
            <a:r>
              <a:rPr lang="fr-FR" dirty="0"/>
              <a:t> </a:t>
            </a:r>
          </a:p>
          <a:p>
            <a:r>
              <a:rPr lang="fr-FR" dirty="0"/>
              <a:t>In addition, the </a:t>
            </a:r>
            <a:r>
              <a:rPr lang="fr-FR" dirty="0" err="1"/>
              <a:t>daily</a:t>
            </a:r>
            <a:r>
              <a:rPr lang="fr-FR" dirty="0"/>
              <a:t> trips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short distances, </a:t>
            </a:r>
            <a:r>
              <a:rPr lang="fr-FR" dirty="0" err="1"/>
              <a:t>under</a:t>
            </a:r>
            <a:r>
              <a:rPr lang="fr-FR" dirty="0"/>
              <a:t> 10 km in </a:t>
            </a:r>
            <a:r>
              <a:rPr lang="fr-FR" dirty="0" err="1"/>
              <a:t>average</a:t>
            </a:r>
            <a:r>
              <a:rPr lang="fr-FR" dirty="0"/>
              <a:t>, and 50% of car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 km. =&gt; </a:t>
            </a:r>
            <a:r>
              <a:rPr lang="fr-FR" dirty="0" err="1"/>
              <a:t>suggesting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</a:t>
            </a:r>
            <a:r>
              <a:rPr lang="fr-FR" baseline="0" dirty="0" err="1"/>
              <a:t>potential</a:t>
            </a:r>
            <a:r>
              <a:rPr lang="fr-FR" baseline="0" dirty="0"/>
              <a:t> to </a:t>
            </a:r>
            <a:r>
              <a:rPr lang="fr-FR" baseline="0" dirty="0" err="1"/>
              <a:t>unlocked</a:t>
            </a:r>
            <a:r>
              <a:rPr lang="fr-FR" baseline="0" dirty="0"/>
              <a:t> for alternative modes of transport, </a:t>
            </a:r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high </a:t>
            </a:r>
            <a:r>
              <a:rPr lang="fr-FR" dirty="0" err="1"/>
              <a:t>potential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the</a:t>
            </a:r>
            <a:r>
              <a:rPr lang="fr-FR" baseline="0" dirty="0"/>
              <a:t> use of </a:t>
            </a:r>
            <a:r>
              <a:rPr lang="fr-FR" dirty="0" err="1"/>
              <a:t>AFVs</a:t>
            </a:r>
            <a:r>
              <a:rPr lang="fr-FR" dirty="0"/>
              <a:t>. Alternative Fuel </a:t>
            </a:r>
            <a:r>
              <a:rPr lang="fr-FR" dirty="0" err="1"/>
              <a:t>Vehicles</a:t>
            </a:r>
            <a:endParaRPr lang="fr-FR" dirty="0"/>
          </a:p>
          <a:p>
            <a:endParaRPr lang="fr-FR" baseline="0" dirty="0"/>
          </a:p>
          <a:p>
            <a:r>
              <a:rPr lang="fr-FR" dirty="0"/>
              <a:t>In</a:t>
            </a:r>
            <a:r>
              <a:rPr lang="fr-FR" baseline="0" dirty="0"/>
              <a:t> 2010, t</a:t>
            </a:r>
            <a:r>
              <a:rPr lang="fr-FR" dirty="0"/>
              <a:t>he modal </a:t>
            </a:r>
            <a:r>
              <a:rPr lang="fr-FR" dirty="0" err="1"/>
              <a:t>share</a:t>
            </a:r>
            <a:r>
              <a:rPr lang="fr-FR" dirty="0"/>
              <a:t> of the 41 million trips per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in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distributed</a:t>
            </a:r>
            <a:r>
              <a:rPr lang="fr-FR" baseline="0" dirty="0"/>
              <a:t> as </a:t>
            </a:r>
            <a:r>
              <a:rPr lang="fr-FR" baseline="0" dirty="0" err="1"/>
              <a:t>follows</a:t>
            </a:r>
            <a:r>
              <a:rPr lang="fr-FR" baseline="0" dirty="0"/>
              <a:t>:</a:t>
            </a:r>
          </a:p>
          <a:p>
            <a:pPr lvl="2"/>
            <a:r>
              <a:rPr lang="fr-FR" sz="1800" dirty="0"/>
              <a:t>40%: active transportation mode (</a:t>
            </a:r>
            <a:r>
              <a:rPr lang="fr-FR" sz="1800" dirty="0" err="1"/>
              <a:t>walking</a:t>
            </a:r>
            <a:r>
              <a:rPr lang="fr-FR" sz="1800" dirty="0"/>
              <a:t> &amp; </a:t>
            </a:r>
            <a:r>
              <a:rPr lang="fr-FR" sz="1800" dirty="0" err="1"/>
              <a:t>cycling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38%: </a:t>
            </a:r>
            <a:r>
              <a:rPr lang="fr-FR" sz="1800" dirty="0" err="1"/>
              <a:t>motorized</a:t>
            </a:r>
            <a:r>
              <a:rPr lang="fr-FR" sz="1800" dirty="0"/>
              <a:t> </a:t>
            </a:r>
            <a:r>
              <a:rPr lang="fr-FR" sz="1800" dirty="0" err="1"/>
              <a:t>vehicles</a:t>
            </a:r>
            <a:endParaRPr lang="fr-FR" sz="1800" dirty="0"/>
          </a:p>
          <a:p>
            <a:pPr lvl="2"/>
            <a:r>
              <a:rPr lang="fr-FR" sz="1800" dirty="0"/>
              <a:t>20%: public transport</a:t>
            </a:r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Increase in public transport use : +21%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GB" sz="1800" b="1" dirty="0">
              <a:solidFill>
                <a:srgbClr val="333333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Stability of road traffic at the regional scale, but spatial  differentiation of car use locally with: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400" dirty="0">
                <a:ea typeface="ＭＳ Ｐゴシック" pitchFamily="34" charset="-128"/>
              </a:rPr>
              <a:t>private car use significantly dropping within the city of Paris (-35%) while continuously increasing in the outer ring (+12%).</a:t>
            </a:r>
          </a:p>
          <a:p>
            <a:endParaRPr lang="fr-FR" dirty="0"/>
          </a:p>
          <a:p>
            <a:endParaRPr lang="fr-FR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Future: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reflecting</a:t>
            </a:r>
            <a:r>
              <a:rPr lang="fr-FR" baseline="0" dirty="0"/>
              <a:t> pop </a:t>
            </a:r>
            <a:r>
              <a:rPr lang="fr-FR" baseline="0" dirty="0" err="1"/>
              <a:t>growth</a:t>
            </a:r>
            <a:r>
              <a:rPr lang="fr-FR" baseline="0" dirty="0"/>
              <a:t> </a:t>
            </a:r>
            <a:r>
              <a:rPr lang="fr-FR" b="0" baseline="0" dirty="0"/>
              <a:t>(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2020: 12,4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inhabitants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againt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11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today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)</a:t>
            </a:r>
            <a:r>
              <a:rPr lang="fr-FR" sz="2000" b="0" baseline="0" dirty="0">
                <a:solidFill>
                  <a:srgbClr val="333333"/>
                </a:solidFill>
                <a:ea typeface="+mn-ea"/>
                <a:cs typeface="+mn-cs"/>
              </a:rPr>
              <a:t> and </a:t>
            </a:r>
            <a:r>
              <a:rPr lang="fr-FR" sz="2000" b="0" baseline="0" dirty="0" err="1">
                <a:solidFill>
                  <a:srgbClr val="333333"/>
                </a:solidFill>
                <a:ea typeface="+mn-ea"/>
                <a:cs typeface="+mn-cs"/>
              </a:rPr>
              <a:t>employemnt</a:t>
            </a:r>
            <a:endParaRPr lang="fr-FR" sz="2000" b="0" dirty="0">
              <a:solidFill>
                <a:srgbClr val="333333"/>
              </a:solidFill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F180C-676D-4651-80FD-00B6546F470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An</a:t>
            </a:r>
            <a:r>
              <a:rPr lang="fr-FR" baseline="0" dirty="0"/>
              <a:t> </a:t>
            </a:r>
            <a:r>
              <a:rPr lang="fr-FR" baseline="0" dirty="0" err="1"/>
              <a:t>overall</a:t>
            </a:r>
            <a:r>
              <a:rPr lang="fr-FR" baseline="0" dirty="0"/>
              <a:t> </a:t>
            </a:r>
            <a:r>
              <a:rPr lang="fr-FR" baseline="0" dirty="0" err="1"/>
              <a:t>increase</a:t>
            </a:r>
            <a:r>
              <a:rPr lang="fr-FR" baseline="0" dirty="0"/>
              <a:t> in </a:t>
            </a:r>
            <a:r>
              <a:rPr lang="fr-FR" baseline="0" dirty="0" err="1"/>
              <a:t>mobilty</a:t>
            </a:r>
            <a:r>
              <a:rPr lang="fr-FR" baseline="0" dirty="0"/>
              <a:t> : 41 million trips/per </a:t>
            </a:r>
            <a:r>
              <a:rPr lang="fr-FR" baseline="0" dirty="0" err="1"/>
              <a:t>day</a:t>
            </a:r>
            <a:r>
              <a:rPr lang="fr-FR" baseline="0" dirty="0"/>
              <a:t> </a:t>
            </a:r>
            <a:r>
              <a:rPr lang="fr-FR" baseline="0" dirty="0" err="1"/>
              <a:t>registered</a:t>
            </a:r>
            <a:endParaRPr lang="fr-FR" baseline="0" dirty="0"/>
          </a:p>
          <a:p>
            <a:endParaRPr lang="fr-FR" baseline="0" dirty="0"/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r>
              <a:rPr lang="fr-FR" sz="1800" b="0" dirty="0">
                <a:ea typeface="ＭＳ Ｐゴシック" pitchFamily="34" charset="-128"/>
              </a:rPr>
              <a:t>A </a:t>
            </a:r>
            <a:r>
              <a:rPr lang="fr-FR" sz="1800" b="0" dirty="0" err="1">
                <a:ea typeface="ＭＳ Ｐゴシック" pitchFamily="34" charset="-128"/>
              </a:rPr>
              <a:t>majority</a:t>
            </a:r>
            <a:r>
              <a:rPr lang="fr-FR" sz="1800" b="0" dirty="0">
                <a:ea typeface="ＭＳ Ｐゴシック" pitchFamily="34" charset="-128"/>
              </a:rPr>
              <a:t> of short-distance trips (</a:t>
            </a:r>
            <a:r>
              <a:rPr lang="fr-FR" sz="1800" b="0" dirty="0" err="1">
                <a:ea typeface="ＭＳ Ｐゴシック" pitchFamily="34" charset="-128"/>
              </a:rPr>
              <a:t>average</a:t>
            </a:r>
            <a:r>
              <a:rPr lang="fr-FR" sz="1800" b="0" dirty="0">
                <a:ea typeface="ＭＳ Ｐゴシック" pitchFamily="34" charset="-128"/>
              </a:rPr>
              <a:t> distance </a:t>
            </a:r>
            <a:r>
              <a:rPr lang="fr-FR" sz="1800" b="0" dirty="0" err="1">
                <a:ea typeface="ＭＳ Ｐゴシック" pitchFamily="34" charset="-128"/>
              </a:rPr>
              <a:t>travelled</a:t>
            </a:r>
            <a:r>
              <a:rPr lang="fr-FR" sz="1800" b="0" dirty="0">
                <a:ea typeface="ＭＳ Ｐゴシック" pitchFamily="34" charset="-128"/>
              </a:rPr>
              <a:t> </a:t>
            </a:r>
            <a:r>
              <a:rPr lang="fr-FR" sz="1800" b="0" dirty="0" err="1">
                <a:ea typeface="ＭＳ Ｐゴシック" pitchFamily="34" charset="-128"/>
              </a:rPr>
              <a:t>is</a:t>
            </a:r>
            <a:r>
              <a:rPr lang="fr-FR" sz="1800" b="0" dirty="0">
                <a:ea typeface="ＭＳ Ｐゴシック" pitchFamily="34" charset="-128"/>
              </a:rPr>
              <a:t> 4,4km)</a:t>
            </a:r>
            <a:r>
              <a:rPr lang="fr-FR" dirty="0"/>
              <a:t> </a:t>
            </a:r>
          </a:p>
          <a:p>
            <a:r>
              <a:rPr lang="fr-FR" dirty="0"/>
              <a:t>In addition, the </a:t>
            </a:r>
            <a:r>
              <a:rPr lang="fr-FR" dirty="0" err="1"/>
              <a:t>daily</a:t>
            </a:r>
            <a:r>
              <a:rPr lang="fr-FR" dirty="0"/>
              <a:t> trips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short distances, </a:t>
            </a:r>
            <a:r>
              <a:rPr lang="fr-FR" dirty="0" err="1"/>
              <a:t>under</a:t>
            </a:r>
            <a:r>
              <a:rPr lang="fr-FR" dirty="0"/>
              <a:t> 10 km in </a:t>
            </a:r>
            <a:r>
              <a:rPr lang="fr-FR" dirty="0" err="1"/>
              <a:t>average</a:t>
            </a:r>
            <a:r>
              <a:rPr lang="fr-FR" dirty="0"/>
              <a:t>, and 50% of car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 km. =&gt; </a:t>
            </a:r>
            <a:r>
              <a:rPr lang="fr-FR" dirty="0" err="1"/>
              <a:t>suggesting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</a:t>
            </a:r>
            <a:r>
              <a:rPr lang="fr-FR" baseline="0" dirty="0" err="1"/>
              <a:t>potential</a:t>
            </a:r>
            <a:r>
              <a:rPr lang="fr-FR" baseline="0" dirty="0"/>
              <a:t> to </a:t>
            </a:r>
            <a:r>
              <a:rPr lang="fr-FR" baseline="0" dirty="0" err="1"/>
              <a:t>unlocked</a:t>
            </a:r>
            <a:r>
              <a:rPr lang="fr-FR" baseline="0" dirty="0"/>
              <a:t> for alternative modes of transport, </a:t>
            </a:r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high </a:t>
            </a:r>
            <a:r>
              <a:rPr lang="fr-FR" dirty="0" err="1"/>
              <a:t>potential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the</a:t>
            </a:r>
            <a:r>
              <a:rPr lang="fr-FR" baseline="0" dirty="0"/>
              <a:t> use of </a:t>
            </a:r>
            <a:r>
              <a:rPr lang="fr-FR" dirty="0" err="1"/>
              <a:t>AFVs</a:t>
            </a:r>
            <a:r>
              <a:rPr lang="fr-FR" dirty="0"/>
              <a:t>. Alternative Fuel </a:t>
            </a:r>
            <a:r>
              <a:rPr lang="fr-FR" dirty="0" err="1"/>
              <a:t>Vehicles</a:t>
            </a:r>
            <a:endParaRPr lang="fr-FR" dirty="0"/>
          </a:p>
          <a:p>
            <a:endParaRPr lang="fr-FR" baseline="0" dirty="0"/>
          </a:p>
          <a:p>
            <a:r>
              <a:rPr lang="fr-FR" dirty="0"/>
              <a:t>In</a:t>
            </a:r>
            <a:r>
              <a:rPr lang="fr-FR" baseline="0" dirty="0"/>
              <a:t> 2010, t</a:t>
            </a:r>
            <a:r>
              <a:rPr lang="fr-FR" dirty="0"/>
              <a:t>he modal </a:t>
            </a:r>
            <a:r>
              <a:rPr lang="fr-FR" dirty="0" err="1"/>
              <a:t>share</a:t>
            </a:r>
            <a:r>
              <a:rPr lang="fr-FR" dirty="0"/>
              <a:t> of the 41 million trips per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in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distributed</a:t>
            </a:r>
            <a:r>
              <a:rPr lang="fr-FR" baseline="0" dirty="0"/>
              <a:t> as </a:t>
            </a:r>
            <a:r>
              <a:rPr lang="fr-FR" baseline="0" dirty="0" err="1"/>
              <a:t>follows</a:t>
            </a:r>
            <a:r>
              <a:rPr lang="fr-FR" baseline="0" dirty="0"/>
              <a:t>:</a:t>
            </a:r>
          </a:p>
          <a:p>
            <a:pPr lvl="2"/>
            <a:r>
              <a:rPr lang="fr-FR" sz="1800" dirty="0"/>
              <a:t>40%: active transportation mode (</a:t>
            </a:r>
            <a:r>
              <a:rPr lang="fr-FR" sz="1800" dirty="0" err="1"/>
              <a:t>walking</a:t>
            </a:r>
            <a:r>
              <a:rPr lang="fr-FR" sz="1800" dirty="0"/>
              <a:t> &amp; </a:t>
            </a:r>
            <a:r>
              <a:rPr lang="fr-FR" sz="1800" dirty="0" err="1"/>
              <a:t>cycling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38%: </a:t>
            </a:r>
            <a:r>
              <a:rPr lang="fr-FR" sz="1800" dirty="0" err="1"/>
              <a:t>motorized</a:t>
            </a:r>
            <a:r>
              <a:rPr lang="fr-FR" sz="1800" dirty="0"/>
              <a:t> </a:t>
            </a:r>
            <a:r>
              <a:rPr lang="fr-FR" sz="1800" dirty="0" err="1"/>
              <a:t>vehicles</a:t>
            </a:r>
            <a:endParaRPr lang="fr-FR" sz="1800" dirty="0"/>
          </a:p>
          <a:p>
            <a:pPr lvl="2"/>
            <a:r>
              <a:rPr lang="fr-FR" sz="1800" dirty="0"/>
              <a:t>20%: public transport</a:t>
            </a:r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Increase in public transport use : +21%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GB" sz="1800" b="1" dirty="0">
              <a:solidFill>
                <a:srgbClr val="333333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Stability of road traffic at the regional scale, but spatial  differentiation of car use locally with: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400" dirty="0">
                <a:ea typeface="ＭＳ Ｐゴシック" pitchFamily="34" charset="-128"/>
              </a:rPr>
              <a:t>private car use significantly dropping within the city of Paris (-35%) while continuously increasing in the outer ring (+12%).</a:t>
            </a:r>
          </a:p>
          <a:p>
            <a:endParaRPr lang="fr-FR" dirty="0"/>
          </a:p>
          <a:p>
            <a:endParaRPr lang="fr-FR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Future: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reflecting</a:t>
            </a:r>
            <a:r>
              <a:rPr lang="fr-FR" baseline="0" dirty="0"/>
              <a:t> pop </a:t>
            </a:r>
            <a:r>
              <a:rPr lang="fr-FR" baseline="0" dirty="0" err="1"/>
              <a:t>growth</a:t>
            </a:r>
            <a:r>
              <a:rPr lang="fr-FR" baseline="0" dirty="0"/>
              <a:t> </a:t>
            </a:r>
            <a:r>
              <a:rPr lang="fr-FR" b="0" baseline="0" dirty="0"/>
              <a:t>(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2020: 12,4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inhabitants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againt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11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today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)</a:t>
            </a:r>
            <a:r>
              <a:rPr lang="fr-FR" sz="2000" b="0" baseline="0" dirty="0">
                <a:solidFill>
                  <a:srgbClr val="333333"/>
                </a:solidFill>
                <a:ea typeface="+mn-ea"/>
                <a:cs typeface="+mn-cs"/>
              </a:rPr>
              <a:t> and </a:t>
            </a:r>
            <a:r>
              <a:rPr lang="fr-FR" sz="2000" b="0" baseline="0" dirty="0" err="1">
                <a:solidFill>
                  <a:srgbClr val="333333"/>
                </a:solidFill>
                <a:ea typeface="+mn-ea"/>
                <a:cs typeface="+mn-cs"/>
              </a:rPr>
              <a:t>employemnt</a:t>
            </a:r>
            <a:endParaRPr lang="fr-FR" sz="2000" b="0" dirty="0">
              <a:solidFill>
                <a:srgbClr val="333333"/>
              </a:solidFill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F180C-676D-4651-80FD-00B6546F470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An</a:t>
            </a:r>
            <a:r>
              <a:rPr lang="fr-FR" baseline="0" dirty="0"/>
              <a:t> </a:t>
            </a:r>
            <a:r>
              <a:rPr lang="fr-FR" baseline="0" dirty="0" err="1"/>
              <a:t>overall</a:t>
            </a:r>
            <a:r>
              <a:rPr lang="fr-FR" baseline="0" dirty="0"/>
              <a:t> </a:t>
            </a:r>
            <a:r>
              <a:rPr lang="fr-FR" baseline="0" dirty="0" err="1"/>
              <a:t>increase</a:t>
            </a:r>
            <a:r>
              <a:rPr lang="fr-FR" baseline="0" dirty="0"/>
              <a:t> in </a:t>
            </a:r>
            <a:r>
              <a:rPr lang="fr-FR" baseline="0" dirty="0" err="1"/>
              <a:t>mobilty</a:t>
            </a:r>
            <a:r>
              <a:rPr lang="fr-FR" baseline="0" dirty="0"/>
              <a:t> : 41 million trips/per </a:t>
            </a:r>
            <a:r>
              <a:rPr lang="fr-FR" baseline="0" dirty="0" err="1"/>
              <a:t>day</a:t>
            </a:r>
            <a:r>
              <a:rPr lang="fr-FR" baseline="0" dirty="0"/>
              <a:t> </a:t>
            </a:r>
            <a:r>
              <a:rPr lang="fr-FR" baseline="0" dirty="0" err="1"/>
              <a:t>registered</a:t>
            </a:r>
            <a:endParaRPr lang="fr-FR" baseline="0" dirty="0"/>
          </a:p>
          <a:p>
            <a:endParaRPr lang="fr-FR" baseline="0" dirty="0"/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r>
              <a:rPr lang="fr-FR" sz="1800" b="0" dirty="0">
                <a:ea typeface="ＭＳ Ｐゴシック" pitchFamily="34" charset="-128"/>
              </a:rPr>
              <a:t>A </a:t>
            </a:r>
            <a:r>
              <a:rPr lang="fr-FR" sz="1800" b="0" dirty="0" err="1">
                <a:ea typeface="ＭＳ Ｐゴシック" pitchFamily="34" charset="-128"/>
              </a:rPr>
              <a:t>majority</a:t>
            </a:r>
            <a:r>
              <a:rPr lang="fr-FR" sz="1800" b="0" dirty="0">
                <a:ea typeface="ＭＳ Ｐゴシック" pitchFamily="34" charset="-128"/>
              </a:rPr>
              <a:t> of short-distance trips (</a:t>
            </a:r>
            <a:r>
              <a:rPr lang="fr-FR" sz="1800" b="0" dirty="0" err="1">
                <a:ea typeface="ＭＳ Ｐゴシック" pitchFamily="34" charset="-128"/>
              </a:rPr>
              <a:t>average</a:t>
            </a:r>
            <a:r>
              <a:rPr lang="fr-FR" sz="1800" b="0" dirty="0">
                <a:ea typeface="ＭＳ Ｐゴシック" pitchFamily="34" charset="-128"/>
              </a:rPr>
              <a:t> distance </a:t>
            </a:r>
            <a:r>
              <a:rPr lang="fr-FR" sz="1800" b="0" dirty="0" err="1">
                <a:ea typeface="ＭＳ Ｐゴシック" pitchFamily="34" charset="-128"/>
              </a:rPr>
              <a:t>travelled</a:t>
            </a:r>
            <a:r>
              <a:rPr lang="fr-FR" sz="1800" b="0" dirty="0">
                <a:ea typeface="ＭＳ Ｐゴシック" pitchFamily="34" charset="-128"/>
              </a:rPr>
              <a:t> </a:t>
            </a:r>
            <a:r>
              <a:rPr lang="fr-FR" sz="1800" b="0" dirty="0" err="1">
                <a:ea typeface="ＭＳ Ｐゴシック" pitchFamily="34" charset="-128"/>
              </a:rPr>
              <a:t>is</a:t>
            </a:r>
            <a:r>
              <a:rPr lang="fr-FR" sz="1800" b="0" dirty="0">
                <a:ea typeface="ＭＳ Ｐゴシック" pitchFamily="34" charset="-128"/>
              </a:rPr>
              <a:t> 4,4km)</a:t>
            </a:r>
            <a:r>
              <a:rPr lang="fr-FR" dirty="0"/>
              <a:t> </a:t>
            </a:r>
          </a:p>
          <a:p>
            <a:r>
              <a:rPr lang="fr-FR" dirty="0"/>
              <a:t>In addition, the </a:t>
            </a:r>
            <a:r>
              <a:rPr lang="fr-FR" dirty="0" err="1"/>
              <a:t>daily</a:t>
            </a:r>
            <a:r>
              <a:rPr lang="fr-FR" dirty="0"/>
              <a:t> trips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short distances, </a:t>
            </a:r>
            <a:r>
              <a:rPr lang="fr-FR" dirty="0" err="1"/>
              <a:t>under</a:t>
            </a:r>
            <a:r>
              <a:rPr lang="fr-FR" dirty="0"/>
              <a:t> 10 km in </a:t>
            </a:r>
            <a:r>
              <a:rPr lang="fr-FR" dirty="0" err="1"/>
              <a:t>average</a:t>
            </a:r>
            <a:r>
              <a:rPr lang="fr-FR" dirty="0"/>
              <a:t>, and 50% of car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 km. =&gt; </a:t>
            </a:r>
            <a:r>
              <a:rPr lang="fr-FR" dirty="0" err="1"/>
              <a:t>suggesting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</a:t>
            </a:r>
            <a:r>
              <a:rPr lang="fr-FR" baseline="0" dirty="0" err="1"/>
              <a:t>potential</a:t>
            </a:r>
            <a:r>
              <a:rPr lang="fr-FR" baseline="0" dirty="0"/>
              <a:t> to </a:t>
            </a:r>
            <a:r>
              <a:rPr lang="fr-FR" baseline="0" dirty="0" err="1"/>
              <a:t>unlocked</a:t>
            </a:r>
            <a:r>
              <a:rPr lang="fr-FR" baseline="0" dirty="0"/>
              <a:t> for alternative modes of transport, </a:t>
            </a:r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high </a:t>
            </a:r>
            <a:r>
              <a:rPr lang="fr-FR" dirty="0" err="1"/>
              <a:t>potential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the</a:t>
            </a:r>
            <a:r>
              <a:rPr lang="fr-FR" baseline="0" dirty="0"/>
              <a:t> use of </a:t>
            </a:r>
            <a:r>
              <a:rPr lang="fr-FR" dirty="0" err="1"/>
              <a:t>AFVs</a:t>
            </a:r>
            <a:r>
              <a:rPr lang="fr-FR" dirty="0"/>
              <a:t>. Alternative Fuel </a:t>
            </a:r>
            <a:r>
              <a:rPr lang="fr-FR" dirty="0" err="1"/>
              <a:t>Vehicles</a:t>
            </a:r>
            <a:endParaRPr lang="fr-FR" dirty="0"/>
          </a:p>
          <a:p>
            <a:endParaRPr lang="fr-FR" baseline="0" dirty="0"/>
          </a:p>
          <a:p>
            <a:r>
              <a:rPr lang="fr-FR" dirty="0"/>
              <a:t>In</a:t>
            </a:r>
            <a:r>
              <a:rPr lang="fr-FR" baseline="0" dirty="0"/>
              <a:t> 2010, t</a:t>
            </a:r>
            <a:r>
              <a:rPr lang="fr-FR" dirty="0"/>
              <a:t>he modal </a:t>
            </a:r>
            <a:r>
              <a:rPr lang="fr-FR" dirty="0" err="1"/>
              <a:t>share</a:t>
            </a:r>
            <a:r>
              <a:rPr lang="fr-FR" dirty="0"/>
              <a:t> of the 41 million trips per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in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distributed</a:t>
            </a:r>
            <a:r>
              <a:rPr lang="fr-FR" baseline="0" dirty="0"/>
              <a:t> as </a:t>
            </a:r>
            <a:r>
              <a:rPr lang="fr-FR" baseline="0" dirty="0" err="1"/>
              <a:t>follows</a:t>
            </a:r>
            <a:r>
              <a:rPr lang="fr-FR" baseline="0" dirty="0"/>
              <a:t>:</a:t>
            </a:r>
          </a:p>
          <a:p>
            <a:pPr lvl="2"/>
            <a:r>
              <a:rPr lang="fr-FR" sz="1800" dirty="0"/>
              <a:t>40%: active transportation mode (</a:t>
            </a:r>
            <a:r>
              <a:rPr lang="fr-FR" sz="1800" dirty="0" err="1"/>
              <a:t>walking</a:t>
            </a:r>
            <a:r>
              <a:rPr lang="fr-FR" sz="1800" dirty="0"/>
              <a:t> &amp; </a:t>
            </a:r>
            <a:r>
              <a:rPr lang="fr-FR" sz="1800" dirty="0" err="1"/>
              <a:t>cycling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38%: </a:t>
            </a:r>
            <a:r>
              <a:rPr lang="fr-FR" sz="1800" dirty="0" err="1"/>
              <a:t>motorized</a:t>
            </a:r>
            <a:r>
              <a:rPr lang="fr-FR" sz="1800" dirty="0"/>
              <a:t> </a:t>
            </a:r>
            <a:r>
              <a:rPr lang="fr-FR" sz="1800" dirty="0" err="1"/>
              <a:t>vehicles</a:t>
            </a:r>
            <a:endParaRPr lang="fr-FR" sz="1800" dirty="0"/>
          </a:p>
          <a:p>
            <a:pPr lvl="2"/>
            <a:r>
              <a:rPr lang="fr-FR" sz="1800" dirty="0"/>
              <a:t>20%: public transport</a:t>
            </a:r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Increase in public transport use : +21%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GB" sz="1800" b="1" dirty="0">
              <a:solidFill>
                <a:srgbClr val="333333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Stability of road traffic at the regional scale, but spatial  differentiation of car use locally with: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400" dirty="0">
                <a:ea typeface="ＭＳ Ｐゴシック" pitchFamily="34" charset="-128"/>
              </a:rPr>
              <a:t>private car use significantly dropping within the city of Paris (-35%) while continuously increasing in the outer ring (+12%).</a:t>
            </a:r>
          </a:p>
          <a:p>
            <a:endParaRPr lang="fr-FR" dirty="0"/>
          </a:p>
          <a:p>
            <a:endParaRPr lang="fr-FR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Future: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reflecting</a:t>
            </a:r>
            <a:r>
              <a:rPr lang="fr-FR" baseline="0" dirty="0"/>
              <a:t> pop </a:t>
            </a:r>
            <a:r>
              <a:rPr lang="fr-FR" baseline="0" dirty="0" err="1"/>
              <a:t>growth</a:t>
            </a:r>
            <a:r>
              <a:rPr lang="fr-FR" baseline="0" dirty="0"/>
              <a:t> </a:t>
            </a:r>
            <a:r>
              <a:rPr lang="fr-FR" b="0" baseline="0" dirty="0"/>
              <a:t>(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2020: 12,4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inhabitants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againt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11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today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)</a:t>
            </a:r>
            <a:r>
              <a:rPr lang="fr-FR" sz="2000" b="0" baseline="0" dirty="0">
                <a:solidFill>
                  <a:srgbClr val="333333"/>
                </a:solidFill>
                <a:ea typeface="+mn-ea"/>
                <a:cs typeface="+mn-cs"/>
              </a:rPr>
              <a:t> and </a:t>
            </a:r>
            <a:r>
              <a:rPr lang="fr-FR" sz="2000" b="0" baseline="0" dirty="0" err="1">
                <a:solidFill>
                  <a:srgbClr val="333333"/>
                </a:solidFill>
                <a:ea typeface="+mn-ea"/>
                <a:cs typeface="+mn-cs"/>
              </a:rPr>
              <a:t>employemnt</a:t>
            </a:r>
            <a:endParaRPr lang="fr-FR" sz="2000" b="0" dirty="0">
              <a:solidFill>
                <a:srgbClr val="333333"/>
              </a:solidFill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F180C-676D-4651-80FD-00B6546F470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31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An</a:t>
            </a:r>
            <a:r>
              <a:rPr lang="fr-FR" baseline="0" dirty="0"/>
              <a:t> </a:t>
            </a:r>
            <a:r>
              <a:rPr lang="fr-FR" baseline="0" dirty="0" err="1"/>
              <a:t>overall</a:t>
            </a:r>
            <a:r>
              <a:rPr lang="fr-FR" baseline="0" dirty="0"/>
              <a:t> </a:t>
            </a:r>
            <a:r>
              <a:rPr lang="fr-FR" baseline="0" dirty="0" err="1"/>
              <a:t>increase</a:t>
            </a:r>
            <a:r>
              <a:rPr lang="fr-FR" baseline="0" dirty="0"/>
              <a:t> in </a:t>
            </a:r>
            <a:r>
              <a:rPr lang="fr-FR" baseline="0" dirty="0" err="1"/>
              <a:t>mobilty</a:t>
            </a:r>
            <a:r>
              <a:rPr lang="fr-FR" baseline="0" dirty="0"/>
              <a:t> : 41 million trips/per </a:t>
            </a:r>
            <a:r>
              <a:rPr lang="fr-FR" baseline="0" dirty="0" err="1"/>
              <a:t>day</a:t>
            </a:r>
            <a:r>
              <a:rPr lang="fr-FR" baseline="0" dirty="0"/>
              <a:t> </a:t>
            </a:r>
            <a:r>
              <a:rPr lang="fr-FR" baseline="0" dirty="0" err="1"/>
              <a:t>registered</a:t>
            </a:r>
            <a:endParaRPr lang="fr-FR" baseline="0" dirty="0"/>
          </a:p>
          <a:p>
            <a:endParaRPr lang="fr-FR" baseline="0" dirty="0"/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r>
              <a:rPr lang="fr-FR" sz="1800" b="0" dirty="0">
                <a:ea typeface="ＭＳ Ｐゴシック" pitchFamily="34" charset="-128"/>
              </a:rPr>
              <a:t>A </a:t>
            </a:r>
            <a:r>
              <a:rPr lang="fr-FR" sz="1800" b="0" dirty="0" err="1">
                <a:ea typeface="ＭＳ Ｐゴシック" pitchFamily="34" charset="-128"/>
              </a:rPr>
              <a:t>majority</a:t>
            </a:r>
            <a:r>
              <a:rPr lang="fr-FR" sz="1800" b="0" dirty="0">
                <a:ea typeface="ＭＳ Ｐゴシック" pitchFamily="34" charset="-128"/>
              </a:rPr>
              <a:t> of short-distance trips (</a:t>
            </a:r>
            <a:r>
              <a:rPr lang="fr-FR" sz="1800" b="0" dirty="0" err="1">
                <a:ea typeface="ＭＳ Ｐゴシック" pitchFamily="34" charset="-128"/>
              </a:rPr>
              <a:t>average</a:t>
            </a:r>
            <a:r>
              <a:rPr lang="fr-FR" sz="1800" b="0" dirty="0">
                <a:ea typeface="ＭＳ Ｐゴシック" pitchFamily="34" charset="-128"/>
              </a:rPr>
              <a:t> distance </a:t>
            </a:r>
            <a:r>
              <a:rPr lang="fr-FR" sz="1800" b="0" dirty="0" err="1">
                <a:ea typeface="ＭＳ Ｐゴシック" pitchFamily="34" charset="-128"/>
              </a:rPr>
              <a:t>travelled</a:t>
            </a:r>
            <a:r>
              <a:rPr lang="fr-FR" sz="1800" b="0" dirty="0">
                <a:ea typeface="ＭＳ Ｐゴシック" pitchFamily="34" charset="-128"/>
              </a:rPr>
              <a:t> </a:t>
            </a:r>
            <a:r>
              <a:rPr lang="fr-FR" sz="1800" b="0" dirty="0" err="1">
                <a:ea typeface="ＭＳ Ｐゴシック" pitchFamily="34" charset="-128"/>
              </a:rPr>
              <a:t>is</a:t>
            </a:r>
            <a:r>
              <a:rPr lang="fr-FR" sz="1800" b="0" dirty="0">
                <a:ea typeface="ＭＳ Ｐゴシック" pitchFamily="34" charset="-128"/>
              </a:rPr>
              <a:t> 4,4km)</a:t>
            </a:r>
            <a:r>
              <a:rPr lang="fr-FR" dirty="0"/>
              <a:t> </a:t>
            </a:r>
          </a:p>
          <a:p>
            <a:r>
              <a:rPr lang="fr-FR" dirty="0"/>
              <a:t>In addition, the </a:t>
            </a:r>
            <a:r>
              <a:rPr lang="fr-FR" dirty="0" err="1"/>
              <a:t>daily</a:t>
            </a:r>
            <a:r>
              <a:rPr lang="fr-FR" dirty="0"/>
              <a:t> trips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short distances, </a:t>
            </a:r>
            <a:r>
              <a:rPr lang="fr-FR" dirty="0" err="1"/>
              <a:t>under</a:t>
            </a:r>
            <a:r>
              <a:rPr lang="fr-FR" dirty="0"/>
              <a:t> 10 km in </a:t>
            </a:r>
            <a:r>
              <a:rPr lang="fr-FR" dirty="0" err="1"/>
              <a:t>average</a:t>
            </a:r>
            <a:r>
              <a:rPr lang="fr-FR" dirty="0"/>
              <a:t>, and 50% of car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3 km. =&gt; </a:t>
            </a:r>
            <a:r>
              <a:rPr lang="fr-FR" dirty="0" err="1"/>
              <a:t>suggesting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</a:t>
            </a:r>
            <a:r>
              <a:rPr lang="fr-FR" baseline="0" dirty="0" err="1"/>
              <a:t>potential</a:t>
            </a:r>
            <a:r>
              <a:rPr lang="fr-FR" baseline="0" dirty="0"/>
              <a:t> to </a:t>
            </a:r>
            <a:r>
              <a:rPr lang="fr-FR" baseline="0" dirty="0" err="1"/>
              <a:t>unlocked</a:t>
            </a:r>
            <a:r>
              <a:rPr lang="fr-FR" baseline="0" dirty="0"/>
              <a:t> for alternative modes of transport, </a:t>
            </a:r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high </a:t>
            </a:r>
            <a:r>
              <a:rPr lang="fr-FR" dirty="0" err="1"/>
              <a:t>potential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the</a:t>
            </a:r>
            <a:r>
              <a:rPr lang="fr-FR" baseline="0" dirty="0"/>
              <a:t> use of </a:t>
            </a:r>
            <a:r>
              <a:rPr lang="fr-FR" dirty="0" err="1"/>
              <a:t>AFVs</a:t>
            </a:r>
            <a:r>
              <a:rPr lang="fr-FR" dirty="0"/>
              <a:t>. Alternative Fuel </a:t>
            </a:r>
            <a:r>
              <a:rPr lang="fr-FR" dirty="0" err="1"/>
              <a:t>Vehicles</a:t>
            </a:r>
            <a:endParaRPr lang="fr-FR" dirty="0"/>
          </a:p>
          <a:p>
            <a:endParaRPr lang="fr-FR" baseline="0" dirty="0"/>
          </a:p>
          <a:p>
            <a:r>
              <a:rPr lang="fr-FR" dirty="0"/>
              <a:t>In</a:t>
            </a:r>
            <a:r>
              <a:rPr lang="fr-FR" baseline="0" dirty="0"/>
              <a:t> 2010, t</a:t>
            </a:r>
            <a:r>
              <a:rPr lang="fr-FR" dirty="0"/>
              <a:t>he modal </a:t>
            </a:r>
            <a:r>
              <a:rPr lang="fr-FR" dirty="0" err="1"/>
              <a:t>share</a:t>
            </a:r>
            <a:r>
              <a:rPr lang="fr-FR" dirty="0"/>
              <a:t> of the 41 million trips per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in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distributed</a:t>
            </a:r>
            <a:r>
              <a:rPr lang="fr-FR" baseline="0" dirty="0"/>
              <a:t> as </a:t>
            </a:r>
            <a:r>
              <a:rPr lang="fr-FR" baseline="0" dirty="0" err="1"/>
              <a:t>follows</a:t>
            </a:r>
            <a:r>
              <a:rPr lang="fr-FR" baseline="0" dirty="0"/>
              <a:t>:</a:t>
            </a:r>
          </a:p>
          <a:p>
            <a:pPr lvl="2"/>
            <a:r>
              <a:rPr lang="fr-FR" sz="1800" dirty="0"/>
              <a:t>40%: active transportation mode (</a:t>
            </a:r>
            <a:r>
              <a:rPr lang="fr-FR" sz="1800" dirty="0" err="1"/>
              <a:t>walking</a:t>
            </a:r>
            <a:r>
              <a:rPr lang="fr-FR" sz="1800" dirty="0"/>
              <a:t> &amp; </a:t>
            </a:r>
            <a:r>
              <a:rPr lang="fr-FR" sz="1800" dirty="0" err="1"/>
              <a:t>cycling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38%: </a:t>
            </a:r>
            <a:r>
              <a:rPr lang="fr-FR" sz="1800" dirty="0" err="1"/>
              <a:t>motorized</a:t>
            </a:r>
            <a:r>
              <a:rPr lang="fr-FR" sz="1800" dirty="0"/>
              <a:t> </a:t>
            </a:r>
            <a:r>
              <a:rPr lang="fr-FR" sz="1800" dirty="0" err="1"/>
              <a:t>vehicles</a:t>
            </a:r>
            <a:endParaRPr lang="fr-FR" sz="1800" dirty="0"/>
          </a:p>
          <a:p>
            <a:pPr lvl="2"/>
            <a:r>
              <a:rPr lang="fr-FR" sz="1800" dirty="0"/>
              <a:t>20%: public transport</a:t>
            </a:r>
          </a:p>
          <a:p>
            <a:pPr lvl="2"/>
            <a:endParaRPr lang="fr-FR" sz="1800" b="0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Increase in public transport use : +21%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GB" sz="1800" b="1" dirty="0">
              <a:solidFill>
                <a:srgbClr val="333333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800" b="1" dirty="0">
                <a:solidFill>
                  <a:srgbClr val="333333"/>
                </a:solidFill>
                <a:ea typeface="ＭＳ Ｐゴシック" pitchFamily="34" charset="-128"/>
              </a:rPr>
              <a:t>Stability of road traffic at the regional scale, but spatial  differentiation of car use locally with: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GB" sz="1400" dirty="0">
                <a:ea typeface="ＭＳ Ｐゴシック" pitchFamily="34" charset="-128"/>
              </a:rPr>
              <a:t>private car use significantly dropping within the city of Paris (-35%) while continuously increasing in the outer ring (+12%).</a:t>
            </a:r>
          </a:p>
          <a:p>
            <a:endParaRPr lang="fr-FR" dirty="0"/>
          </a:p>
          <a:p>
            <a:endParaRPr lang="fr-FR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Future: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reflecting</a:t>
            </a:r>
            <a:r>
              <a:rPr lang="fr-FR" baseline="0" dirty="0"/>
              <a:t> pop </a:t>
            </a:r>
            <a:r>
              <a:rPr lang="fr-FR" baseline="0" dirty="0" err="1"/>
              <a:t>growth</a:t>
            </a:r>
            <a:r>
              <a:rPr lang="fr-FR" baseline="0" dirty="0"/>
              <a:t> </a:t>
            </a:r>
            <a:r>
              <a:rPr lang="fr-FR" b="0" baseline="0" dirty="0"/>
              <a:t>(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2020: 12,4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inhabitants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againt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 11 million </a:t>
            </a:r>
            <a:r>
              <a:rPr lang="fr-FR" sz="2000" b="0" dirty="0" err="1">
                <a:solidFill>
                  <a:srgbClr val="333333"/>
                </a:solidFill>
                <a:ea typeface="+mn-ea"/>
                <a:cs typeface="+mn-cs"/>
              </a:rPr>
              <a:t>today</a:t>
            </a:r>
            <a:r>
              <a:rPr lang="fr-FR" sz="2000" b="0" dirty="0">
                <a:solidFill>
                  <a:srgbClr val="333333"/>
                </a:solidFill>
                <a:ea typeface="+mn-ea"/>
                <a:cs typeface="+mn-cs"/>
              </a:rPr>
              <a:t>)</a:t>
            </a:r>
            <a:r>
              <a:rPr lang="fr-FR" sz="2000" b="0" baseline="0" dirty="0">
                <a:solidFill>
                  <a:srgbClr val="333333"/>
                </a:solidFill>
                <a:ea typeface="+mn-ea"/>
                <a:cs typeface="+mn-cs"/>
              </a:rPr>
              <a:t> and </a:t>
            </a:r>
            <a:r>
              <a:rPr lang="fr-FR" sz="2000" b="0" baseline="0" dirty="0" err="1">
                <a:solidFill>
                  <a:srgbClr val="333333"/>
                </a:solidFill>
                <a:ea typeface="+mn-ea"/>
                <a:cs typeface="+mn-cs"/>
              </a:rPr>
              <a:t>employemnt</a:t>
            </a:r>
            <a:endParaRPr lang="fr-FR" sz="2000" b="0" dirty="0">
              <a:solidFill>
                <a:srgbClr val="333333"/>
              </a:solidFill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F180C-676D-4651-80FD-00B6546F470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650" y="1196752"/>
            <a:ext cx="360040" cy="0"/>
          </a:xfrm>
          <a:prstGeom prst="line">
            <a:avLst/>
          </a:prstGeom>
          <a:ln w="762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  9"/>
          <p:cNvSpPr>
            <a:spLocks noGrp="1"/>
          </p:cNvSpPr>
          <p:nvPr>
            <p:ph type="pic" sz="quarter" idx="12" hasCustomPrompt="1"/>
          </p:nvPr>
        </p:nvSpPr>
        <p:spPr>
          <a:xfrm>
            <a:off x="755650" y="3131294"/>
            <a:ext cx="5832000" cy="3383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Cliquer sur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338263"/>
            <a:ext cx="7535855" cy="1152891"/>
          </a:xfrm>
        </p:spPr>
        <p:txBody>
          <a:bodyPr/>
          <a:lstStyle>
            <a:lvl1pPr>
              <a:defRPr sz="3000" cap="all">
                <a:solidFill>
                  <a:srgbClr val="4C4C4C"/>
                </a:solidFill>
              </a:defRPr>
            </a:lvl1pPr>
            <a:lvl2pPr>
              <a:defRPr sz="1700" cap="all" baseline="0">
                <a:solidFill>
                  <a:srgbClr val="A6A6A6"/>
                </a:solidFill>
              </a:defRPr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fr-FR" dirty="0"/>
              <a:t>saisir le titre du diaporama</a:t>
            </a:r>
          </a:p>
          <a:p>
            <a:pPr lvl="1"/>
            <a:r>
              <a:rPr lang="fr-FR" dirty="0"/>
              <a:t>Saisir sous titre du diaporama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2491154"/>
            <a:ext cx="7535781" cy="599632"/>
          </a:xfrm>
        </p:spPr>
        <p:txBody>
          <a:bodyPr anchor="b"/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fr-FR" dirty="0"/>
              <a:t>Contexte de l’intervention / date</a:t>
            </a:r>
          </a:p>
          <a:p>
            <a:pPr lvl="1"/>
            <a:r>
              <a:rPr lang="fr-FR" dirty="0"/>
              <a:t>Nom de l’intervenant / fonction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5864397"/>
            <a:ext cx="85737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</a:p>
        </p:txBody>
      </p:sp>
    </p:spTree>
    <p:extLst>
      <p:ext uri="{BB962C8B-B14F-4D97-AF65-F5344CB8AC3E}">
        <p14:creationId xmlns:p14="http://schemas.microsoft.com/office/powerpoint/2010/main" val="33473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2 images pet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5256000" cy="51097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6293300" y="1162050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92850" y="2843213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 et crédits</a:t>
            </a:r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293300" y="4050683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/>
              <a:t>Cliquer sur l’objet à insérer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92850" y="5731846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 et crédits</a:t>
            </a:r>
          </a:p>
        </p:txBody>
      </p:sp>
    </p:spTree>
    <p:extLst>
      <p:ext uri="{BB962C8B-B14F-4D97-AF65-F5344CB8AC3E}">
        <p14:creationId xmlns:p14="http://schemas.microsoft.com/office/powerpoint/2010/main" val="5582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1 image moy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4174393" cy="51097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5213300" y="1505874"/>
            <a:ext cx="3312000" cy="4132873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00" y="5731846"/>
            <a:ext cx="331157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 et crédits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3300" y="1162050"/>
            <a:ext cx="3311575" cy="250725"/>
          </a:xfrm>
        </p:spPr>
        <p:txBody>
          <a:bodyPr anchor="b">
            <a:normAutofit/>
          </a:bodyPr>
          <a:lstStyle>
            <a:lvl1pPr algn="r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l’illustration</a:t>
            </a:r>
          </a:p>
        </p:txBody>
      </p:sp>
    </p:spTree>
    <p:extLst>
      <p:ext uri="{BB962C8B-B14F-4D97-AF65-F5344CB8AC3E}">
        <p14:creationId xmlns:p14="http://schemas.microsoft.com/office/powerpoint/2010/main" val="5633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749300" y="1513742"/>
            <a:ext cx="7777164" cy="4752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9106"/>
            <a:ext cx="7777164" cy="155681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 et crédits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1162050"/>
            <a:ext cx="7777163" cy="250725"/>
          </a:xfrm>
        </p:spPr>
        <p:txBody>
          <a:bodyPr anchor="b">
            <a:normAutofit/>
          </a:bodyPr>
          <a:lstStyle>
            <a:lvl1pPr algn="l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l’illustration</a:t>
            </a:r>
          </a:p>
        </p:txBody>
      </p:sp>
    </p:spTree>
    <p:extLst>
      <p:ext uri="{BB962C8B-B14F-4D97-AF65-F5344CB8AC3E}">
        <p14:creationId xmlns:p14="http://schemas.microsoft.com/office/powerpoint/2010/main" val="24096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</a:p>
        </p:txBody>
      </p:sp>
    </p:spTree>
    <p:extLst>
      <p:ext uri="{BB962C8B-B14F-4D97-AF65-F5344CB8AC3E}">
        <p14:creationId xmlns:p14="http://schemas.microsoft.com/office/powerpoint/2010/main" val="3471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du diaporama ou info réunion principale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 réunion et/ou date</a:t>
            </a:r>
          </a:p>
        </p:txBody>
      </p:sp>
    </p:spTree>
    <p:extLst>
      <p:ext uri="{BB962C8B-B14F-4D97-AF65-F5344CB8AC3E}">
        <p14:creationId xmlns:p14="http://schemas.microsoft.com/office/powerpoint/2010/main" val="420058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24300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9300" y="274638"/>
            <a:ext cx="777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9300" y="1316182"/>
            <a:ext cx="7776000" cy="4809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 (texte)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Texte avec puce (niveau 5)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Titre du diaporama ou info réunion principale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Info réunion et/ou date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174182" y="6588711"/>
            <a:ext cx="351118" cy="159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CB59051C-628F-A046-97B3-68395308EABE}" type="slidenum">
              <a:rPr lang="fr-FR" sz="600" smtClean="0">
                <a:solidFill>
                  <a:srgbClr val="262626"/>
                </a:solidFill>
                <a:latin typeface="Arial"/>
                <a:cs typeface="Arial"/>
              </a:rPr>
              <a:pPr algn="r"/>
              <a:t>‹N°›</a:t>
            </a:fld>
            <a:endParaRPr lang="fr-FR" sz="6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9" name="Image 8" descr="logo_iau_noir_peti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6" y="6453336"/>
            <a:ext cx="251840" cy="251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" y="6329232"/>
            <a:ext cx="494553" cy="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  <p:sldLayoutId id="2147483659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8080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262626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300"/>
        </a:spcBef>
        <a:buFont typeface="Arial"/>
        <a:buNone/>
        <a:defRPr sz="1600" kern="1200">
          <a:solidFill>
            <a:srgbClr val="262626"/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ts val="800"/>
        </a:spcBef>
        <a:buFont typeface="Arial"/>
        <a:buNone/>
        <a:defRPr sz="2000" b="1" kern="1200">
          <a:solidFill>
            <a:srgbClr val="262626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800"/>
        </a:spcBef>
        <a:buFont typeface="Arial"/>
        <a:buNone/>
        <a:defRPr sz="1600" b="1" kern="1200" baseline="0">
          <a:solidFill>
            <a:srgbClr val="262626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ts val="300"/>
        </a:spcBef>
        <a:buFont typeface="Arial"/>
        <a:buChar char="•"/>
        <a:defRPr sz="1600" kern="1200">
          <a:solidFill>
            <a:srgbClr val="26262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ny.nguyen-luong@institutparisregion.f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55650" y="1338263"/>
            <a:ext cx="7810126" cy="115289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RIDESHARING IN PARIS REGION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Results of the EXPERIMENTATION LED BY the TRANSPORT AUTHORITY BETWEEN OCTOBER 2017 AND JUNE 2018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55650" y="2794810"/>
            <a:ext cx="7535781" cy="599632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/>
              <a:t>THNS 2019 « Villes intelligentes et systèmes de transports durables » – 6 </a:t>
            </a:r>
            <a:r>
              <a:rPr lang="fr-FR" dirty="0" err="1"/>
              <a:t>november</a:t>
            </a:r>
            <a:r>
              <a:rPr lang="fr-FR" dirty="0"/>
              <a:t> 2019</a:t>
            </a:r>
          </a:p>
          <a:p>
            <a:pPr lvl="1"/>
            <a:endParaRPr lang="fr-FR" sz="1400" dirty="0"/>
          </a:p>
          <a:p>
            <a:pPr lvl="1"/>
            <a:r>
              <a:rPr lang="fr-FR" sz="1600" b="1" dirty="0"/>
              <a:t>Paris </a:t>
            </a:r>
            <a:r>
              <a:rPr lang="fr-FR" sz="1600" b="1" dirty="0" err="1"/>
              <a:t>Region</a:t>
            </a:r>
            <a:r>
              <a:rPr lang="fr-FR" sz="1600" b="1" dirty="0"/>
              <a:t> Institute</a:t>
            </a:r>
          </a:p>
          <a:p>
            <a:pPr lvl="1"/>
            <a:r>
              <a:rPr lang="fr-FR" sz="1400" dirty="0"/>
              <a:t>Dany </a:t>
            </a:r>
            <a:r>
              <a:rPr lang="fr-FR" sz="1400" dirty="0" err="1"/>
              <a:t>Nguyen-Luong</a:t>
            </a:r>
            <a:r>
              <a:rPr lang="fr-FR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2110" y="6300811"/>
            <a:ext cx="1505540" cy="21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ersinkisacik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/Getty Images</a:t>
            </a:r>
            <a:endParaRPr lang="fr-FR" sz="8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http://www.iau-idf.fr/exl-img/IAURIF/2007/20633/IA50094_cadice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518482"/>
            <a:ext cx="4681277" cy="31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15" y="5623200"/>
            <a:ext cx="1053542" cy="10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101" y="847026"/>
            <a:ext cx="8460640" cy="385003"/>
          </a:xfrm>
        </p:spPr>
        <p:txBody>
          <a:bodyPr/>
          <a:lstStyle/>
          <a:p>
            <a:r>
              <a:rPr lang="fr-FR" dirty="0">
                <a:latin typeface="+mn-lt"/>
              </a:rPr>
              <a:t>In Paris </a:t>
            </a:r>
            <a:r>
              <a:rPr lang="fr-FR" dirty="0" err="1">
                <a:latin typeface="+mn-lt"/>
              </a:rPr>
              <a:t>Region</a:t>
            </a:r>
            <a:r>
              <a:rPr lang="fr-FR" dirty="0">
                <a:latin typeface="+mn-lt"/>
              </a:rPr>
              <a:t>, 16 millions car trips </a:t>
            </a:r>
            <a:r>
              <a:rPr lang="fr-FR" b="1" dirty="0" err="1">
                <a:latin typeface="+mn-lt"/>
              </a:rPr>
              <a:t>every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day</a:t>
            </a:r>
            <a:r>
              <a:rPr lang="fr-FR" b="1" dirty="0">
                <a:latin typeface="+mn-lt"/>
              </a:rPr>
              <a:t> </a:t>
            </a:r>
            <a:r>
              <a:rPr lang="fr-FR" dirty="0">
                <a:latin typeface="+mn-lt"/>
              </a:rPr>
              <a:t>and 1,23 millions as the </a:t>
            </a:r>
            <a:r>
              <a:rPr lang="fr-FR" dirty="0" err="1">
                <a:latin typeface="+mn-lt"/>
              </a:rPr>
              <a:t>potential</a:t>
            </a:r>
            <a:r>
              <a:rPr lang="fr-FR" dirty="0">
                <a:latin typeface="+mn-lt"/>
              </a:rPr>
              <a:t> for H-W </a:t>
            </a:r>
            <a:r>
              <a:rPr lang="fr-FR" dirty="0" err="1">
                <a:latin typeface="+mn-lt"/>
              </a:rPr>
              <a:t>purpose</a:t>
            </a:r>
            <a:r>
              <a:rPr lang="fr-FR" dirty="0">
                <a:latin typeface="+mn-lt"/>
              </a:rPr>
              <a:t>. </a:t>
            </a:r>
          </a:p>
          <a:p>
            <a:r>
              <a:rPr lang="fr-FR" dirty="0" err="1">
                <a:latin typeface="+mn-lt"/>
              </a:rPr>
              <a:t>June</a:t>
            </a:r>
            <a:r>
              <a:rPr lang="fr-FR" dirty="0">
                <a:latin typeface="+mn-lt"/>
              </a:rPr>
              <a:t> 2018 : </a:t>
            </a:r>
            <a:r>
              <a:rPr lang="fr-FR" dirty="0" err="1">
                <a:latin typeface="+mn-lt"/>
              </a:rPr>
              <a:t>only</a:t>
            </a:r>
            <a:r>
              <a:rPr lang="fr-FR" dirty="0">
                <a:latin typeface="+mn-lt"/>
              </a:rPr>
              <a:t> </a:t>
            </a:r>
            <a:r>
              <a:rPr lang="fr-FR" b="1" dirty="0">
                <a:latin typeface="+mn-lt"/>
              </a:rPr>
              <a:t>1 222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shared</a:t>
            </a:r>
            <a:r>
              <a:rPr lang="fr-FR" dirty="0">
                <a:latin typeface="+mn-lt"/>
              </a:rPr>
              <a:t> car trips per </a:t>
            </a:r>
            <a:r>
              <a:rPr lang="fr-FR" dirty="0" err="1">
                <a:latin typeface="+mn-lt"/>
              </a:rPr>
              <a:t>day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so</a:t>
            </a:r>
            <a:r>
              <a:rPr lang="fr-FR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only</a:t>
            </a:r>
            <a:r>
              <a:rPr lang="fr-FR" b="1" dirty="0">
                <a:latin typeface="+mn-lt"/>
              </a:rPr>
              <a:t> 1‰ </a:t>
            </a:r>
            <a:r>
              <a:rPr lang="fr-FR" b="1" dirty="0" err="1">
                <a:latin typeface="+mn-lt"/>
              </a:rPr>
              <a:t>captured</a:t>
            </a:r>
            <a:r>
              <a:rPr lang="fr-FR" dirty="0">
                <a:latin typeface="+mn-lt"/>
              </a:rPr>
              <a:t>) </a:t>
            </a:r>
          </a:p>
          <a:p>
            <a:endParaRPr lang="fr-FR" dirty="0">
              <a:latin typeface="+mn-lt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7C96000-7D7D-4436-85E5-57F32C8DA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75353"/>
              </p:ext>
            </p:extLst>
          </p:nvPr>
        </p:nvGraphicFramePr>
        <p:xfrm>
          <a:off x="1550326" y="2138990"/>
          <a:ext cx="5600567" cy="366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821531" y="222423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… BUT THE VOLUMES ARE STILL NEGLIGIBLE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42400" y="56592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T4-2017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36243" y="5642323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T1-2018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68246" y="5642323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T2-2018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10397" y="5638954"/>
            <a:ext cx="835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average</a:t>
            </a:r>
            <a:endParaRPr lang="fr-FR" sz="1600" dirty="0"/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97498" y="5977508"/>
            <a:ext cx="119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IDFM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3735600" y="4842863"/>
            <a:ext cx="10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8 </a:t>
            </a:r>
            <a:r>
              <a:rPr lang="fr-FR" sz="1400" dirty="0" err="1"/>
              <a:t>operators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 rot="5400000">
            <a:off x="4956782" y="4851301"/>
            <a:ext cx="10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 </a:t>
            </a:r>
            <a:r>
              <a:rPr lang="fr-FR" sz="1400" dirty="0" err="1"/>
              <a:t>operators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 rot="5400000">
            <a:off x="6186235" y="4383184"/>
            <a:ext cx="10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 </a:t>
            </a:r>
            <a:r>
              <a:rPr lang="fr-FR" sz="1400" dirty="0" err="1"/>
              <a:t>operators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3950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747" y="1072336"/>
            <a:ext cx="7822538" cy="385003"/>
          </a:xfrm>
        </p:spPr>
        <p:txBody>
          <a:bodyPr/>
          <a:lstStyle/>
          <a:p>
            <a:r>
              <a:rPr lang="fr-FR" sz="2800" dirty="0" err="1">
                <a:latin typeface="+mn-lt"/>
              </a:rPr>
              <a:t>Shared</a:t>
            </a:r>
            <a:r>
              <a:rPr lang="fr-FR" sz="2800" dirty="0">
                <a:latin typeface="+mn-lt"/>
              </a:rPr>
              <a:t> trips are </a:t>
            </a:r>
            <a:r>
              <a:rPr lang="fr-FR" sz="2800" dirty="0" err="1">
                <a:latin typeface="+mn-lt"/>
              </a:rPr>
              <a:t>mainly</a:t>
            </a:r>
            <a:r>
              <a:rPr lang="fr-FR" sz="2800" dirty="0">
                <a:latin typeface="+mn-lt"/>
              </a:rPr>
              <a:t> made </a:t>
            </a:r>
            <a:r>
              <a:rPr lang="fr-FR" sz="2800" dirty="0" err="1">
                <a:latin typeface="+mn-lt"/>
              </a:rPr>
              <a:t>during</a:t>
            </a:r>
            <a:r>
              <a:rPr lang="fr-FR" sz="2800" dirty="0">
                <a:latin typeface="+mn-lt"/>
              </a:rPr>
              <a:t> commute </a:t>
            </a:r>
            <a:r>
              <a:rPr lang="fr-FR" sz="2800" dirty="0" err="1">
                <a:latin typeface="+mn-lt"/>
              </a:rPr>
              <a:t>hours</a:t>
            </a:r>
            <a:r>
              <a:rPr lang="fr-FR" sz="2800" dirty="0">
                <a:latin typeface="+mn-lt"/>
              </a:rPr>
              <a:t>.</a:t>
            </a:r>
          </a:p>
          <a:p>
            <a:endParaRPr lang="fr-FR" sz="2800" dirty="0"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21531" y="222423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300" dirty="0"/>
              <a:t>RESULTS BY HOUR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contrast="-1000"/>
          </a:blip>
          <a:stretch>
            <a:fillRect/>
          </a:stretch>
        </p:blipFill>
        <p:spPr>
          <a:xfrm>
            <a:off x="76949" y="1972256"/>
            <a:ext cx="8874901" cy="376164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58141" y="5897531"/>
            <a:ext cx="119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IDFM</a:t>
            </a:r>
          </a:p>
        </p:txBody>
      </p:sp>
    </p:spTree>
    <p:extLst>
      <p:ext uri="{BB962C8B-B14F-4D97-AF65-F5344CB8AC3E}">
        <p14:creationId xmlns:p14="http://schemas.microsoft.com/office/powerpoint/2010/main" val="246699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47" y="841473"/>
            <a:ext cx="7822538" cy="385003"/>
          </a:xfrm>
        </p:spPr>
        <p:txBody>
          <a:bodyPr/>
          <a:lstStyle/>
          <a:p>
            <a:r>
              <a:rPr lang="fr-FR" sz="2800" dirty="0" err="1">
                <a:latin typeface="+mn-lt"/>
              </a:rPr>
              <a:t>Shared</a:t>
            </a:r>
            <a:r>
              <a:rPr lang="fr-FR" sz="2800" dirty="0">
                <a:latin typeface="+mn-lt"/>
              </a:rPr>
              <a:t> trips are </a:t>
            </a:r>
            <a:r>
              <a:rPr lang="fr-FR" sz="2800" dirty="0" err="1">
                <a:latin typeface="+mn-lt"/>
              </a:rPr>
              <a:t>mainly</a:t>
            </a:r>
            <a:r>
              <a:rPr lang="fr-FR" sz="2800" dirty="0">
                <a:latin typeface="+mn-lt"/>
              </a:rPr>
              <a:t> made </a:t>
            </a:r>
            <a:r>
              <a:rPr lang="fr-FR" sz="2800" dirty="0" err="1">
                <a:latin typeface="+mn-lt"/>
              </a:rPr>
              <a:t>from</a:t>
            </a:r>
            <a:r>
              <a:rPr lang="fr-FR" sz="2800" dirty="0">
                <a:latin typeface="+mn-lt"/>
              </a:rPr>
              <a:t> and/or to the second ring (75%).</a:t>
            </a:r>
          </a:p>
          <a:p>
            <a:endParaRPr lang="fr-FR" sz="2800" dirty="0"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99451" y="222423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300" dirty="0"/>
              <a:t>RESULTS BY RING ORIGIN-DESTINATION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83741" y="6227819"/>
            <a:ext cx="119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IDFM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00" y="1703752"/>
            <a:ext cx="6056833" cy="46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47" y="1134924"/>
            <a:ext cx="7822538" cy="385003"/>
          </a:xfrm>
        </p:spPr>
        <p:txBody>
          <a:bodyPr/>
          <a:lstStyle/>
          <a:p>
            <a:r>
              <a:rPr lang="fr-FR" sz="2400" dirty="0">
                <a:latin typeface="+mn-lt"/>
              </a:rPr>
              <a:t>Most </a:t>
            </a:r>
            <a:r>
              <a:rPr lang="fr-FR" sz="2400" dirty="0" err="1">
                <a:latin typeface="+mn-lt"/>
              </a:rPr>
              <a:t>passengers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rideshare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only</a:t>
            </a:r>
            <a:r>
              <a:rPr lang="fr-FR" sz="2400" dirty="0">
                <a:latin typeface="+mn-lt"/>
              </a:rPr>
              <a:t> one </a:t>
            </a:r>
            <a:r>
              <a:rPr lang="fr-FR" sz="2400" dirty="0" err="1">
                <a:latin typeface="+mn-lt"/>
              </a:rPr>
              <a:t>month</a:t>
            </a:r>
            <a:r>
              <a:rPr lang="fr-FR" sz="2400" dirty="0">
                <a:latin typeface="+mn-lt"/>
              </a:rPr>
              <a:t>. </a:t>
            </a:r>
            <a:r>
              <a:rPr lang="fr-FR" sz="2400" dirty="0" err="1">
                <a:latin typeface="+mn-lt"/>
              </a:rPr>
              <a:t>Only</a:t>
            </a:r>
            <a:r>
              <a:rPr lang="fr-FR" sz="2400" dirty="0">
                <a:latin typeface="+mn-lt"/>
              </a:rPr>
              <a:t> 10% have </a:t>
            </a:r>
            <a:r>
              <a:rPr lang="fr-FR" sz="2400" dirty="0" err="1">
                <a:latin typeface="+mn-lt"/>
              </a:rPr>
              <a:t>participated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during</a:t>
            </a:r>
            <a:r>
              <a:rPr lang="fr-FR" sz="2400" dirty="0">
                <a:latin typeface="+mn-lt"/>
              </a:rPr>
              <a:t> 6 </a:t>
            </a:r>
            <a:r>
              <a:rPr lang="fr-FR" sz="2400" dirty="0" err="1">
                <a:latin typeface="+mn-lt"/>
              </a:rPr>
              <a:t>months</a:t>
            </a:r>
            <a:r>
              <a:rPr lang="fr-FR" sz="2400" dirty="0">
                <a:latin typeface="+mn-lt"/>
              </a:rPr>
              <a:t> to the </a:t>
            </a:r>
            <a:r>
              <a:rPr lang="fr-FR" sz="2400" dirty="0" err="1">
                <a:latin typeface="+mn-lt"/>
              </a:rPr>
              <a:t>experimentation</a:t>
            </a:r>
            <a:r>
              <a:rPr lang="fr-FR" sz="2400" dirty="0">
                <a:latin typeface="+mn-lt"/>
              </a:rPr>
              <a:t>.</a:t>
            </a:r>
          </a:p>
          <a:p>
            <a:r>
              <a:rPr lang="fr-FR" sz="2400" dirty="0" err="1">
                <a:latin typeface="+mn-lt"/>
              </a:rPr>
              <a:t>Same</a:t>
            </a:r>
            <a:r>
              <a:rPr lang="fr-FR" sz="2400" dirty="0">
                <a:latin typeface="+mn-lt"/>
              </a:rPr>
              <a:t> observation for the drivers : 50% </a:t>
            </a:r>
            <a:r>
              <a:rPr lang="fr-FR" sz="2400" dirty="0" err="1">
                <a:latin typeface="+mn-lt"/>
              </a:rPr>
              <a:t>only</a:t>
            </a:r>
            <a:r>
              <a:rPr lang="fr-FR" sz="2400" dirty="0">
                <a:latin typeface="+mn-lt"/>
              </a:rPr>
              <a:t> have </a:t>
            </a:r>
            <a:r>
              <a:rPr lang="fr-FR" sz="2400" dirty="0" err="1">
                <a:latin typeface="+mn-lt"/>
              </a:rPr>
              <a:t>rideshared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during</a:t>
            </a:r>
            <a:r>
              <a:rPr lang="fr-FR" sz="2400" dirty="0">
                <a:latin typeface="+mn-lt"/>
              </a:rPr>
              <a:t> one </a:t>
            </a:r>
            <a:r>
              <a:rPr lang="fr-FR" sz="2400" dirty="0" err="1">
                <a:latin typeface="+mn-lt"/>
              </a:rPr>
              <a:t>month</a:t>
            </a:r>
            <a:r>
              <a:rPr lang="fr-FR" sz="2400" dirty="0">
                <a:latin typeface="+mn-lt"/>
              </a:rPr>
              <a:t> and 30% </a:t>
            </a:r>
            <a:r>
              <a:rPr lang="fr-FR" sz="2400" dirty="0" err="1">
                <a:latin typeface="+mn-lt"/>
              </a:rPr>
              <a:t>during</a:t>
            </a:r>
            <a:r>
              <a:rPr lang="fr-FR" sz="2400" dirty="0">
                <a:latin typeface="+mn-lt"/>
              </a:rPr>
              <a:t> 3 </a:t>
            </a:r>
            <a:r>
              <a:rPr lang="fr-FR" sz="2400" dirty="0" err="1">
                <a:latin typeface="+mn-lt"/>
              </a:rPr>
              <a:t>months</a:t>
            </a:r>
            <a:r>
              <a:rPr lang="fr-FR" sz="2400" dirty="0">
                <a:latin typeface="+mn-lt"/>
              </a:rPr>
              <a:t>.</a:t>
            </a:r>
          </a:p>
          <a:p>
            <a:r>
              <a:rPr lang="fr-FR" sz="2800" b="1" dirty="0">
                <a:latin typeface="+mn-lt"/>
              </a:rPr>
              <a:t>So all </a:t>
            </a:r>
            <a:r>
              <a:rPr lang="fr-FR" sz="2800" b="1" dirty="0" err="1">
                <a:latin typeface="+mn-lt"/>
              </a:rPr>
              <a:t>operators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meet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problems</a:t>
            </a:r>
            <a:r>
              <a:rPr lang="fr-FR" sz="2800" b="1" dirty="0">
                <a:latin typeface="+mn-lt"/>
              </a:rPr>
              <a:t> of </a:t>
            </a:r>
            <a:r>
              <a:rPr lang="fr-FR" sz="2800" b="1" dirty="0" err="1">
                <a:latin typeface="+mn-lt"/>
              </a:rPr>
              <a:t>fidelity</a:t>
            </a:r>
            <a:r>
              <a:rPr lang="fr-FR" sz="2800" b="1" dirty="0">
                <a:latin typeface="+mn-lt"/>
              </a:rPr>
              <a:t>. </a:t>
            </a:r>
          </a:p>
          <a:p>
            <a:r>
              <a:rPr lang="fr-FR" sz="2400" dirty="0">
                <a:latin typeface="+mn-lt"/>
              </a:rPr>
              <a:t>Possible </a:t>
            </a:r>
            <a:r>
              <a:rPr lang="fr-FR" sz="2400" dirty="0" err="1">
                <a:latin typeface="+mn-lt"/>
              </a:rPr>
              <a:t>explanations</a:t>
            </a:r>
            <a:r>
              <a:rPr lang="fr-FR" sz="2400" dirty="0">
                <a:latin typeface="+mn-lt"/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The service </a:t>
            </a:r>
            <a:r>
              <a:rPr lang="fr-FR" sz="2400" dirty="0" err="1">
                <a:latin typeface="+mn-lt"/>
              </a:rPr>
              <a:t>is</a:t>
            </a:r>
            <a:r>
              <a:rPr lang="fr-FR" sz="2400" dirty="0">
                <a:latin typeface="+mn-lt"/>
              </a:rPr>
              <a:t> not </a:t>
            </a:r>
            <a:r>
              <a:rPr lang="fr-FR" sz="2400" dirty="0" err="1">
                <a:latin typeface="+mn-lt"/>
              </a:rPr>
              <a:t>satisfactory</a:t>
            </a:r>
            <a:r>
              <a:rPr lang="fr-FR" sz="2400" dirty="0">
                <a:latin typeface="+mn-lt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latin typeface="+mn-lt"/>
              </a:rPr>
              <a:t>The ridesharing is </a:t>
            </a:r>
            <a:r>
              <a:rPr lang="en-US" sz="2400" dirty="0" err="1">
                <a:latin typeface="+mn-lt"/>
              </a:rPr>
              <a:t>organised</a:t>
            </a:r>
            <a:r>
              <a:rPr lang="en-US" sz="2400" dirty="0">
                <a:latin typeface="+mn-lt"/>
              </a:rPr>
              <a:t> off-platform once the matching has been made</a:t>
            </a:r>
            <a:r>
              <a:rPr lang="fr-FR" sz="2400" dirty="0">
                <a:latin typeface="+mn-lt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The </a:t>
            </a:r>
            <a:r>
              <a:rPr lang="fr-FR" sz="2400" dirty="0" err="1">
                <a:latin typeface="+mn-lt"/>
              </a:rPr>
              <a:t>ridesharing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meets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specific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needs</a:t>
            </a:r>
            <a:r>
              <a:rPr lang="fr-FR" sz="2400" dirty="0">
                <a:latin typeface="+mn-lt"/>
              </a:rPr>
              <a:t>.</a:t>
            </a:r>
          </a:p>
          <a:p>
            <a:r>
              <a:rPr lang="fr-FR" sz="2400" dirty="0">
                <a:solidFill>
                  <a:srgbClr val="FF0000"/>
                </a:solidFill>
                <a:latin typeface="+mn-lt"/>
              </a:rPr>
              <a:t>    =&gt; To know, a </a:t>
            </a:r>
            <a:r>
              <a:rPr lang="fr-FR" sz="2400" dirty="0" err="1">
                <a:solidFill>
                  <a:srgbClr val="FF0000"/>
                </a:solidFill>
                <a:latin typeface="+mn-lt"/>
              </a:rPr>
              <a:t>survey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has to </a:t>
            </a:r>
            <a:r>
              <a:rPr lang="fr-FR" sz="2400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n-lt"/>
              </a:rPr>
              <a:t>conducted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endParaRPr lang="fr-FR" sz="2800" dirty="0">
              <a:latin typeface="+mn-lt"/>
            </a:endParaRPr>
          </a:p>
          <a:p>
            <a:endParaRPr lang="fr-FR" sz="2800" dirty="0"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21531" y="222423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300" dirty="0"/>
              <a:t>RESULTS BY USAGE FREQUENCY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7270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1531" y="222423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RESULTS BY OPERATOR : A MODEST RESULT EXCEPT FOR KAROS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13DACA6F-D1D5-426C-A853-0E3B59486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926068"/>
              </p:ext>
            </p:extLst>
          </p:nvPr>
        </p:nvGraphicFramePr>
        <p:xfrm>
          <a:off x="939732" y="1060001"/>
          <a:ext cx="7354668" cy="381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21531" y="4936433"/>
            <a:ext cx="71579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But a suspicion of </a:t>
            </a:r>
            <a:r>
              <a:rPr lang="fr-FR" sz="2400" dirty="0" err="1"/>
              <a:t>fraud</a:t>
            </a:r>
            <a:r>
              <a:rPr lang="fr-FR" sz="2400" dirty="0"/>
              <a:t> by </a:t>
            </a:r>
            <a:r>
              <a:rPr lang="fr-FR" sz="2400" dirty="0" err="1"/>
              <a:t>Karos</a:t>
            </a:r>
            <a:r>
              <a:rPr lang="fr-FR" sz="2400" dirty="0"/>
              <a:t> </a:t>
            </a:r>
            <a:r>
              <a:rPr lang="fr-FR" sz="2400" dirty="0" err="1"/>
              <a:t>users</a:t>
            </a:r>
            <a:r>
              <a:rPr lang="fr-FR" sz="2400" dirty="0"/>
              <a:t>.</a:t>
            </a:r>
          </a:p>
          <a:p>
            <a:r>
              <a:rPr lang="fr-FR" sz="2400" dirty="0" err="1"/>
              <a:t>Ecov</a:t>
            </a:r>
            <a:r>
              <a:rPr lang="fr-FR" sz="2400" dirty="0"/>
              <a:t> : a </a:t>
            </a:r>
            <a:r>
              <a:rPr lang="fr-FR" sz="2400" dirty="0" err="1"/>
              <a:t>serious</a:t>
            </a:r>
            <a:r>
              <a:rPr lang="fr-FR" sz="2400" dirty="0"/>
              <a:t> </a:t>
            </a:r>
            <a:r>
              <a:rPr lang="fr-FR" sz="2400" dirty="0" err="1"/>
              <a:t>disillusion</a:t>
            </a:r>
            <a:r>
              <a:rPr lang="fr-FR" sz="2400" dirty="0"/>
              <a:t> (buzz </a:t>
            </a:r>
            <a:r>
              <a:rPr lang="fr-FR" sz="2400" dirty="0" err="1"/>
              <a:t>three</a:t>
            </a:r>
            <a:r>
              <a:rPr lang="fr-FR" sz="2400" dirty="0"/>
              <a:t>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ago</a:t>
            </a:r>
            <a:r>
              <a:rPr lang="fr-FR" sz="2400" dirty="0"/>
              <a:t>). </a:t>
            </a:r>
          </a:p>
          <a:p>
            <a:r>
              <a:rPr lang="fr-FR" sz="2400" dirty="0" err="1"/>
              <a:t>Then</a:t>
            </a:r>
            <a:r>
              <a:rPr lang="fr-FR" sz="2400" dirty="0"/>
              <a:t> a « </a:t>
            </a:r>
            <a:r>
              <a:rPr lang="fr-FR" sz="2400" dirty="0" err="1"/>
              <a:t>register</a:t>
            </a:r>
            <a:r>
              <a:rPr lang="fr-FR" sz="2400" dirty="0"/>
              <a:t> of </a:t>
            </a:r>
            <a:r>
              <a:rPr lang="fr-FR" sz="2400" dirty="0" err="1"/>
              <a:t>ridesharing</a:t>
            </a:r>
            <a:r>
              <a:rPr lang="fr-FR" sz="2400" dirty="0"/>
              <a:t> proof » has been set up </a:t>
            </a:r>
          </a:p>
          <a:p>
            <a:r>
              <a:rPr lang="fr-FR" sz="2400" dirty="0"/>
              <a:t>by the </a:t>
            </a:r>
            <a:r>
              <a:rPr lang="fr-FR" sz="2400" dirty="0" err="1"/>
              <a:t>goverment</a:t>
            </a:r>
            <a:r>
              <a:rPr lang="fr-FR" sz="2400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574210" y="4878575"/>
            <a:ext cx="119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IDFM</a:t>
            </a:r>
          </a:p>
        </p:txBody>
      </p:sp>
    </p:spTree>
    <p:extLst>
      <p:ext uri="{BB962C8B-B14F-4D97-AF65-F5344CB8AC3E}">
        <p14:creationId xmlns:p14="http://schemas.microsoft.com/office/powerpoint/2010/main" val="110190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101" y="847026"/>
            <a:ext cx="4829418" cy="385003"/>
          </a:xfrm>
        </p:spPr>
        <p:txBody>
          <a:bodyPr/>
          <a:lstStyle/>
          <a:p>
            <a:r>
              <a:rPr lang="fr-FR" sz="2000" dirty="0">
                <a:latin typeface="+mn-lt"/>
              </a:rPr>
              <a:t>IDFM (the Transport </a:t>
            </a:r>
            <a:r>
              <a:rPr lang="fr-FR" sz="2000" dirty="0" err="1">
                <a:latin typeface="+mn-lt"/>
              </a:rPr>
              <a:t>Authority</a:t>
            </a:r>
            <a:r>
              <a:rPr lang="fr-FR" sz="2000" dirty="0">
                <a:latin typeface="+mn-lt"/>
              </a:rPr>
              <a:t>) </a:t>
            </a:r>
            <a:r>
              <a:rPr lang="fr-FR" sz="2000" dirty="0" err="1">
                <a:latin typeface="+mn-lt"/>
              </a:rPr>
              <a:t>decided</a:t>
            </a:r>
            <a:r>
              <a:rPr lang="fr-FR" sz="2000" dirty="0">
                <a:latin typeface="+mn-lt"/>
              </a:rPr>
              <a:t> to </a:t>
            </a:r>
            <a:r>
              <a:rPr lang="fr-FR" sz="2000" dirty="0" err="1">
                <a:latin typeface="+mn-lt"/>
              </a:rPr>
              <a:t>extent</a:t>
            </a:r>
            <a:r>
              <a:rPr lang="fr-FR" sz="2000" dirty="0">
                <a:latin typeface="+mn-lt"/>
              </a:rPr>
              <a:t> the </a:t>
            </a:r>
            <a:r>
              <a:rPr lang="fr-FR" sz="2000" dirty="0" err="1">
                <a:latin typeface="+mn-lt"/>
              </a:rPr>
              <a:t>experimentation</a:t>
            </a:r>
            <a:r>
              <a:rPr lang="fr-FR" sz="2000" dirty="0">
                <a:latin typeface="+mn-lt"/>
              </a:rPr>
              <a:t>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IDFM decided </a:t>
            </a:r>
            <a:r>
              <a:rPr lang="fr-FR" sz="2000" dirty="0">
                <a:latin typeface="+mn-lt"/>
              </a:rPr>
              <a:t>to </a:t>
            </a:r>
            <a:r>
              <a:rPr lang="fr-FR" sz="2000" dirty="0" err="1">
                <a:latin typeface="+mn-lt"/>
              </a:rPr>
              <a:t>increase</a:t>
            </a:r>
            <a:r>
              <a:rPr lang="fr-FR" sz="2000" dirty="0">
                <a:latin typeface="+mn-lt"/>
              </a:rPr>
              <a:t> the </a:t>
            </a:r>
            <a:r>
              <a:rPr lang="fr-FR" sz="2000" dirty="0" err="1">
                <a:latin typeface="+mn-lt"/>
              </a:rPr>
              <a:t>subsidy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amounts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from</a:t>
            </a:r>
            <a:r>
              <a:rPr lang="fr-FR" sz="2000" dirty="0">
                <a:latin typeface="+mn-lt"/>
              </a:rPr>
              <a:t> the 1</a:t>
            </a:r>
            <a:r>
              <a:rPr lang="fr-FR" sz="2000" baseline="30000" dirty="0">
                <a:latin typeface="+mn-lt"/>
              </a:rPr>
              <a:t>st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may</a:t>
            </a:r>
            <a:r>
              <a:rPr lang="fr-FR" sz="2000" dirty="0">
                <a:latin typeface="+mn-lt"/>
              </a:rPr>
              <a:t> 2019 :</a:t>
            </a:r>
          </a:p>
          <a:p>
            <a:endParaRPr lang="fr-FR" sz="20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</a:t>
            </a:r>
          </a:p>
          <a:p>
            <a:endParaRPr lang="fr-FR" sz="2000" dirty="0"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3531" y="228257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AFTER SEPTEMBER 2018, WHAT HAPPENED ?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57" y="847026"/>
            <a:ext cx="3779044" cy="28342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71" y="3687203"/>
            <a:ext cx="8688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For passengers Navigo customers: 2 trips per day are offered. 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For drivers: an insured benefit of 1.5€ to 3€ per trip depending on the distance travelled. Possibility to cumulate the benefits if there are several passengers (maximum 2 trips per day per driver). </a:t>
            </a:r>
          </a:p>
          <a:p>
            <a:r>
              <a:rPr lang="en-US" sz="2000" dirty="0"/>
              <a:t>     That means up to 264€ per month for drivers with 2 passengers.</a:t>
            </a:r>
          </a:p>
          <a:p>
            <a:endParaRPr lang="en-US" sz="2000" dirty="0"/>
          </a:p>
          <a:p>
            <a:r>
              <a:rPr lang="en-US" sz="2000" dirty="0"/>
              <a:t>The market is concentrating : in 2019, </a:t>
            </a:r>
            <a:r>
              <a:rPr lang="en-US" sz="2000" dirty="0" err="1"/>
              <a:t>Klaxit</a:t>
            </a:r>
            <a:r>
              <a:rPr lang="en-US" sz="2000" dirty="0"/>
              <a:t> bought </a:t>
            </a:r>
            <a:r>
              <a:rPr lang="en-US" sz="2000" dirty="0" err="1"/>
              <a:t>IDVroom</a:t>
            </a:r>
            <a:r>
              <a:rPr lang="en-US" sz="2000" dirty="0"/>
              <a:t>, </a:t>
            </a:r>
            <a:r>
              <a:rPr lang="en-US" sz="2000" dirty="0" err="1"/>
              <a:t>Ecov</a:t>
            </a:r>
            <a:r>
              <a:rPr lang="en-US" sz="2000" dirty="0"/>
              <a:t> bought </a:t>
            </a:r>
            <a:r>
              <a:rPr lang="en-US" sz="2000" dirty="0" err="1"/>
              <a:t>Ouihop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1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9" y="1050111"/>
            <a:ext cx="8423220" cy="385003"/>
          </a:xfrm>
        </p:spPr>
        <p:txBody>
          <a:bodyPr/>
          <a:lstStyle/>
          <a:p>
            <a:r>
              <a:rPr lang="fr-FR" dirty="0" err="1">
                <a:latin typeface="+mn-lt"/>
              </a:rPr>
              <a:t>Some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results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were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provided</a:t>
            </a:r>
            <a:r>
              <a:rPr lang="fr-FR" dirty="0">
                <a:latin typeface="+mn-lt"/>
              </a:rPr>
              <a:t> by the national </a:t>
            </a:r>
            <a:r>
              <a:rPr lang="fr-FR" dirty="0" err="1">
                <a:latin typeface="+mn-lt"/>
              </a:rPr>
              <a:t>register</a:t>
            </a:r>
            <a:r>
              <a:rPr lang="fr-FR" dirty="0">
                <a:latin typeface="+mn-lt"/>
              </a:rPr>
              <a:t> for </a:t>
            </a:r>
            <a:r>
              <a:rPr lang="fr-FR" dirty="0" err="1">
                <a:latin typeface="+mn-lt"/>
              </a:rPr>
              <a:t>june</a:t>
            </a:r>
            <a:r>
              <a:rPr lang="fr-FR" dirty="0">
                <a:latin typeface="+mn-lt"/>
              </a:rPr>
              <a:t> 2019. 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The </a:t>
            </a:r>
            <a:r>
              <a:rPr lang="fr-FR" dirty="0" err="1">
                <a:latin typeface="+mn-lt"/>
              </a:rPr>
              <a:t>average</a:t>
            </a:r>
            <a:r>
              <a:rPr lang="fr-FR" dirty="0">
                <a:latin typeface="+mn-lt"/>
              </a:rPr>
              <a:t> in </a:t>
            </a:r>
            <a:r>
              <a:rPr lang="fr-FR" dirty="0" err="1">
                <a:latin typeface="+mn-lt"/>
              </a:rPr>
              <a:t>june</a:t>
            </a:r>
            <a:r>
              <a:rPr lang="fr-FR" dirty="0">
                <a:latin typeface="+mn-lt"/>
              </a:rPr>
              <a:t> 2019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</a:t>
            </a:r>
            <a:r>
              <a:rPr lang="fr-FR" b="1" dirty="0">
                <a:latin typeface="+mn-lt"/>
              </a:rPr>
              <a:t>2500 </a:t>
            </a:r>
            <a:r>
              <a:rPr lang="fr-FR" b="1" dirty="0" err="1">
                <a:latin typeface="+mn-lt"/>
              </a:rPr>
              <a:t>shared</a:t>
            </a:r>
            <a:r>
              <a:rPr lang="fr-FR" b="1" dirty="0">
                <a:latin typeface="+mn-lt"/>
              </a:rPr>
              <a:t> trips </a:t>
            </a:r>
            <a:r>
              <a:rPr lang="fr-FR" dirty="0">
                <a:latin typeface="+mn-lt"/>
              </a:rPr>
              <a:t>per </a:t>
            </a:r>
            <a:r>
              <a:rPr lang="fr-FR" dirty="0" err="1">
                <a:latin typeface="+mn-lt"/>
              </a:rPr>
              <a:t>day</a:t>
            </a:r>
            <a:r>
              <a:rPr lang="fr-FR" dirty="0">
                <a:latin typeface="+mn-lt"/>
              </a:rPr>
              <a:t> .</a:t>
            </a:r>
          </a:p>
          <a:p>
            <a:r>
              <a:rPr lang="fr-FR" dirty="0">
                <a:latin typeface="+mn-lt"/>
              </a:rPr>
              <a:t>So </a:t>
            </a:r>
            <a:r>
              <a:rPr lang="fr-FR" dirty="0" err="1">
                <a:latin typeface="+mn-lt"/>
              </a:rPr>
              <a:t>from</a:t>
            </a:r>
            <a:r>
              <a:rPr lang="fr-FR" dirty="0">
                <a:latin typeface="+mn-lt"/>
              </a:rPr>
              <a:t> T2-2018 to T2-2019, the </a:t>
            </a:r>
            <a:r>
              <a:rPr lang="fr-FR" dirty="0" err="1">
                <a:latin typeface="+mn-lt"/>
              </a:rPr>
              <a:t>growth</a:t>
            </a:r>
            <a:r>
              <a:rPr lang="fr-FR" dirty="0">
                <a:latin typeface="+mn-lt"/>
              </a:rPr>
              <a:t> rate per </a:t>
            </a:r>
            <a:r>
              <a:rPr lang="fr-FR" dirty="0" err="1">
                <a:latin typeface="+mn-lt"/>
              </a:rPr>
              <a:t>trimester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+20%.</a:t>
            </a:r>
          </a:p>
          <a:p>
            <a:endParaRPr lang="fr-FR" dirty="0">
              <a:latin typeface="+mn-lt"/>
            </a:endParaRPr>
          </a:p>
          <a:p>
            <a:r>
              <a:rPr lang="en-US" dirty="0">
                <a:latin typeface="+mn-lt"/>
              </a:rPr>
              <a:t>So the growth observed in the beginning has slowed down sharply after </a:t>
            </a:r>
            <a:r>
              <a:rPr lang="en-US" dirty="0" err="1">
                <a:latin typeface="+mn-lt"/>
              </a:rPr>
              <a:t>september</a:t>
            </a:r>
            <a:r>
              <a:rPr lang="en-US" dirty="0">
                <a:latin typeface="+mn-lt"/>
              </a:rPr>
              <a:t> 2018.</a:t>
            </a:r>
          </a:p>
          <a:p>
            <a:r>
              <a:rPr lang="en-US" dirty="0">
                <a:latin typeface="+mn-lt"/>
              </a:rPr>
              <a:t>Will we reach a threshold, despite the last incentives from may 2019 ?</a:t>
            </a:r>
          </a:p>
          <a:p>
            <a:r>
              <a:rPr lang="en-US" dirty="0">
                <a:latin typeface="+mn-lt"/>
              </a:rPr>
              <a:t>Or with a steady growth rate of 20% per trimester, it would take about 7 years before reaching the critical mass while the transport authority will keep on paying, thus increasing the subsidy budget ?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3531" y="228257"/>
            <a:ext cx="6936582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AFTER SEPTEMBER 2018, WHAT HAPPENED ? 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5038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7195F-F8F8-4C9A-AF53-E5D3C53D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/>
              <a:t>CONCLUSION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201C4E-6148-41F5-8B39-ADEB47363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298" y="985113"/>
            <a:ext cx="7655793" cy="510979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fr-FR" b="0" dirty="0"/>
          </a:p>
          <a:p>
            <a:pPr marL="342900" indent="-342900">
              <a:buFontTx/>
              <a:buChar char="-"/>
            </a:pPr>
            <a:endParaRPr lang="fr-FR" b="0" dirty="0"/>
          </a:p>
        </p:txBody>
      </p:sp>
      <p:pic>
        <p:nvPicPr>
          <p:cNvPr id="7" name="Espace réservé pour une image 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r="14427"/>
          <a:stretch>
            <a:fillRect/>
          </a:stretch>
        </p:blipFill>
        <p:spPr>
          <a:xfrm>
            <a:off x="6729412" y="1968183"/>
            <a:ext cx="2239034" cy="2357282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054D06B-8C0A-437F-B7C1-DE682B952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823" y="819826"/>
            <a:ext cx="6114277" cy="385003"/>
          </a:xfrm>
        </p:spPr>
        <p:txBody>
          <a:bodyPr>
            <a:noAutofit/>
          </a:bodyPr>
          <a:lstStyle/>
          <a:p>
            <a:pPr algn="just"/>
            <a:r>
              <a:rPr lang="fr-FR" sz="2000" dirty="0" err="1">
                <a:latin typeface="+mn-lt"/>
              </a:rPr>
              <a:t>Ridesharing</a:t>
            </a:r>
            <a:r>
              <a:rPr lang="fr-FR" sz="2000" dirty="0">
                <a:latin typeface="+mn-lt"/>
              </a:rPr>
              <a:t> in Paris </a:t>
            </a:r>
            <a:r>
              <a:rPr lang="fr-FR" sz="2000" dirty="0" err="1">
                <a:latin typeface="+mn-lt"/>
              </a:rPr>
              <a:t>Region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through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platform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is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still</a:t>
            </a:r>
            <a:r>
              <a:rPr lang="fr-FR" sz="2000" dirty="0">
                <a:latin typeface="+mn-lt"/>
              </a:rPr>
              <a:t> marginal, </a:t>
            </a:r>
            <a:r>
              <a:rPr lang="fr-FR" sz="2000" dirty="0" err="1">
                <a:latin typeface="+mn-lt"/>
              </a:rPr>
              <a:t>even</a:t>
            </a:r>
            <a:r>
              <a:rPr lang="fr-FR" sz="2000" dirty="0">
                <a:latin typeface="+mn-lt"/>
              </a:rPr>
              <a:t> if </a:t>
            </a:r>
            <a:r>
              <a:rPr lang="fr-FR" sz="2000" dirty="0" err="1">
                <a:latin typeface="+mn-lt"/>
              </a:rPr>
              <a:t>we</a:t>
            </a:r>
            <a:r>
              <a:rPr lang="fr-FR" sz="2000" dirty="0">
                <a:latin typeface="+mn-lt"/>
              </a:rPr>
              <a:t> observe </a:t>
            </a:r>
            <a:r>
              <a:rPr lang="fr-FR" sz="2000" dirty="0" err="1">
                <a:latin typeface="+mn-lt"/>
              </a:rPr>
              <a:t>thanks</a:t>
            </a:r>
            <a:r>
              <a:rPr lang="fr-FR" sz="2000" dirty="0">
                <a:latin typeface="+mn-lt"/>
              </a:rPr>
              <a:t> to a </a:t>
            </a:r>
            <a:r>
              <a:rPr lang="fr-FR" sz="2000" dirty="0" err="1">
                <a:latin typeface="+mn-lt"/>
              </a:rPr>
              <a:t>financial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incentive</a:t>
            </a:r>
            <a:r>
              <a:rPr lang="fr-FR" sz="2000" dirty="0">
                <a:latin typeface="+mn-lt"/>
              </a:rPr>
              <a:t> a </a:t>
            </a:r>
            <a:r>
              <a:rPr lang="fr-FR" sz="2000" dirty="0" err="1">
                <a:latin typeface="+mn-lt"/>
              </a:rPr>
              <a:t>growth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dynamics</a:t>
            </a:r>
            <a:r>
              <a:rPr lang="fr-FR" sz="2000" dirty="0">
                <a:latin typeface="+mn-lt"/>
              </a:rPr>
              <a:t> but </a:t>
            </a:r>
            <a:r>
              <a:rPr lang="fr-FR" sz="2000" dirty="0" err="1">
                <a:latin typeface="+mn-lt"/>
              </a:rPr>
              <a:t>which</a:t>
            </a:r>
            <a:r>
              <a:rPr lang="fr-FR" sz="2000" dirty="0">
                <a:latin typeface="+mn-lt"/>
              </a:rPr>
              <a:t> has </a:t>
            </a:r>
            <a:r>
              <a:rPr lang="fr-FR" sz="2000" dirty="0" err="1">
                <a:latin typeface="+mn-lt"/>
              </a:rPr>
              <a:t>slowed</a:t>
            </a:r>
            <a:r>
              <a:rPr lang="fr-FR" sz="2000" dirty="0">
                <a:latin typeface="+mn-lt"/>
              </a:rPr>
              <a:t> down </a:t>
            </a:r>
            <a:r>
              <a:rPr lang="fr-FR" sz="2000" dirty="0" err="1">
                <a:latin typeface="+mn-lt"/>
              </a:rPr>
              <a:t>rapidly</a:t>
            </a:r>
            <a:r>
              <a:rPr lang="fr-FR" sz="2000" dirty="0">
                <a:latin typeface="+mn-lt"/>
              </a:rPr>
              <a:t>.</a:t>
            </a:r>
          </a:p>
          <a:p>
            <a:pPr algn="just"/>
            <a:endParaRPr lang="fr-FR" sz="2000" dirty="0">
              <a:latin typeface="+mn-lt"/>
            </a:endParaRPr>
          </a:p>
          <a:p>
            <a:pPr algn="just"/>
            <a:r>
              <a:rPr lang="fr-FR" sz="2000" dirty="0">
                <a:latin typeface="+mn-lt"/>
              </a:rPr>
              <a:t>But the suspicion of </a:t>
            </a:r>
            <a:r>
              <a:rPr lang="fr-FR" sz="2000" dirty="0" err="1">
                <a:latin typeface="+mn-lt"/>
              </a:rPr>
              <a:t>fraud</a:t>
            </a:r>
            <a:r>
              <a:rPr lang="fr-FR" sz="2000" dirty="0">
                <a:latin typeface="+mn-lt"/>
              </a:rPr>
              <a:t> to </a:t>
            </a:r>
            <a:r>
              <a:rPr lang="fr-FR" sz="2000" dirty="0" err="1">
                <a:latin typeface="+mn-lt"/>
              </a:rPr>
              <a:t>benefit</a:t>
            </a:r>
            <a:r>
              <a:rPr lang="fr-FR" sz="2000" dirty="0">
                <a:latin typeface="+mn-lt"/>
              </a:rPr>
              <a:t> the </a:t>
            </a:r>
            <a:r>
              <a:rPr lang="fr-FR" sz="2000" dirty="0" err="1">
                <a:latin typeface="+mn-lt"/>
              </a:rPr>
              <a:t>subsidy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hangs</a:t>
            </a:r>
            <a:r>
              <a:rPr lang="fr-FR" sz="2000" dirty="0">
                <a:latin typeface="+mn-lt"/>
              </a:rPr>
              <a:t> over the </a:t>
            </a:r>
            <a:r>
              <a:rPr lang="fr-FR" sz="2000" dirty="0" err="1">
                <a:latin typeface="+mn-lt"/>
              </a:rPr>
              <a:t>whole</a:t>
            </a:r>
            <a:r>
              <a:rPr lang="fr-FR" sz="2000" dirty="0">
                <a:latin typeface="+mn-lt"/>
              </a:rPr>
              <a:t> system.</a:t>
            </a:r>
          </a:p>
          <a:p>
            <a:pPr algn="just"/>
            <a:endParaRPr lang="fr-FR" sz="2000" dirty="0">
              <a:latin typeface="+mn-lt"/>
            </a:endParaRPr>
          </a:p>
          <a:p>
            <a:pPr algn="just"/>
            <a:r>
              <a:rPr lang="fr-FR" sz="2000" dirty="0">
                <a:latin typeface="+mn-lt"/>
              </a:rPr>
              <a:t>Financial </a:t>
            </a:r>
            <a:r>
              <a:rPr lang="fr-FR" sz="2000" dirty="0" err="1">
                <a:latin typeface="+mn-lt"/>
              </a:rPr>
              <a:t>incentive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seems</a:t>
            </a:r>
            <a:r>
              <a:rPr lang="fr-FR" sz="2000" dirty="0">
                <a:latin typeface="+mn-lt"/>
              </a:rPr>
              <a:t> not </a:t>
            </a:r>
            <a:r>
              <a:rPr lang="fr-FR" sz="2000" dirty="0" err="1">
                <a:latin typeface="+mn-lt"/>
              </a:rPr>
              <a:t>enough</a:t>
            </a:r>
            <a:r>
              <a:rPr lang="fr-FR" sz="2000" dirty="0">
                <a:latin typeface="+mn-lt"/>
              </a:rPr>
              <a:t> to </a:t>
            </a:r>
            <a:r>
              <a:rPr lang="fr-FR" sz="2000" dirty="0" err="1">
                <a:latin typeface="+mn-lt"/>
              </a:rPr>
              <a:t>reach</a:t>
            </a:r>
            <a:r>
              <a:rPr lang="fr-FR" sz="2000" dirty="0">
                <a:latin typeface="+mn-lt"/>
              </a:rPr>
              <a:t> massification of </a:t>
            </a:r>
            <a:r>
              <a:rPr lang="fr-FR" sz="2000" dirty="0" err="1">
                <a:latin typeface="+mn-lt"/>
              </a:rPr>
              <a:t>ridesharing</a:t>
            </a:r>
            <a:r>
              <a:rPr lang="fr-FR" sz="2000" dirty="0">
                <a:latin typeface="+mn-lt"/>
              </a:rPr>
              <a:t>.</a:t>
            </a:r>
          </a:p>
          <a:p>
            <a:pPr algn="just"/>
            <a:endParaRPr lang="fr-FR" sz="2000" dirty="0">
              <a:latin typeface="+mn-lt"/>
            </a:endParaRPr>
          </a:p>
          <a:p>
            <a:pPr algn="just"/>
            <a:r>
              <a:rPr lang="fr-FR" sz="2000" dirty="0" err="1">
                <a:latin typeface="+mn-lt"/>
              </a:rPr>
              <a:t>Other</a:t>
            </a:r>
            <a:r>
              <a:rPr lang="fr-FR" sz="2000" dirty="0">
                <a:latin typeface="+mn-lt"/>
              </a:rPr>
              <a:t> public actions </a:t>
            </a:r>
            <a:r>
              <a:rPr lang="fr-FR" sz="2000" dirty="0" err="1">
                <a:latin typeface="+mn-lt"/>
              </a:rPr>
              <a:t>may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be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implemented</a:t>
            </a:r>
            <a:r>
              <a:rPr lang="fr-FR" sz="2000" dirty="0">
                <a:latin typeface="+mn-lt"/>
              </a:rPr>
              <a:t>, to permit gains of time and not gains of money. For </a:t>
            </a:r>
            <a:r>
              <a:rPr lang="fr-FR" sz="2000" dirty="0" err="1">
                <a:latin typeface="+mn-lt"/>
              </a:rPr>
              <a:t>example</a:t>
            </a:r>
            <a:r>
              <a:rPr lang="fr-FR" sz="2000" dirty="0">
                <a:latin typeface="+mn-lt"/>
              </a:rPr>
              <a:t> : </a:t>
            </a:r>
            <a:r>
              <a:rPr lang="fr-FR" sz="2000" dirty="0" err="1">
                <a:latin typeface="+mn-lt"/>
              </a:rPr>
              <a:t>development</a:t>
            </a:r>
            <a:r>
              <a:rPr lang="fr-FR" sz="2000" dirty="0">
                <a:latin typeface="+mn-lt"/>
              </a:rPr>
              <a:t> of </a:t>
            </a:r>
            <a:r>
              <a:rPr lang="fr-FR" sz="2000" dirty="0" err="1">
                <a:latin typeface="+mn-lt"/>
              </a:rPr>
              <a:t>ridesharing</a:t>
            </a:r>
            <a:r>
              <a:rPr lang="fr-FR" sz="2000" dirty="0">
                <a:latin typeface="+mn-lt"/>
              </a:rPr>
              <a:t> hubs, </a:t>
            </a:r>
            <a:r>
              <a:rPr lang="fr-FR" sz="2000" dirty="0" err="1">
                <a:latin typeface="+mn-lt"/>
              </a:rPr>
              <a:t>development</a:t>
            </a:r>
            <a:r>
              <a:rPr lang="fr-FR" sz="2000" dirty="0">
                <a:latin typeface="+mn-lt"/>
              </a:rPr>
              <a:t> of </a:t>
            </a:r>
            <a:r>
              <a:rPr lang="fr-FR" sz="2000" dirty="0" err="1">
                <a:latin typeface="+mn-lt"/>
              </a:rPr>
              <a:t>dedicated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lanes</a:t>
            </a:r>
            <a:r>
              <a:rPr lang="fr-FR" sz="2000" dirty="0">
                <a:latin typeface="+mn-lt"/>
              </a:rPr>
              <a:t> on highways and on main </a:t>
            </a:r>
            <a:r>
              <a:rPr lang="fr-FR" sz="2000" dirty="0" err="1">
                <a:latin typeface="+mn-lt"/>
              </a:rPr>
              <a:t>secondary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roads</a:t>
            </a:r>
            <a:r>
              <a:rPr lang="fr-FR" sz="2000" dirty="0">
                <a:latin typeface="+mn-lt"/>
              </a:rPr>
              <a:t> (HOV </a:t>
            </a:r>
            <a:r>
              <a:rPr lang="fr-FR" sz="2000" dirty="0" err="1">
                <a:latin typeface="+mn-lt"/>
              </a:rPr>
              <a:t>lanes</a:t>
            </a:r>
            <a:r>
              <a:rPr lang="fr-FR" sz="2000" dirty="0">
                <a:latin typeface="+mn-lt"/>
              </a:rPr>
              <a:t>) </a:t>
            </a:r>
            <a:r>
              <a:rPr lang="fr-FR" sz="2000" dirty="0" err="1">
                <a:latin typeface="+mn-lt"/>
              </a:rPr>
              <a:t>complemented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with</a:t>
            </a:r>
            <a:r>
              <a:rPr lang="fr-FR" sz="2000" dirty="0">
                <a:latin typeface="+mn-lt"/>
              </a:rPr>
              <a:t> a penalty for </a:t>
            </a:r>
            <a:r>
              <a:rPr lang="fr-FR" sz="2000" dirty="0" err="1">
                <a:latin typeface="+mn-lt"/>
              </a:rPr>
              <a:t>those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who</a:t>
            </a:r>
            <a:r>
              <a:rPr lang="fr-FR" sz="2000" dirty="0">
                <a:latin typeface="+mn-lt"/>
              </a:rPr>
              <a:t> have no </a:t>
            </a:r>
            <a:r>
              <a:rPr lang="fr-FR" sz="2000" dirty="0" err="1">
                <a:latin typeface="+mn-lt"/>
              </a:rPr>
              <a:t>passengers</a:t>
            </a:r>
            <a:r>
              <a:rPr lang="fr-FR" sz="2000" dirty="0">
                <a:latin typeface="+mn-lt"/>
              </a:rPr>
              <a:t> (SOV </a:t>
            </a:r>
            <a:r>
              <a:rPr lang="fr-FR" sz="2000" dirty="0" err="1">
                <a:latin typeface="+mn-lt"/>
              </a:rPr>
              <a:t>lanes</a:t>
            </a:r>
            <a:r>
              <a:rPr lang="fr-FR" sz="2000" dirty="0">
                <a:latin typeface="+mn-lt"/>
              </a:rPr>
              <a:t>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4745849"/>
            <a:ext cx="2239034" cy="14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9706E4-B5CE-47C7-8E3D-39DF7F28E484}"/>
              </a:ext>
            </a:extLst>
          </p:cNvPr>
          <p:cNvSpPr/>
          <p:nvPr/>
        </p:nvSpPr>
        <p:spPr>
          <a:xfrm>
            <a:off x="2048602" y="1018222"/>
            <a:ext cx="6202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/>
              <a:t>Thanks</a:t>
            </a:r>
            <a:r>
              <a:rPr lang="fr-FR" sz="4000" b="1" dirty="0"/>
              <a:t> for </a:t>
            </a:r>
            <a:r>
              <a:rPr lang="fr-FR" sz="4000" b="1" dirty="0" err="1"/>
              <a:t>your</a:t>
            </a:r>
            <a:r>
              <a:rPr lang="fr-FR" sz="4000" b="1" dirty="0"/>
              <a:t> attention</a:t>
            </a: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10" y="2217208"/>
            <a:ext cx="2266481" cy="2880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295" y="5326585"/>
            <a:ext cx="478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/>
              <a:t>Email : </a:t>
            </a:r>
            <a:r>
              <a:rPr lang="fr-FR" i="1" dirty="0">
                <a:hlinkClick r:id="rId3"/>
              </a:rPr>
              <a:t>dany.nguyen-luong@institutparisregion.fr</a:t>
            </a:r>
            <a:endParaRPr lang="fr-FR" i="1" dirty="0"/>
          </a:p>
          <a:p>
            <a:pPr algn="ctr"/>
            <a:endParaRPr lang="fr-FR" i="1" dirty="0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39685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7195F-F8F8-4C9A-AF53-E5D3C53D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PARIS-ÎLE-DE-FRANCE REGION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7534" y="5201369"/>
            <a:ext cx="4848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Population : 12 M</a:t>
            </a:r>
          </a:p>
          <a:p>
            <a:r>
              <a:rPr lang="fr-FR" sz="2400" dirty="0"/>
              <a:t>Jobs : 6,1 M</a:t>
            </a:r>
          </a:p>
          <a:p>
            <a:r>
              <a:rPr lang="fr-FR" sz="2400" dirty="0"/>
              <a:t>Area: : 12 000 km</a:t>
            </a:r>
            <a:r>
              <a:rPr lang="fr-FR" sz="2400" baseline="30000" dirty="0"/>
              <a:t>2   </a:t>
            </a:r>
            <a:r>
              <a:rPr lang="fr-FR" sz="2400" dirty="0"/>
              <a:t>(Paris : 100 km</a:t>
            </a:r>
            <a:r>
              <a:rPr lang="fr-FR" sz="2400" baseline="30000" dirty="0"/>
              <a:t>2</a:t>
            </a:r>
            <a:r>
              <a:rPr lang="fr-FR" sz="2400" dirty="0"/>
              <a:t>) </a:t>
            </a:r>
            <a:r>
              <a:rPr lang="fr-FR" sz="2400" baseline="30000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98183" y="5454816"/>
            <a:ext cx="32090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+ 2 rings</a:t>
            </a:r>
          </a:p>
          <a:p>
            <a:r>
              <a:rPr lang="fr-FR" dirty="0">
                <a:solidFill>
                  <a:srgbClr val="FF0000"/>
                </a:solidFill>
              </a:rPr>
              <a:t>(1287 </a:t>
            </a:r>
            <a:r>
              <a:rPr lang="fr-FR" dirty="0" err="1">
                <a:solidFill>
                  <a:srgbClr val="FF0000"/>
                </a:solidFill>
              </a:rPr>
              <a:t>municipalities</a:t>
            </a:r>
            <a:r>
              <a:rPr lang="fr-FR" dirty="0">
                <a:solidFill>
                  <a:srgbClr val="FF0000"/>
                </a:solidFill>
              </a:rPr>
              <a:t>) </a:t>
            </a:r>
          </a:p>
          <a:p>
            <a:endParaRPr lang="fr-FR" sz="2400" baseline="30000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DE113A-4945-4CE5-A1D6-7D259A270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6"/>
          <a:stretch/>
        </p:blipFill>
        <p:spPr>
          <a:xfrm>
            <a:off x="5292080" y="891991"/>
            <a:ext cx="3792154" cy="31206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E8FDAC-CDE2-4C52-A556-2226459E0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43"/>
          <a:stretch/>
        </p:blipFill>
        <p:spPr>
          <a:xfrm>
            <a:off x="531092" y="1161435"/>
            <a:ext cx="4316617" cy="4034792"/>
          </a:xfrm>
          <a:prstGeom prst="rect">
            <a:avLst/>
          </a:prstGeom>
        </p:spPr>
      </p:pic>
      <p:cxnSp>
        <p:nvCxnSpPr>
          <p:cNvPr id="15" name="Connecteur droit avec flèche 14"/>
          <p:cNvCxnSpPr>
            <a:cxnSpLocks/>
          </p:cNvCxnSpPr>
          <p:nvPr/>
        </p:nvCxnSpPr>
        <p:spPr bwMode="auto">
          <a:xfrm flipV="1">
            <a:off x="3129601" y="2133599"/>
            <a:ext cx="2319854" cy="13067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09A09DAB-D551-4AAC-AB72-0038D4A9E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41"/>
          <a:stretch/>
        </p:blipFill>
        <p:spPr>
          <a:xfrm>
            <a:off x="6316914" y="3919312"/>
            <a:ext cx="1791486" cy="1548616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162CDFEA-D1C8-4AD0-8AD9-63119CC15146}"/>
              </a:ext>
            </a:extLst>
          </p:cNvPr>
          <p:cNvSpPr/>
          <p:nvPr/>
        </p:nvSpPr>
        <p:spPr>
          <a:xfrm>
            <a:off x="6647928" y="1828380"/>
            <a:ext cx="377340" cy="286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532620-A3EA-48A7-B001-B44FDE397268}"/>
              </a:ext>
            </a:extLst>
          </p:cNvPr>
          <p:cNvCxnSpPr>
            <a:cxnSpLocks/>
            <a:stCxn id="19" idx="4"/>
          </p:cNvCxnSpPr>
          <p:nvPr/>
        </p:nvCxnSpPr>
        <p:spPr bwMode="auto">
          <a:xfrm>
            <a:off x="6836598" y="2115337"/>
            <a:ext cx="136857" cy="18972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D833828-C3C5-42BF-AA6E-BFE085190410}"/>
              </a:ext>
            </a:extLst>
          </p:cNvPr>
          <p:cNvSpPr txBox="1"/>
          <p:nvPr/>
        </p:nvSpPr>
        <p:spPr>
          <a:xfrm>
            <a:off x="5534520" y="4514064"/>
            <a:ext cx="78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Paris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5" name="Forme libre 4"/>
          <p:cNvSpPr/>
          <p:nvPr/>
        </p:nvSpPr>
        <p:spPr>
          <a:xfrm>
            <a:off x="6495507" y="1556710"/>
            <a:ext cx="837536" cy="1029736"/>
          </a:xfrm>
          <a:custGeom>
            <a:avLst/>
            <a:gdLst>
              <a:gd name="connsiteX0" fmla="*/ 0 w 838572"/>
              <a:gd name="connsiteY0" fmla="*/ 379142 h 954545"/>
              <a:gd name="connsiteX1" fmla="*/ 44605 w 838572"/>
              <a:gd name="connsiteY1" fmla="*/ 254248 h 954545"/>
              <a:gd name="connsiteX2" fmla="*/ 700297 w 838572"/>
              <a:gd name="connsiteY2" fmla="*/ 0 h 954545"/>
              <a:gd name="connsiteX3" fmla="*/ 838572 w 838572"/>
              <a:gd name="connsiteY3" fmla="*/ 13382 h 954545"/>
              <a:gd name="connsiteX4" fmla="*/ 829651 w 838572"/>
              <a:gd name="connsiteY4" fmla="*/ 954545 h 954545"/>
              <a:gd name="connsiteX5" fmla="*/ 735981 w 838572"/>
              <a:gd name="connsiteY5" fmla="*/ 936703 h 954545"/>
              <a:gd name="connsiteX6" fmla="*/ 22303 w 838572"/>
              <a:gd name="connsiteY6" fmla="*/ 544180 h 954545"/>
              <a:gd name="connsiteX7" fmla="*/ 0 w 838572"/>
              <a:gd name="connsiteY7" fmla="*/ 379142 h 9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572" h="954545">
                <a:moveTo>
                  <a:pt x="0" y="379142"/>
                </a:moveTo>
                <a:lnTo>
                  <a:pt x="44605" y="254248"/>
                </a:lnTo>
                <a:lnTo>
                  <a:pt x="700297" y="0"/>
                </a:lnTo>
                <a:lnTo>
                  <a:pt x="838572" y="13382"/>
                </a:lnTo>
                <a:cubicBezTo>
                  <a:pt x="835598" y="327103"/>
                  <a:pt x="832625" y="640824"/>
                  <a:pt x="829651" y="954545"/>
                </a:cubicBezTo>
                <a:lnTo>
                  <a:pt x="735981" y="936703"/>
                </a:lnTo>
                <a:lnTo>
                  <a:pt x="22303" y="544180"/>
                </a:lnTo>
                <a:lnTo>
                  <a:pt x="0" y="37914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9273" y="1611991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/>
              <a:t>Ring 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50947" y="1764391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/>
              <a:t>Ring 2</a:t>
            </a:r>
          </a:p>
        </p:txBody>
      </p:sp>
    </p:spTree>
    <p:extLst>
      <p:ext uri="{BB962C8B-B14F-4D97-AF65-F5344CB8AC3E}">
        <p14:creationId xmlns:p14="http://schemas.microsoft.com/office/powerpoint/2010/main" val="27900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7195F-F8F8-4C9A-AF53-E5D3C53D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54" y="119547"/>
            <a:ext cx="5906357" cy="720000"/>
          </a:xfrm>
        </p:spPr>
        <p:txBody>
          <a:bodyPr/>
          <a:lstStyle/>
          <a:p>
            <a:r>
              <a:rPr lang="fr-FR" sz="2800" dirty="0"/>
              <a:t>MOBILITY 3.0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872" t="44625" r="53516" b="14250"/>
          <a:stretch/>
        </p:blipFill>
        <p:spPr>
          <a:xfrm>
            <a:off x="1400175" y="839547"/>
            <a:ext cx="6297789" cy="51206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398618" y="4427160"/>
            <a:ext cx="2052668" cy="1212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73773" y="577937"/>
            <a:ext cx="52884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The </a:t>
            </a:r>
            <a:r>
              <a:rPr lang="fr-FR" sz="2800" b="1" dirty="0"/>
              <a:t>user</a:t>
            </a:r>
            <a:r>
              <a:rPr lang="fr-FR" sz="2800" dirty="0"/>
              <a:t> at the </a:t>
            </a:r>
            <a:r>
              <a:rPr lang="fr-FR" sz="2800" dirty="0" err="1"/>
              <a:t>heart</a:t>
            </a:r>
            <a:r>
              <a:rPr lang="fr-FR" sz="2800" dirty="0"/>
              <a:t> of the system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23360" y="1939797"/>
            <a:ext cx="145584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82614" y="3201682"/>
            <a:ext cx="157398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2299" y="4094144"/>
            <a:ext cx="131959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86434" y="5708095"/>
            <a:ext cx="95731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Intermodality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50642" y="5065839"/>
            <a:ext cx="147508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on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0417" y="5062891"/>
            <a:ext cx="173316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carsharing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32024" y="4165164"/>
            <a:ext cx="116891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19274" y="3150941"/>
            <a:ext cx="100380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Telepaiement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60002" y="2410067"/>
            <a:ext cx="136335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of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80713" y="2433272"/>
            <a:ext cx="146065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760" y="149167"/>
            <a:ext cx="8366126" cy="720000"/>
          </a:xfrm>
        </p:spPr>
        <p:txBody>
          <a:bodyPr/>
          <a:lstStyle/>
          <a:p>
            <a:r>
              <a:rPr lang="fr-FR" sz="2400" dirty="0"/>
              <a:t>RIDESHARING : CONSIDERED AS A LEVER BY POLICY MAKERS AND TRANSPORT AUTHORITIES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FFB31-653F-4588-8735-682C88BBDC76}"/>
              </a:ext>
            </a:extLst>
          </p:cNvPr>
          <p:cNvSpPr/>
          <p:nvPr/>
        </p:nvSpPr>
        <p:spPr>
          <a:xfrm>
            <a:off x="325078" y="1209288"/>
            <a:ext cx="53222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Situation </a:t>
            </a:r>
            <a:r>
              <a:rPr lang="fr-FR" sz="2000" b="1" dirty="0" err="1"/>
              <a:t>today</a:t>
            </a:r>
            <a:r>
              <a:rPr lang="fr-FR" sz="2000" b="1" dirty="0"/>
              <a:t> </a:t>
            </a:r>
            <a:r>
              <a:rPr lang="fr-FR" sz="2000" dirty="0"/>
              <a:t>in Paris </a:t>
            </a:r>
            <a:r>
              <a:rPr lang="fr-FR" sz="2000" dirty="0" err="1"/>
              <a:t>Region</a:t>
            </a:r>
            <a:r>
              <a:rPr lang="fr-FR" sz="2000" dirty="0"/>
              <a:t> : occupation rate 1.3 (1.06 for home-</a:t>
            </a:r>
            <a:r>
              <a:rPr lang="fr-FR" sz="2000" dirty="0" err="1"/>
              <a:t>work</a:t>
            </a:r>
            <a:r>
              <a:rPr lang="fr-FR" sz="2000" dirty="0"/>
              <a:t>) (source : HTS 2010)</a:t>
            </a:r>
          </a:p>
          <a:p>
            <a:endParaRPr lang="fr-FR" sz="2000" dirty="0"/>
          </a:p>
          <a:p>
            <a:r>
              <a:rPr lang="fr-FR" sz="2000" dirty="0"/>
              <a:t>So the </a:t>
            </a:r>
            <a:r>
              <a:rPr lang="fr-FR" sz="2000" b="1" dirty="0"/>
              <a:t>ambient </a:t>
            </a:r>
            <a:r>
              <a:rPr lang="fr-FR" sz="2000" b="1" dirty="0" err="1"/>
              <a:t>political</a:t>
            </a:r>
            <a:r>
              <a:rPr lang="fr-FR" sz="2000" b="1" dirty="0"/>
              <a:t> speech </a:t>
            </a:r>
            <a:r>
              <a:rPr lang="fr-FR" sz="2000" dirty="0" err="1"/>
              <a:t>is</a:t>
            </a:r>
            <a:r>
              <a:rPr lang="fr-FR" sz="2000" dirty="0"/>
              <a:t> : </a:t>
            </a:r>
            <a:r>
              <a:rPr lang="en-US" sz="2000" dirty="0"/>
              <a:t>short-distance ridesharing in Paris Region for daily commuting is still too underdeveloped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b="1" dirty="0"/>
              <a:t>Main obstacles </a:t>
            </a:r>
            <a:r>
              <a:rPr lang="fr-FR" sz="2000" dirty="0"/>
              <a:t>are </a:t>
            </a:r>
            <a:r>
              <a:rPr lang="fr-FR" sz="2000" dirty="0" err="1"/>
              <a:t>well</a:t>
            </a:r>
            <a:r>
              <a:rPr lang="fr-FR" sz="2000" dirty="0"/>
              <a:t> </a:t>
            </a:r>
            <a:r>
              <a:rPr lang="fr-FR" sz="2000" dirty="0" err="1"/>
              <a:t>known</a:t>
            </a:r>
            <a:r>
              <a:rPr lang="fr-FR" sz="2000" dirty="0"/>
              <a:t> : </a:t>
            </a:r>
            <a:r>
              <a:rPr lang="fr-FR" sz="2000" dirty="0" err="1"/>
              <a:t>fear</a:t>
            </a:r>
            <a:r>
              <a:rPr lang="fr-FR" sz="2000" dirty="0"/>
              <a:t> of the </a:t>
            </a:r>
            <a:r>
              <a:rPr lang="fr-FR" sz="2000" dirty="0" err="1"/>
              <a:t>unknown</a:t>
            </a:r>
            <a:r>
              <a:rPr lang="fr-FR" sz="2000" dirty="0"/>
              <a:t>, obligation for a </a:t>
            </a:r>
            <a:r>
              <a:rPr lang="fr-FR" sz="2000" dirty="0" err="1"/>
              <a:t>detour</a:t>
            </a:r>
            <a:r>
              <a:rPr lang="fr-FR" sz="2000" dirty="0"/>
              <a:t>, </a:t>
            </a:r>
            <a:r>
              <a:rPr lang="fr-FR" sz="2000" dirty="0" err="1"/>
              <a:t>financially</a:t>
            </a:r>
            <a:r>
              <a:rPr lang="fr-FR" sz="2000" dirty="0"/>
              <a:t> </a:t>
            </a:r>
            <a:r>
              <a:rPr lang="fr-FR" sz="2000" dirty="0" err="1"/>
              <a:t>inattractive</a:t>
            </a:r>
            <a:r>
              <a:rPr lang="fr-FR" sz="2000" dirty="0"/>
              <a:t>, return </a:t>
            </a:r>
            <a:r>
              <a:rPr lang="fr-FR" sz="2000" dirty="0" err="1"/>
              <a:t>unknown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dirty="0" err="1"/>
              <a:t>Hence</a:t>
            </a:r>
            <a:r>
              <a:rPr lang="fr-FR" sz="2000" b="1" dirty="0"/>
              <a:t> one possible </a:t>
            </a:r>
            <a:r>
              <a:rPr lang="fr-FR" sz="2000" b="1" dirty="0" err="1"/>
              <a:t>incentive</a:t>
            </a:r>
            <a:r>
              <a:rPr lang="fr-FR" sz="2000" b="1" dirty="0"/>
              <a:t> </a:t>
            </a:r>
            <a:r>
              <a:rPr lang="fr-FR" sz="2000" dirty="0"/>
              <a:t>: </a:t>
            </a:r>
            <a:r>
              <a:rPr lang="fr-FR" sz="2000" dirty="0" err="1"/>
              <a:t>financial</a:t>
            </a:r>
            <a:r>
              <a:rPr lang="fr-FR" sz="2000" dirty="0"/>
              <a:t> </a:t>
            </a:r>
            <a:r>
              <a:rPr lang="fr-FR" sz="2000" dirty="0" err="1"/>
              <a:t>subsidy</a:t>
            </a:r>
            <a:r>
              <a:rPr lang="fr-FR" sz="2000" dirty="0"/>
              <a:t>. Île-de-France Mobilités (the Transport </a:t>
            </a:r>
            <a:r>
              <a:rPr lang="fr-FR" sz="2000" dirty="0" err="1"/>
              <a:t>Authority</a:t>
            </a:r>
            <a:r>
              <a:rPr lang="fr-FR" sz="2000" dirty="0"/>
              <a:t>) </a:t>
            </a:r>
            <a:r>
              <a:rPr lang="fr-FR" sz="2000" dirty="0" err="1"/>
              <a:t>launched</a:t>
            </a:r>
            <a:r>
              <a:rPr lang="fr-FR" sz="2000" dirty="0"/>
              <a:t> a large </a:t>
            </a:r>
            <a:r>
              <a:rPr lang="fr-FR" sz="2000" dirty="0" err="1"/>
              <a:t>experimentation</a:t>
            </a:r>
            <a:r>
              <a:rPr lang="fr-FR" sz="2000" dirty="0"/>
              <a:t> in </a:t>
            </a:r>
            <a:r>
              <a:rPr lang="fr-FR" sz="2000" dirty="0" err="1"/>
              <a:t>october</a:t>
            </a:r>
            <a:r>
              <a:rPr lang="fr-FR" sz="2000" dirty="0"/>
              <a:t> 2017 to test the impact of </a:t>
            </a:r>
            <a:r>
              <a:rPr lang="fr-FR" sz="2000" dirty="0" err="1"/>
              <a:t>financial</a:t>
            </a:r>
            <a:r>
              <a:rPr lang="fr-FR" sz="2000" dirty="0"/>
              <a:t> subsidies. 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4" y="3864487"/>
            <a:ext cx="3003045" cy="18018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4" y="1209288"/>
            <a:ext cx="3003046" cy="19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62596" y="127026"/>
            <a:ext cx="8881403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LIMIT OF THE ANALYSIS : « INFORMAL » RIDESHARING 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BA70B3E-7279-43A5-9B66-ED47A109BB39}"/>
              </a:ext>
            </a:extLst>
          </p:cNvPr>
          <p:cNvSpPr txBox="1">
            <a:spLocks/>
          </p:cNvSpPr>
          <p:nvPr/>
        </p:nvSpPr>
        <p:spPr>
          <a:xfrm>
            <a:off x="362286" y="725956"/>
            <a:ext cx="8682021" cy="483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latin typeface="+mn-lt"/>
              </a:rPr>
              <a:t>Home-Work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ridesharing</a:t>
            </a:r>
            <a:r>
              <a:rPr lang="fr-FR" sz="2000" dirty="0">
                <a:latin typeface="+mn-lt"/>
              </a:rPr>
              <a:t> on-platform</a:t>
            </a:r>
          </a:p>
          <a:p>
            <a:pPr>
              <a:lnSpc>
                <a:spcPct val="170000"/>
              </a:lnSpc>
            </a:pPr>
            <a:r>
              <a:rPr lang="fr-FR" sz="1800" b="0" dirty="0">
                <a:latin typeface="+mn-lt"/>
              </a:rPr>
              <a:t>Regular, </a:t>
            </a:r>
            <a:r>
              <a:rPr lang="en-US" sz="1800" b="0" dirty="0">
                <a:latin typeface="+mn-lt"/>
              </a:rPr>
              <a:t>distances </a:t>
            </a:r>
            <a:r>
              <a:rPr lang="fr-FR" sz="1800" b="0" dirty="0">
                <a:latin typeface="+mn-lt"/>
              </a:rPr>
              <a:t>at least 10 km long, </a:t>
            </a:r>
            <a:r>
              <a:rPr lang="fr-FR" sz="1800" b="0" dirty="0" err="1">
                <a:latin typeface="+mn-lt"/>
              </a:rPr>
              <a:t>average</a:t>
            </a:r>
            <a:r>
              <a:rPr lang="fr-FR" sz="1800" b="0" dirty="0">
                <a:latin typeface="+mn-lt"/>
              </a:rPr>
              <a:t> gain for the driver : 0,1 €/km/</a:t>
            </a:r>
            <a:r>
              <a:rPr lang="fr-FR" sz="1800" b="0" dirty="0" err="1">
                <a:latin typeface="+mn-lt"/>
              </a:rPr>
              <a:t>passenger</a:t>
            </a:r>
            <a:r>
              <a:rPr lang="fr-FR" sz="1800" b="0" dirty="0">
                <a:latin typeface="+mn-lt"/>
              </a:rPr>
              <a:t>.</a:t>
            </a:r>
          </a:p>
          <a:p>
            <a:pPr marL="285750" indent="-285750">
              <a:lnSpc>
                <a:spcPct val="170000"/>
              </a:lnSpc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Lever,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operators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can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subsidied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.  </a:t>
            </a:r>
          </a:p>
          <a:p>
            <a:pPr marL="285750" indent="-285750">
              <a:lnSpc>
                <a:spcPct val="170000"/>
              </a:lnSpc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Not exhaustive,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because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two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other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ridesharing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types :</a:t>
            </a:r>
          </a:p>
          <a:p>
            <a:pPr>
              <a:lnSpc>
                <a:spcPct val="170000"/>
              </a:lnSpc>
            </a:pPr>
            <a:r>
              <a:rPr lang="fr-FR" sz="1800" dirty="0">
                <a:latin typeface="+mn-lt"/>
              </a:rPr>
              <a:t>	1) « Informal » </a:t>
            </a:r>
            <a:r>
              <a:rPr lang="fr-FR" sz="1800" dirty="0" err="1">
                <a:latin typeface="+mn-lt"/>
              </a:rPr>
              <a:t>ridesharing</a:t>
            </a:r>
            <a:r>
              <a:rPr lang="fr-FR" sz="1800" dirty="0">
                <a:latin typeface="+mn-lt"/>
              </a:rPr>
              <a:t> : </a:t>
            </a:r>
            <a:r>
              <a:rPr lang="fr-FR" sz="1600" dirty="0">
                <a:latin typeface="+mn-lt"/>
              </a:rPr>
              <a:t>shopping, </a:t>
            </a:r>
            <a:r>
              <a:rPr lang="fr-FR" sz="1600" dirty="0" err="1">
                <a:latin typeface="+mn-lt"/>
              </a:rPr>
              <a:t>leisures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accompanying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children</a:t>
            </a:r>
            <a:r>
              <a:rPr lang="fr-FR" sz="1600" dirty="0">
                <a:latin typeface="+mn-lt"/>
              </a:rPr>
              <a:t>, etc.</a:t>
            </a:r>
          </a:p>
          <a:p>
            <a:pPr>
              <a:lnSpc>
                <a:spcPct val="170000"/>
              </a:lnSpc>
            </a:pPr>
            <a:r>
              <a:rPr lang="fr-FR" sz="1800" b="0" dirty="0">
                <a:latin typeface="+mn-lt"/>
              </a:rPr>
              <a:t>	</a:t>
            </a:r>
            <a:r>
              <a:rPr lang="fr-FR" sz="1800" b="0" dirty="0" err="1">
                <a:latin typeface="+mn-lt"/>
              </a:rPr>
              <a:t>Occasional</a:t>
            </a:r>
            <a:r>
              <a:rPr lang="fr-FR" sz="1800" b="0" dirty="0">
                <a:latin typeface="+mn-lt"/>
              </a:rPr>
              <a:t>, short distances</a:t>
            </a:r>
          </a:p>
          <a:p>
            <a:pPr>
              <a:lnSpc>
                <a:spcPct val="170000"/>
              </a:lnSpc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	=&gt; Not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interesting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to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subsidy</a:t>
            </a:r>
            <a:endParaRPr lang="fr-FR" sz="18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fr-FR" sz="1800" dirty="0">
                <a:latin typeface="+mn-lt"/>
              </a:rPr>
              <a:t>	2) « Informal » </a:t>
            </a:r>
            <a:r>
              <a:rPr lang="fr-FR" sz="1800" dirty="0" err="1">
                <a:latin typeface="+mn-lt"/>
              </a:rPr>
              <a:t>Home-Work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ridesharing</a:t>
            </a:r>
            <a:r>
              <a:rPr lang="fr-FR" sz="1800" dirty="0">
                <a:latin typeface="+mn-lt"/>
              </a:rPr>
              <a:t> off-platform  : </a:t>
            </a:r>
            <a:r>
              <a:rPr lang="fr-FR" sz="1600" dirty="0" err="1">
                <a:latin typeface="+mn-lt"/>
              </a:rPr>
              <a:t>between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colleagues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neighboors</a:t>
            </a:r>
            <a:r>
              <a:rPr lang="fr-FR" sz="1600" dirty="0">
                <a:latin typeface="+mn-lt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fr-FR" sz="1800" b="0" dirty="0">
                <a:latin typeface="+mn-lt"/>
              </a:rPr>
              <a:t>	Impossible to </a:t>
            </a:r>
            <a:r>
              <a:rPr lang="fr-FR" sz="1800" b="0" dirty="0" err="1">
                <a:latin typeface="+mn-lt"/>
              </a:rPr>
              <a:t>quantify</a:t>
            </a:r>
            <a:endParaRPr lang="fr-FR" sz="1800" b="0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	=&gt; Impossible to </a:t>
            </a:r>
            <a:r>
              <a:rPr lang="fr-FR" sz="1800" dirty="0" err="1">
                <a:solidFill>
                  <a:srgbClr val="FF0000"/>
                </a:solidFill>
                <a:latin typeface="+mn-lt"/>
              </a:rPr>
              <a:t>subsidy</a:t>
            </a:r>
            <a:endParaRPr lang="fr-FR" sz="1800" dirty="0">
              <a:solidFill>
                <a:srgbClr val="FF0000"/>
              </a:solidFill>
              <a:latin typeface="+mn-lt"/>
            </a:endParaRPr>
          </a:p>
          <a:p>
            <a:endParaRPr lang="fr-FR" sz="1600" b="0" dirty="0">
              <a:latin typeface="+mn-lt"/>
            </a:endParaRPr>
          </a:p>
          <a:p>
            <a:pPr lvl="1"/>
            <a:endParaRPr lang="fr-FR" dirty="0">
              <a:latin typeface="+mn-lt"/>
            </a:endParaRPr>
          </a:p>
          <a:p>
            <a:pPr lvl="1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50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62596" y="127026"/>
            <a:ext cx="8881403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300" dirty="0"/>
              <a:t>HOME-WORK TRIPS IN PARIS REGION </a:t>
            </a:r>
          </a:p>
        </p:txBody>
      </p:sp>
      <p:sp>
        <p:nvSpPr>
          <p:cNvPr id="12" name="Espace réservé du texte 4"/>
          <p:cNvSpPr txBox="1">
            <a:spLocks/>
          </p:cNvSpPr>
          <p:nvPr/>
        </p:nvSpPr>
        <p:spPr>
          <a:xfrm>
            <a:off x="89123" y="847026"/>
            <a:ext cx="9000554" cy="4392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432"/>
              </a:spcBef>
              <a:spcAft>
                <a:spcPts val="0"/>
              </a:spcAft>
              <a:buNone/>
            </a:pPr>
            <a:r>
              <a:rPr lang="fr-FR" sz="2400" u="sng" dirty="0"/>
              <a:t>In 2010 </a:t>
            </a:r>
            <a:r>
              <a:rPr lang="fr-FR" sz="2400" dirty="0"/>
              <a:t>(source HTS) : </a:t>
            </a:r>
            <a:r>
              <a:rPr lang="fr-FR" sz="2400" dirty="0" err="1"/>
              <a:t>every</a:t>
            </a:r>
            <a:r>
              <a:rPr lang="fr-FR" sz="2400" dirty="0"/>
              <a:t> </a:t>
            </a:r>
            <a:r>
              <a:rPr lang="fr-FR" sz="2400" dirty="0" err="1"/>
              <a:t>day</a:t>
            </a:r>
            <a:endParaRPr lang="fr-FR" sz="2400" dirty="0"/>
          </a:p>
          <a:p>
            <a:pPr marL="0" indent="0" fontAlgn="auto">
              <a:spcBef>
                <a:spcPts val="432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347472" indent="-347472" fontAlgn="auto">
              <a:spcBef>
                <a:spcPts val="432"/>
              </a:spcBef>
              <a:spcAft>
                <a:spcPts val="0"/>
              </a:spcAft>
              <a:buFontTx/>
              <a:buChar char="-"/>
            </a:pPr>
            <a:r>
              <a:rPr lang="fr-FR" sz="2400" dirty="0"/>
              <a:t>7,1 millions H-W trips (go or return) all modes</a:t>
            </a:r>
          </a:p>
          <a:p>
            <a:pPr marL="0" indent="0" fontAlgn="auto">
              <a:spcBef>
                <a:spcPts val="432"/>
              </a:spcBef>
              <a:spcAft>
                <a:spcPts val="0"/>
              </a:spcAft>
              <a:buNone/>
            </a:pPr>
            <a:r>
              <a:rPr lang="fr-FR" sz="2400" dirty="0"/>
              <a:t>     43% by car -&gt; 3 millions trips</a:t>
            </a:r>
          </a:p>
          <a:p>
            <a:pPr marL="0" indent="0" fontAlgn="auto">
              <a:spcBef>
                <a:spcPts val="432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347472" indent="-347472" fontAlgn="auto">
              <a:spcBef>
                <a:spcPts val="432"/>
              </a:spcBef>
              <a:spcAft>
                <a:spcPts val="0"/>
              </a:spcAft>
              <a:buFontTx/>
              <a:buChar char="-"/>
            </a:pPr>
            <a:r>
              <a:rPr lang="fr-FR" sz="2400" dirty="0"/>
              <a:t>40% are </a:t>
            </a:r>
            <a:r>
              <a:rPr lang="fr-FR" sz="2400" dirty="0">
                <a:solidFill>
                  <a:srgbClr val="FF0000"/>
                </a:solidFill>
              </a:rPr>
              <a:t>more </a:t>
            </a:r>
            <a:r>
              <a:rPr lang="fr-FR" sz="2400" dirty="0" err="1">
                <a:solidFill>
                  <a:srgbClr val="FF0000"/>
                </a:solidFill>
              </a:rPr>
              <a:t>than</a:t>
            </a:r>
            <a:r>
              <a:rPr lang="fr-FR" sz="2400" dirty="0">
                <a:solidFill>
                  <a:srgbClr val="FF0000"/>
                </a:solidFill>
              </a:rPr>
              <a:t> 10 km long  </a:t>
            </a:r>
            <a:r>
              <a:rPr lang="fr-FR" sz="2400" dirty="0"/>
              <a:t>-&gt; 1,23 millions car trips </a:t>
            </a:r>
          </a:p>
          <a:p>
            <a:pPr marL="0" indent="0" fontAlgn="auto">
              <a:spcBef>
                <a:spcPts val="432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347472" indent="-347472" fontAlgn="auto">
              <a:spcBef>
                <a:spcPts val="432"/>
              </a:spcBef>
              <a:spcAft>
                <a:spcPts val="0"/>
              </a:spcAft>
              <a:buFontTx/>
              <a:buChar char="-"/>
            </a:pPr>
            <a:r>
              <a:rPr lang="fr-FR" sz="2400" dirty="0" err="1"/>
              <a:t>Among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, 60% have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origin</a:t>
            </a:r>
            <a:r>
              <a:rPr lang="fr-FR" sz="2400" dirty="0"/>
              <a:t> in the second ring, 30% in the first ring and 10% in Paris.</a:t>
            </a:r>
            <a:endParaRPr lang="fr-FR" sz="2400" dirty="0">
              <a:solidFill>
                <a:srgbClr val="FF0000"/>
              </a:solidFill>
            </a:endParaRPr>
          </a:p>
          <a:p>
            <a:pPr fontAlgn="auto">
              <a:spcBef>
                <a:spcPts val="432"/>
              </a:spcBef>
              <a:spcAft>
                <a:spcPts val="0"/>
              </a:spcAft>
            </a:pP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00286" y="4544274"/>
            <a:ext cx="7088094" cy="95410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=&gt; </a:t>
            </a:r>
            <a:r>
              <a:rPr lang="fr-FR" sz="2800" dirty="0" err="1">
                <a:solidFill>
                  <a:srgbClr val="FF0000"/>
                </a:solidFill>
              </a:rPr>
              <a:t>Potential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market</a:t>
            </a:r>
            <a:r>
              <a:rPr lang="fr-FR" sz="2800" dirty="0">
                <a:solidFill>
                  <a:srgbClr val="FF0000"/>
                </a:solidFill>
              </a:rPr>
              <a:t> of home-</a:t>
            </a:r>
            <a:r>
              <a:rPr lang="fr-FR" sz="2800" dirty="0" err="1">
                <a:solidFill>
                  <a:srgbClr val="FF0000"/>
                </a:solidFill>
              </a:rPr>
              <a:t>work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ridesharing</a:t>
            </a:r>
            <a:r>
              <a:rPr lang="fr-FR" sz="2800" dirty="0">
                <a:solidFill>
                  <a:srgbClr val="FF0000"/>
                </a:solidFill>
              </a:rPr>
              <a:t> :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1,23 millions trips</a:t>
            </a:r>
          </a:p>
        </p:txBody>
      </p:sp>
    </p:spTree>
    <p:extLst>
      <p:ext uri="{BB962C8B-B14F-4D97-AF65-F5344CB8AC3E}">
        <p14:creationId xmlns:p14="http://schemas.microsoft.com/office/powerpoint/2010/main" val="37099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62596" y="127026"/>
            <a:ext cx="8881403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EXPERIMENTATION : « ALL TOGETHER FOR CARSHARING »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BA70B3E-7279-43A5-9B66-ED47A109BB39}"/>
              </a:ext>
            </a:extLst>
          </p:cNvPr>
          <p:cNvSpPr txBox="1">
            <a:spLocks/>
          </p:cNvSpPr>
          <p:nvPr/>
        </p:nvSpPr>
        <p:spPr>
          <a:xfrm>
            <a:off x="362286" y="993811"/>
            <a:ext cx="8682021" cy="4832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n-lt"/>
              </a:rPr>
              <a:t>Financial </a:t>
            </a:r>
            <a:r>
              <a:rPr lang="fr-FR" dirty="0" err="1">
                <a:latin typeface="+mn-lt"/>
              </a:rPr>
              <a:t>incentive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paid</a:t>
            </a:r>
            <a:r>
              <a:rPr lang="fr-FR" dirty="0">
                <a:latin typeface="+mn-lt"/>
              </a:rPr>
              <a:t> to the </a:t>
            </a:r>
            <a:r>
              <a:rPr lang="fr-FR" dirty="0" err="1">
                <a:latin typeface="+mn-lt"/>
              </a:rPr>
              <a:t>operators</a:t>
            </a:r>
            <a:r>
              <a:rPr lang="fr-FR" dirty="0">
                <a:latin typeface="+mn-lt"/>
              </a:rPr>
              <a:t> :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>
                <a:latin typeface="+mn-lt"/>
              </a:rPr>
              <a:t>Period</a:t>
            </a:r>
            <a:r>
              <a:rPr lang="fr-FR" dirty="0">
                <a:latin typeface="+mn-lt"/>
              </a:rPr>
              <a:t> 1 (T4-2017) : 1</a:t>
            </a:r>
            <a:r>
              <a:rPr lang="fr-FR" baseline="30000" dirty="0">
                <a:latin typeface="+mn-lt"/>
              </a:rPr>
              <a:t>st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october</a:t>
            </a:r>
            <a:r>
              <a:rPr lang="fr-FR" dirty="0">
                <a:latin typeface="+mn-lt"/>
              </a:rPr>
              <a:t> 2017 to 31 </a:t>
            </a:r>
            <a:r>
              <a:rPr lang="fr-FR" dirty="0" err="1">
                <a:latin typeface="+mn-lt"/>
              </a:rPr>
              <a:t>december</a:t>
            </a:r>
            <a:r>
              <a:rPr lang="fr-FR" dirty="0">
                <a:latin typeface="+mn-lt"/>
              </a:rPr>
              <a:t> 2017 </a:t>
            </a:r>
          </a:p>
          <a:p>
            <a:pPr lvl="1"/>
            <a:r>
              <a:rPr lang="fr-FR" dirty="0">
                <a:latin typeface="+mn-lt"/>
              </a:rPr>
              <a:t>Maximum </a:t>
            </a:r>
            <a:r>
              <a:rPr lang="fr-FR" dirty="0" err="1">
                <a:latin typeface="+mn-lt"/>
              </a:rPr>
              <a:t>subsidy</a:t>
            </a:r>
            <a:r>
              <a:rPr lang="fr-FR" dirty="0">
                <a:latin typeface="+mn-lt"/>
              </a:rPr>
              <a:t> up to 50 000 € for </a:t>
            </a:r>
            <a:r>
              <a:rPr lang="fr-FR" dirty="0" err="1">
                <a:latin typeface="+mn-lt"/>
              </a:rPr>
              <a:t>each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private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operator</a:t>
            </a:r>
            <a:r>
              <a:rPr lang="fr-FR" dirty="0">
                <a:latin typeface="+mn-lt"/>
              </a:rPr>
              <a:t> (1 M € budget, 20 </a:t>
            </a:r>
            <a:r>
              <a:rPr lang="fr-FR" dirty="0" err="1">
                <a:latin typeface="+mn-lt"/>
              </a:rPr>
              <a:t>operators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identified</a:t>
            </a:r>
            <a:r>
              <a:rPr lang="fr-FR" dirty="0">
                <a:latin typeface="+mn-lt"/>
              </a:rPr>
              <a:t>)</a:t>
            </a:r>
          </a:p>
          <a:p>
            <a:pPr lvl="1"/>
            <a:r>
              <a:rPr lang="fr-FR" dirty="0">
                <a:highlight>
                  <a:srgbClr val="FFFF00"/>
                </a:highlight>
                <a:latin typeface="+mn-lt"/>
              </a:rPr>
              <a:t>2 € </a:t>
            </a:r>
            <a:r>
              <a:rPr lang="fr-FR" dirty="0" err="1">
                <a:highlight>
                  <a:srgbClr val="FFFF00"/>
                </a:highlight>
                <a:latin typeface="+mn-lt"/>
              </a:rPr>
              <a:t>paid</a:t>
            </a:r>
            <a:r>
              <a:rPr lang="fr-FR" dirty="0">
                <a:latin typeface="+mn-lt"/>
              </a:rPr>
              <a:t> to the driver or the </a:t>
            </a:r>
            <a:r>
              <a:rPr lang="fr-FR" dirty="0" err="1">
                <a:latin typeface="+mn-lt"/>
              </a:rPr>
              <a:t>passenger</a:t>
            </a:r>
            <a:r>
              <a:rPr lang="fr-FR" dirty="0">
                <a:latin typeface="+mn-lt"/>
              </a:rPr>
              <a:t> for </a:t>
            </a:r>
            <a:r>
              <a:rPr lang="fr-FR" dirty="0" err="1">
                <a:latin typeface="+mn-lt"/>
              </a:rPr>
              <a:t>each</a:t>
            </a:r>
            <a:r>
              <a:rPr lang="fr-FR" dirty="0">
                <a:latin typeface="+mn-lt"/>
              </a:rPr>
              <a:t> trip.</a:t>
            </a:r>
          </a:p>
          <a:p>
            <a:pPr lvl="1"/>
            <a:endParaRPr lang="fr-FR" dirty="0">
              <a:latin typeface="+mn-lt"/>
            </a:endParaRPr>
          </a:p>
          <a:p>
            <a:r>
              <a:rPr lang="fr-FR" dirty="0" err="1">
                <a:latin typeface="+mn-lt"/>
              </a:rPr>
              <a:t>Period</a:t>
            </a:r>
            <a:r>
              <a:rPr lang="fr-FR" dirty="0">
                <a:latin typeface="+mn-lt"/>
              </a:rPr>
              <a:t> 2 (T1 to T3-2018) : 1</a:t>
            </a:r>
            <a:r>
              <a:rPr lang="fr-FR" baseline="30000" dirty="0">
                <a:latin typeface="+mn-lt"/>
              </a:rPr>
              <a:t>st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january</a:t>
            </a:r>
            <a:r>
              <a:rPr lang="fr-FR" dirty="0">
                <a:latin typeface="+mn-lt"/>
              </a:rPr>
              <a:t> 2018 to 30 </a:t>
            </a:r>
            <a:r>
              <a:rPr lang="fr-FR" dirty="0" err="1">
                <a:latin typeface="+mn-lt"/>
              </a:rPr>
              <a:t>september</a:t>
            </a:r>
            <a:r>
              <a:rPr lang="fr-FR" dirty="0">
                <a:latin typeface="+mn-lt"/>
              </a:rPr>
              <a:t> 2018</a:t>
            </a:r>
          </a:p>
          <a:p>
            <a:pPr lvl="1"/>
            <a:r>
              <a:rPr lang="fr-FR" dirty="0">
                <a:latin typeface="+mn-lt"/>
              </a:rPr>
              <a:t>Maximum </a:t>
            </a:r>
            <a:r>
              <a:rPr lang="fr-FR" dirty="0" err="1">
                <a:latin typeface="+mn-lt"/>
              </a:rPr>
              <a:t>subsidy</a:t>
            </a:r>
            <a:r>
              <a:rPr lang="fr-FR" dirty="0">
                <a:latin typeface="+mn-lt"/>
              </a:rPr>
              <a:t> up to 200 000 € for </a:t>
            </a:r>
            <a:r>
              <a:rPr lang="fr-FR" dirty="0" err="1">
                <a:latin typeface="+mn-lt"/>
              </a:rPr>
              <a:t>each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operator</a:t>
            </a:r>
            <a:r>
              <a:rPr lang="fr-FR" dirty="0">
                <a:latin typeface="+mn-lt"/>
              </a:rPr>
              <a:t>.</a:t>
            </a:r>
          </a:p>
          <a:p>
            <a:pPr lvl="1"/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In case of </a:t>
            </a:r>
            <a:r>
              <a:rPr lang="fr-FR" dirty="0" err="1">
                <a:latin typeface="+mn-lt"/>
              </a:rPr>
              <a:t>exceptional</a:t>
            </a:r>
            <a:r>
              <a:rPr lang="fr-FR" dirty="0">
                <a:latin typeface="+mn-lt"/>
              </a:rPr>
              <a:t> conditions </a:t>
            </a:r>
            <a:r>
              <a:rPr lang="fr-FR" sz="2000" dirty="0">
                <a:latin typeface="+mn-lt"/>
              </a:rPr>
              <a:t>(</a:t>
            </a:r>
            <a:r>
              <a:rPr lang="fr-FR" sz="2000" dirty="0" err="1">
                <a:latin typeface="+mn-lt"/>
              </a:rPr>
              <a:t>strike</a:t>
            </a:r>
            <a:r>
              <a:rPr lang="fr-FR" sz="2000" dirty="0">
                <a:latin typeface="+mn-lt"/>
              </a:rPr>
              <a:t>, </a:t>
            </a:r>
            <a:r>
              <a:rPr lang="fr-FR" sz="2000" dirty="0" err="1">
                <a:latin typeface="+mn-lt"/>
              </a:rPr>
              <a:t>peak</a:t>
            </a:r>
            <a:r>
              <a:rPr lang="fr-FR" sz="2000" dirty="0">
                <a:latin typeface="+mn-lt"/>
              </a:rPr>
              <a:t> of pollution) </a:t>
            </a:r>
            <a:r>
              <a:rPr lang="fr-FR" dirty="0">
                <a:latin typeface="+mn-lt"/>
              </a:rPr>
              <a:t>: </a:t>
            </a:r>
          </a:p>
          <a:p>
            <a:pPr lvl="1"/>
            <a:r>
              <a:rPr lang="fr-FR" dirty="0">
                <a:latin typeface="+mn-lt"/>
              </a:rPr>
              <a:t>4€ </a:t>
            </a:r>
            <a:r>
              <a:rPr lang="fr-FR" dirty="0" err="1">
                <a:latin typeface="+mn-lt"/>
              </a:rPr>
              <a:t>paid</a:t>
            </a:r>
            <a:r>
              <a:rPr lang="fr-FR" dirty="0">
                <a:latin typeface="+mn-lt"/>
              </a:rPr>
              <a:t> by trip in the </a:t>
            </a:r>
            <a:r>
              <a:rPr lang="fr-FR" dirty="0" err="1">
                <a:latin typeface="+mn-lt"/>
              </a:rPr>
              <a:t>limit</a:t>
            </a:r>
            <a:r>
              <a:rPr lang="fr-FR" dirty="0">
                <a:latin typeface="+mn-lt"/>
              </a:rPr>
              <a:t> of 4000 € per </a:t>
            </a:r>
            <a:r>
              <a:rPr lang="fr-FR" dirty="0" err="1">
                <a:latin typeface="+mn-lt"/>
              </a:rPr>
              <a:t>day</a:t>
            </a:r>
            <a:r>
              <a:rPr lang="fr-FR" dirty="0">
                <a:latin typeface="+mn-lt"/>
              </a:rPr>
              <a:t> and per </a:t>
            </a:r>
            <a:r>
              <a:rPr lang="fr-FR" dirty="0" err="1">
                <a:latin typeface="+mn-lt"/>
              </a:rPr>
              <a:t>operator</a:t>
            </a:r>
            <a:endParaRPr lang="fr-FR" dirty="0">
              <a:latin typeface="+mn-lt"/>
            </a:endParaRPr>
          </a:p>
          <a:p>
            <a:pPr lvl="1"/>
            <a:endParaRPr lang="fr-FR" b="1" dirty="0">
              <a:latin typeface="+mn-lt"/>
            </a:endParaRPr>
          </a:p>
          <a:p>
            <a:pPr lvl="1"/>
            <a:r>
              <a:rPr lang="fr-FR" b="1" dirty="0" err="1">
                <a:latin typeface="+mn-lt"/>
              </a:rPr>
              <a:t>From</a:t>
            </a:r>
            <a:r>
              <a:rPr lang="fr-FR" b="1" dirty="0">
                <a:latin typeface="+mn-lt"/>
              </a:rPr>
              <a:t> 1</a:t>
            </a:r>
            <a:r>
              <a:rPr lang="fr-FR" b="1" baseline="30000" dirty="0">
                <a:latin typeface="+mn-lt"/>
              </a:rPr>
              <a:t>st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april</a:t>
            </a:r>
            <a:r>
              <a:rPr lang="fr-FR" b="1" dirty="0">
                <a:latin typeface="+mn-lt"/>
              </a:rPr>
              <a:t> 2018 to 30 </a:t>
            </a:r>
            <a:r>
              <a:rPr lang="fr-FR" b="1" dirty="0" err="1">
                <a:latin typeface="+mn-lt"/>
              </a:rPr>
              <a:t>june</a:t>
            </a:r>
            <a:r>
              <a:rPr lang="fr-FR" b="1" dirty="0">
                <a:latin typeface="+mn-lt"/>
              </a:rPr>
              <a:t> 2018 : SNCF </a:t>
            </a:r>
            <a:r>
              <a:rPr lang="fr-FR" b="1" dirty="0" err="1">
                <a:latin typeface="+mn-lt"/>
              </a:rPr>
              <a:t>strike</a:t>
            </a:r>
            <a:r>
              <a:rPr lang="fr-FR" b="1" dirty="0">
                <a:latin typeface="+mn-lt"/>
              </a:rPr>
              <a:t>, </a:t>
            </a:r>
            <a:r>
              <a:rPr lang="fr-FR" b="1" dirty="0" err="1">
                <a:latin typeface="+mn-lt"/>
              </a:rPr>
              <a:t>so</a:t>
            </a:r>
            <a:r>
              <a:rPr lang="fr-FR" b="1" dirty="0">
                <a:latin typeface="+mn-lt"/>
              </a:rPr>
              <a:t> « </a:t>
            </a:r>
            <a:r>
              <a:rPr lang="fr-FR" b="1" dirty="0" err="1">
                <a:latin typeface="+mn-lt"/>
              </a:rPr>
              <a:t>exceptional</a:t>
            </a:r>
            <a:r>
              <a:rPr lang="fr-FR" b="1" dirty="0">
                <a:latin typeface="+mn-lt"/>
              </a:rPr>
              <a:t> conditions » </a:t>
            </a:r>
          </a:p>
          <a:p>
            <a:pPr lvl="1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11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77" y="6515293"/>
            <a:ext cx="4956273" cy="216000"/>
          </a:xfrm>
        </p:spPr>
        <p:txBody>
          <a:bodyPr/>
          <a:lstStyle/>
          <a:p>
            <a:r>
              <a:rPr lang="fr-FR" dirty="0"/>
              <a:t>RIDESHARING IN PARIS REGION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376000" cy="216000"/>
          </a:xfrm>
        </p:spPr>
        <p:txBody>
          <a:bodyPr/>
          <a:lstStyle/>
          <a:p>
            <a:r>
              <a:rPr lang="fr-FR" sz="800" dirty="0"/>
              <a:t>6 </a:t>
            </a:r>
            <a:r>
              <a:rPr lang="fr-FR" sz="800" dirty="0" err="1"/>
              <a:t>november</a:t>
            </a:r>
            <a:r>
              <a:rPr lang="fr-FR" sz="800" dirty="0"/>
              <a:t> 2019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69916" y="138233"/>
            <a:ext cx="510236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8 OPERATORS AS PARTICIPANTS  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EB9270-EF08-4DBF-B42E-405BAC13872D}"/>
              </a:ext>
            </a:extLst>
          </p:cNvPr>
          <p:cNvSpPr txBox="1">
            <a:spLocks/>
          </p:cNvSpPr>
          <p:nvPr/>
        </p:nvSpPr>
        <p:spPr>
          <a:xfrm>
            <a:off x="327260" y="797892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+mn-lt"/>
              </a:rPr>
              <a:t>Period</a:t>
            </a:r>
            <a:r>
              <a:rPr lang="fr-FR" dirty="0">
                <a:latin typeface="+mn-lt"/>
              </a:rPr>
              <a:t> 1 : 8 </a:t>
            </a:r>
            <a:r>
              <a:rPr lang="fr-FR" dirty="0" err="1">
                <a:latin typeface="+mn-lt"/>
              </a:rPr>
              <a:t>operators</a:t>
            </a:r>
            <a:r>
              <a:rPr lang="fr-FR" dirty="0">
                <a:latin typeface="+mn-lt"/>
              </a:rPr>
              <a:t> (out of 20 on the french </a:t>
            </a:r>
            <a:r>
              <a:rPr lang="fr-FR" dirty="0" err="1">
                <a:latin typeface="+mn-lt"/>
              </a:rPr>
              <a:t>market</a:t>
            </a:r>
            <a:r>
              <a:rPr lang="fr-FR" dirty="0">
                <a:latin typeface="+mn-lt"/>
              </a:rPr>
              <a:t>)</a:t>
            </a:r>
          </a:p>
          <a:p>
            <a:r>
              <a:rPr lang="fr-FR" b="0" dirty="0" err="1">
                <a:latin typeface="+mn-lt"/>
              </a:rPr>
              <a:t>Blablalines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Citygoo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Covivo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Ecov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IdVroom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Karos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Klaxit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OuiHop</a:t>
            </a:r>
            <a:endParaRPr lang="fr-FR" b="0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err="1">
                <a:latin typeface="+mn-lt"/>
              </a:rPr>
              <a:t>Period</a:t>
            </a:r>
            <a:r>
              <a:rPr lang="fr-FR" dirty="0">
                <a:latin typeface="+mn-lt"/>
              </a:rPr>
              <a:t> 2 : 6 </a:t>
            </a:r>
            <a:r>
              <a:rPr lang="fr-FR" dirty="0" err="1">
                <a:latin typeface="+mn-lt"/>
              </a:rPr>
              <a:t>operators</a:t>
            </a:r>
            <a:endParaRPr lang="fr-FR" dirty="0">
              <a:latin typeface="+mn-lt"/>
            </a:endParaRPr>
          </a:p>
          <a:p>
            <a:r>
              <a:rPr lang="fr-FR" b="0" dirty="0" err="1">
                <a:latin typeface="+mn-lt"/>
              </a:rPr>
              <a:t>Withdrawal</a:t>
            </a:r>
            <a:r>
              <a:rPr lang="fr-FR" b="0" dirty="0">
                <a:latin typeface="+mn-lt"/>
              </a:rPr>
              <a:t> of </a:t>
            </a:r>
            <a:r>
              <a:rPr lang="fr-FR" b="0" dirty="0" err="1">
                <a:latin typeface="+mn-lt"/>
              </a:rPr>
              <a:t>Citygoo</a:t>
            </a:r>
            <a:r>
              <a:rPr lang="fr-FR" b="0" dirty="0">
                <a:latin typeface="+mn-lt"/>
              </a:rPr>
              <a:t>, </a:t>
            </a:r>
            <a:r>
              <a:rPr lang="fr-FR" b="0" dirty="0" err="1">
                <a:latin typeface="+mn-lt"/>
              </a:rPr>
              <a:t>whose</a:t>
            </a:r>
            <a:r>
              <a:rPr lang="fr-FR" b="0" dirty="0">
                <a:latin typeface="+mn-lt"/>
              </a:rPr>
              <a:t> usage </a:t>
            </a:r>
            <a:r>
              <a:rPr lang="fr-FR" b="0" dirty="0" err="1">
                <a:latin typeface="+mn-lt"/>
              </a:rPr>
              <a:t>looked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like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disguised</a:t>
            </a:r>
            <a:r>
              <a:rPr lang="fr-FR" b="0" dirty="0">
                <a:latin typeface="+mn-lt"/>
              </a:rPr>
              <a:t> taxis and of </a:t>
            </a:r>
            <a:r>
              <a:rPr lang="fr-FR" b="0" dirty="0" err="1">
                <a:latin typeface="+mn-lt"/>
              </a:rPr>
              <a:t>Covivo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who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didn’t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comply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with</a:t>
            </a:r>
            <a:r>
              <a:rPr lang="fr-FR" b="0" dirty="0">
                <a:latin typeface="+mn-lt"/>
              </a:rPr>
              <a:t> the convention.</a:t>
            </a: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36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F23A01F-DE46-4B36-8733-9EA9F4092AA1}"/>
              </a:ext>
            </a:extLst>
          </p:cNvPr>
          <p:cNvSpPr/>
          <p:nvPr/>
        </p:nvSpPr>
        <p:spPr>
          <a:xfrm>
            <a:off x="7138874" y="6294783"/>
            <a:ext cx="1745243" cy="529387"/>
          </a:xfrm>
          <a:prstGeom prst="round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19608-6499-4ACE-B47F-C359B1F8B1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4531819" cy="4832313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1FDF85A-86A5-4227-84DB-170ED59D5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393983"/>
              </p:ext>
            </p:extLst>
          </p:nvPr>
        </p:nvGraphicFramePr>
        <p:xfrm>
          <a:off x="2044744" y="1758589"/>
          <a:ext cx="4370680" cy="309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791983" y="237126"/>
            <a:ext cx="696613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300" dirty="0"/>
              <a:t>RESULTS : AN IMPORTANT GROWTH RATE …  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CAD15407-C884-4C84-AA73-E69E4C686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9708" y="900478"/>
            <a:ext cx="4370680" cy="385003"/>
          </a:xfrm>
        </p:spPr>
        <p:txBody>
          <a:bodyPr/>
          <a:lstStyle/>
          <a:p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shared</a:t>
            </a:r>
            <a:r>
              <a:rPr lang="fr-FR" sz="2000" dirty="0"/>
              <a:t> trips per </a:t>
            </a:r>
            <a:r>
              <a:rPr lang="fr-FR" sz="2000" dirty="0" err="1"/>
              <a:t>period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C5D9D02-2D51-4699-BE76-4670986BD447}"/>
              </a:ext>
            </a:extLst>
          </p:cNvPr>
          <p:cNvCxnSpPr/>
          <p:nvPr/>
        </p:nvCxnSpPr>
        <p:spPr>
          <a:xfrm flipV="1">
            <a:off x="3771753" y="3748097"/>
            <a:ext cx="390534" cy="2190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5877" y="5124053"/>
            <a:ext cx="762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Within</a:t>
            </a:r>
            <a:r>
              <a:rPr lang="fr-FR" sz="2400" dirty="0"/>
              <a:t> constant </a:t>
            </a:r>
            <a:r>
              <a:rPr lang="fr-FR" sz="2400" dirty="0" err="1"/>
              <a:t>perimeter</a:t>
            </a:r>
            <a:r>
              <a:rPr lang="fr-FR" sz="2400" dirty="0"/>
              <a:t>, *3 of the </a:t>
            </a:r>
            <a:r>
              <a:rPr lang="fr-FR" sz="2400" dirty="0" err="1"/>
              <a:t>number</a:t>
            </a:r>
            <a:r>
              <a:rPr lang="fr-FR" sz="2400" dirty="0"/>
              <a:t> of trips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b="1" dirty="0"/>
              <a:t>T4-2017 and T2-2018.  But T2-2018 </a:t>
            </a:r>
            <a:r>
              <a:rPr lang="fr-FR" sz="2400" b="1" dirty="0" err="1"/>
              <a:t>was</a:t>
            </a:r>
            <a:r>
              <a:rPr lang="fr-FR" sz="2400" b="1" dirty="0"/>
              <a:t> a </a:t>
            </a:r>
            <a:r>
              <a:rPr lang="fr-FR" sz="2400" b="1" dirty="0" err="1"/>
              <a:t>period</a:t>
            </a:r>
            <a:r>
              <a:rPr lang="fr-FR" sz="2400" b="1" dirty="0"/>
              <a:t> of </a:t>
            </a:r>
            <a:r>
              <a:rPr lang="fr-FR" sz="2400" b="1" dirty="0" err="1"/>
              <a:t>strikes</a:t>
            </a:r>
            <a:r>
              <a:rPr lang="fr-FR" sz="2400" b="1" dirty="0"/>
              <a:t> in </a:t>
            </a:r>
            <a:r>
              <a:rPr lang="fr-FR" sz="2400" b="1" dirty="0" err="1"/>
              <a:t>railways</a:t>
            </a:r>
            <a:r>
              <a:rPr lang="fr-FR" sz="2400" b="1" dirty="0"/>
              <a:t>.</a:t>
            </a: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A7655A8D-A090-4304-833D-903E190ABF9C}"/>
              </a:ext>
            </a:extLst>
          </p:cNvPr>
          <p:cNvSpPr txBox="1">
            <a:spLocks/>
          </p:cNvSpPr>
          <p:nvPr/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RIDESHARING IN PARIS REGION</a:t>
            </a: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DDD38DB-B5F7-4456-8D20-D7A1399510E6}"/>
              </a:ext>
            </a:extLst>
          </p:cNvPr>
          <p:cNvSpPr txBox="1">
            <a:spLocks/>
          </p:cNvSpPr>
          <p:nvPr/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11551" y="4230911"/>
            <a:ext cx="119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IDFM</a:t>
            </a:r>
          </a:p>
        </p:txBody>
      </p:sp>
    </p:spTree>
    <p:extLst>
      <p:ext uri="{BB962C8B-B14F-4D97-AF65-F5344CB8AC3E}">
        <p14:creationId xmlns:p14="http://schemas.microsoft.com/office/powerpoint/2010/main" val="86208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IA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IAU_base_2015_v2</Template>
  <TotalTime>16072</TotalTime>
  <Words>2076</Words>
  <Application>Microsoft Office PowerPoint</Application>
  <PresentationFormat>Affichage à l'écran (4:3)</PresentationFormat>
  <Paragraphs>300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Thème IAU</vt:lpstr>
      <vt:lpstr>Présentation PowerPoint</vt:lpstr>
      <vt:lpstr>PARIS-ÎLE-DE-FRANCE REGION</vt:lpstr>
      <vt:lpstr>MOBILITY 3.0</vt:lpstr>
      <vt:lpstr>RIDESHARING : CONSIDERED AS A LEVER BY POLICY MAKERS AND TRANSPORT AUTHORITIES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>IAU-IDF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ROPITAL Corinne</dc:creator>
  <cp:lastModifiedBy>Dany</cp:lastModifiedBy>
  <cp:revision>703</cp:revision>
  <cp:lastPrinted>2016-10-21T18:00:46Z</cp:lastPrinted>
  <dcterms:created xsi:type="dcterms:W3CDTF">2016-03-14T17:06:29Z</dcterms:created>
  <dcterms:modified xsi:type="dcterms:W3CDTF">2019-11-03T15:16:12Z</dcterms:modified>
</cp:coreProperties>
</file>