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4" r:id="rId2"/>
    <p:sldId id="257" r:id="rId3"/>
    <p:sldId id="263" r:id="rId4"/>
    <p:sldId id="261" r:id="rId5"/>
    <p:sldId id="258" r:id="rId6"/>
    <p:sldId id="259" r:id="rId7"/>
    <p:sldId id="260" r:id="rId8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0000"/>
    <a:srgbClr val="BD37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-140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359-EC62-774D-963B-0B1F94830429}" type="datetimeFigureOut">
              <a:rPr lang="fr-FR" smtClean="0"/>
              <a:t>31/10/2014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978F0-E2DF-E543-A5E5-C2DE3B6AE2B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2175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359-EC62-774D-963B-0B1F94830429}" type="datetimeFigureOut">
              <a:rPr lang="fr-FR" smtClean="0"/>
              <a:t>31/10/2014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978F0-E2DF-E543-A5E5-C2DE3B6AE2B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5674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359-EC62-774D-963B-0B1F94830429}" type="datetimeFigureOut">
              <a:rPr lang="fr-FR" smtClean="0"/>
              <a:t>31/10/2014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978F0-E2DF-E543-A5E5-C2DE3B6AE2B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0164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359-EC62-774D-963B-0B1F94830429}" type="datetimeFigureOut">
              <a:rPr lang="fr-FR" smtClean="0"/>
              <a:t>31/10/2014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978F0-E2DF-E543-A5E5-C2DE3B6AE2B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8625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359-EC62-774D-963B-0B1F94830429}" type="datetimeFigureOut">
              <a:rPr lang="fr-FR" smtClean="0"/>
              <a:t>31/10/2014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978F0-E2DF-E543-A5E5-C2DE3B6AE2B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1178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359-EC62-774D-963B-0B1F94830429}" type="datetimeFigureOut">
              <a:rPr lang="fr-FR" smtClean="0"/>
              <a:t>31/10/2014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978F0-E2DF-E543-A5E5-C2DE3B6AE2B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100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359-EC62-774D-963B-0B1F94830429}" type="datetimeFigureOut">
              <a:rPr lang="fr-FR" smtClean="0"/>
              <a:t>31/10/2014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978F0-E2DF-E543-A5E5-C2DE3B6AE2B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7898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359-EC62-774D-963B-0B1F94830429}" type="datetimeFigureOut">
              <a:rPr lang="fr-FR" smtClean="0"/>
              <a:t>31/10/2014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978F0-E2DF-E543-A5E5-C2DE3B6AE2B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0616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359-EC62-774D-963B-0B1F94830429}" type="datetimeFigureOut">
              <a:rPr lang="fr-FR" smtClean="0"/>
              <a:t>31/10/2014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978F0-E2DF-E543-A5E5-C2DE3B6AE2B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8205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359-EC62-774D-963B-0B1F94830429}" type="datetimeFigureOut">
              <a:rPr lang="fr-FR" smtClean="0"/>
              <a:t>31/10/2014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978F0-E2DF-E543-A5E5-C2DE3B6AE2B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5038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E359-EC62-774D-963B-0B1F94830429}" type="datetimeFigureOut">
              <a:rPr lang="fr-FR" smtClean="0"/>
              <a:t>31/10/2014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978F0-E2DF-E543-A5E5-C2DE3B6AE2B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9793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1E359-EC62-774D-963B-0B1F94830429}" type="datetimeFigureOut">
              <a:rPr lang="fr-FR" smtClean="0"/>
              <a:t>31/10/2014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978F0-E2DF-E543-A5E5-C2DE3B6AE2B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4591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g"/><Relationship Id="rId5" Type="http://schemas.openxmlformats.org/officeDocument/2006/relationships/image" Target="../media/image9.png"/><Relationship Id="rId6" Type="http://schemas.openxmlformats.org/officeDocument/2006/relationships/image" Target="../media/image5.tif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Relationship Id="rId3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919049"/>
            <a:ext cx="8229600" cy="3217562"/>
          </a:xfrm>
        </p:spPr>
        <p:txBody>
          <a:bodyPr>
            <a:normAutofit fontScale="90000"/>
          </a:bodyPr>
          <a:lstStyle/>
          <a:p>
            <a:r>
              <a:rPr lang="en-GB" sz="2200" b="1" dirty="0"/>
              <a:t>The Sino-French </a:t>
            </a:r>
            <a:r>
              <a:rPr lang="en-GB" sz="2200" b="1" dirty="0" smtClean="0"/>
              <a:t>“Atelier </a:t>
            </a:r>
            <a:r>
              <a:rPr lang="en-GB" sz="2200" b="1" dirty="0"/>
              <a:t>of metropolitan </a:t>
            </a:r>
            <a:r>
              <a:rPr lang="en-GB" sz="2200" b="1" dirty="0" smtClean="0"/>
              <a:t>mobility” </a:t>
            </a:r>
            <a:r>
              <a:rPr lang="fr-FR" sz="2200" b="1" dirty="0" smtClean="0"/>
              <a:t>in CAUP </a:t>
            </a:r>
            <a:r>
              <a:rPr lang="fr-FR" sz="2200" b="1" dirty="0" smtClean="0"/>
              <a:t>– </a:t>
            </a:r>
            <a:r>
              <a:rPr lang="fr-FR" sz="2200" b="1" dirty="0" err="1" smtClean="0"/>
              <a:t>Tongji</a:t>
            </a:r>
            <a:r>
              <a:rPr lang="fr-FR" sz="2200" b="1" dirty="0" smtClean="0"/>
              <a:t/>
            </a:r>
            <a:br>
              <a:rPr lang="fr-FR" sz="2200" b="1" dirty="0" smtClean="0"/>
            </a:br>
            <a:r>
              <a:rPr lang="fr-FR" sz="2000" b="1" dirty="0"/>
              <a:t/>
            </a:r>
            <a:br>
              <a:rPr lang="fr-FR" sz="2000" b="1" dirty="0"/>
            </a:br>
            <a:r>
              <a:rPr lang="en-GB" sz="2000" dirty="0" smtClean="0"/>
              <a:t>supported by </a:t>
            </a:r>
            <a:r>
              <a:rPr lang="en-GB" sz="2000" dirty="0" smtClean="0"/>
              <a:t>public </a:t>
            </a:r>
            <a:r>
              <a:rPr lang="en-GB" sz="2000" dirty="0" smtClean="0"/>
              <a:t>research in :</a:t>
            </a:r>
            <a:r>
              <a:rPr lang="en-GB" sz="2000" dirty="0" smtClean="0"/>
              <a:t> </a:t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1. Urban democracy and territorial regulation (</a:t>
            </a:r>
            <a:r>
              <a:rPr lang="en-GB" sz="2000" dirty="0" smtClean="0"/>
              <a:t>POPSU2 - MEDDE)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fr-FR" sz="2000" dirty="0" smtClean="0"/>
              <a:t>2. </a:t>
            </a:r>
            <a:r>
              <a:rPr lang="en-GB" sz="2000" dirty="0" smtClean="0"/>
              <a:t>City </a:t>
            </a:r>
            <a:r>
              <a:rPr lang="en-GB" sz="2000" dirty="0"/>
              <a:t>of </a:t>
            </a:r>
            <a:r>
              <a:rPr lang="en-GB" sz="2000" dirty="0" smtClean="0"/>
              <a:t>“short distances”, </a:t>
            </a:r>
            <a:r>
              <a:rPr lang="en-GB" sz="2000" dirty="0"/>
              <a:t>the roles of tramway and light rails in urban </a:t>
            </a:r>
            <a:r>
              <a:rPr lang="en-GB" sz="2000" dirty="0" smtClean="0"/>
              <a:t>context</a:t>
            </a:r>
            <a:br>
              <a:rPr lang="en-GB" sz="2000" dirty="0" smtClean="0"/>
            </a:br>
            <a:r>
              <a:rPr lang="en-GB" sz="2000" dirty="0" smtClean="0"/>
              <a:t>(</a:t>
            </a:r>
            <a:r>
              <a:rPr lang="en-GB" sz="2000" dirty="0" smtClean="0"/>
              <a:t>IMR - </a:t>
            </a:r>
            <a:r>
              <a:rPr lang="en-GB" sz="2000" dirty="0" err="1" smtClean="0"/>
              <a:t>Ignis</a:t>
            </a:r>
            <a:r>
              <a:rPr lang="en-GB" sz="2000" dirty="0" smtClean="0"/>
              <a:t> </a:t>
            </a:r>
            <a:r>
              <a:rPr lang="en-GB" sz="2000" dirty="0" err="1" smtClean="0"/>
              <a:t>mutat</a:t>
            </a:r>
            <a:r>
              <a:rPr lang="en-GB" sz="2000" dirty="0" smtClean="0"/>
              <a:t> </a:t>
            </a:r>
            <a:r>
              <a:rPr lang="en-GB" sz="2000" dirty="0" smtClean="0"/>
              <a:t>res – MCC/MEDDE/AIGP/VEOLIA/VEDECOM)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/>
              <a:t/>
            </a:r>
            <a:br>
              <a:rPr lang="en-GB" sz="2000" dirty="0"/>
            </a:br>
            <a:r>
              <a:rPr lang="en-GB" sz="2000" dirty="0"/>
              <a:t>Cristiana </a:t>
            </a:r>
            <a:r>
              <a:rPr lang="en-GB" sz="2000" dirty="0" err="1"/>
              <a:t>Mazzoni</a:t>
            </a:r>
            <a:r>
              <a:rPr lang="en-GB" sz="2000" dirty="0"/>
              <a:t>, professor in ENSAS</a:t>
            </a:r>
            <a:br>
              <a:rPr lang="en-GB" sz="2000" dirty="0"/>
            </a:br>
            <a:r>
              <a:rPr lang="en-GB" sz="2000" dirty="0" smtClean="0"/>
              <a:t>ZHUO </a:t>
            </a:r>
            <a:r>
              <a:rPr lang="en-GB" sz="2000" dirty="0" err="1"/>
              <a:t>Jian</a:t>
            </a:r>
            <a:r>
              <a:rPr lang="en-GB" sz="2000" dirty="0"/>
              <a:t>, professor in CAUP-</a:t>
            </a:r>
            <a:r>
              <a:rPr lang="en-GB" sz="2000" dirty="0" err="1" smtClean="0"/>
              <a:t>Tongji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/>
              <a:t>FAN Lang, assistant professor in ENSAS</a:t>
            </a:r>
            <a:br>
              <a:rPr lang="en-GB" sz="2000" dirty="0"/>
            </a:br>
            <a:r>
              <a:rPr lang="en-GB" sz="2000" dirty="0" smtClean="0"/>
              <a:t>YANG </a:t>
            </a:r>
            <a:r>
              <a:rPr lang="en-GB" sz="2000" dirty="0"/>
              <a:t>Chen, assistant professor in CAUP-</a:t>
            </a:r>
            <a:r>
              <a:rPr lang="en-GB" sz="2000" dirty="0" err="1" smtClean="0"/>
              <a:t>Tongji</a:t>
            </a:r>
            <a:r>
              <a:rPr lang="en-GB" sz="2000" dirty="0" smtClean="0"/>
              <a:t/>
            </a:r>
            <a:br>
              <a:rPr lang="en-GB" sz="2000" dirty="0" smtClean="0"/>
            </a:br>
            <a:endParaRPr lang="fr-FR" sz="2000" dirty="0"/>
          </a:p>
        </p:txBody>
      </p:sp>
      <p:pic>
        <p:nvPicPr>
          <p:cNvPr id="4" name="Image 3" descr="logo IM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360" y="5373521"/>
            <a:ext cx="6151857" cy="1391850"/>
          </a:xfrm>
          <a:prstGeom prst="rect">
            <a:avLst/>
          </a:prstGeom>
        </p:spPr>
      </p:pic>
      <p:pic>
        <p:nvPicPr>
          <p:cNvPr id="5" name="Image 4" descr="logo ENSAS_gri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86" y="408916"/>
            <a:ext cx="2954793" cy="632551"/>
          </a:xfrm>
          <a:prstGeom prst="rect">
            <a:avLst/>
          </a:prstGeom>
        </p:spPr>
      </p:pic>
      <p:pic>
        <p:nvPicPr>
          <p:cNvPr id="7" name="Image 6" descr="Macintosh HD:Users:mazzonic:Desktop:ENSA Strasbourg: Logo Tongji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078" y="325431"/>
            <a:ext cx="3374123" cy="779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26079" y="561770"/>
            <a:ext cx="2117031" cy="523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 descr="Logo amup copie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1153290"/>
            <a:ext cx="997898" cy="29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64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07950" y="-1779"/>
            <a:ext cx="8928100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fr-FR" sz="800" b="1" dirty="0">
              <a:solidFill>
                <a:srgbClr val="C50000"/>
              </a:solidFill>
              <a:latin typeface="Verdana" charset="0"/>
              <a:cs typeface="Arial" charset="0"/>
            </a:endParaRPr>
          </a:p>
          <a:p>
            <a:pPr algn="ctr"/>
            <a:r>
              <a:rPr lang="en-GB" b="1" i="1" dirty="0" smtClean="0">
                <a:solidFill>
                  <a:srgbClr val="C50000"/>
                </a:solidFill>
                <a:latin typeface="Verdana" charset="0"/>
                <a:cs typeface="Times New Roman" charset="0"/>
              </a:rPr>
              <a:t>« Strasbourg</a:t>
            </a:r>
            <a:r>
              <a:rPr lang="en-GB" b="1" i="1" dirty="0" smtClean="0">
                <a:solidFill>
                  <a:srgbClr val="C50000"/>
                </a:solidFill>
                <a:latin typeface="Verdana" charset="0"/>
                <a:cs typeface="Times New Roman" charset="0"/>
              </a:rPr>
              <a:t>, between </a:t>
            </a:r>
            <a:r>
              <a:rPr lang="en-GB" b="1" i="1" dirty="0" err="1" smtClean="0">
                <a:solidFill>
                  <a:srgbClr val="C50000"/>
                </a:solidFill>
                <a:latin typeface="Verdana" charset="0"/>
                <a:cs typeface="Times New Roman" charset="0"/>
              </a:rPr>
              <a:t>ville-archipel</a:t>
            </a:r>
            <a:r>
              <a:rPr lang="en-GB" b="1" i="1" dirty="0" smtClean="0">
                <a:solidFill>
                  <a:srgbClr val="C50000"/>
                </a:solidFill>
                <a:latin typeface="Verdana" charset="0"/>
                <a:cs typeface="Times New Roman" charset="0"/>
              </a:rPr>
              <a:t> and </a:t>
            </a:r>
            <a:r>
              <a:rPr lang="en-GB" b="1" i="1" dirty="0" err="1" smtClean="0">
                <a:solidFill>
                  <a:srgbClr val="C50000"/>
                </a:solidFill>
                <a:latin typeface="Verdana" charset="0"/>
                <a:cs typeface="Times New Roman" charset="0"/>
              </a:rPr>
              <a:t>ville-mosaïque</a:t>
            </a:r>
            <a:r>
              <a:rPr lang="en-GB" b="1" i="1" dirty="0" smtClean="0">
                <a:solidFill>
                  <a:srgbClr val="C50000"/>
                </a:solidFill>
                <a:latin typeface="Verdana" charset="0"/>
                <a:cs typeface="Times New Roman" charset="0"/>
              </a:rPr>
              <a:t> </a:t>
            </a:r>
            <a:r>
              <a:rPr lang="en-GB" b="1" i="1" dirty="0" smtClean="0">
                <a:solidFill>
                  <a:srgbClr val="C50000"/>
                </a:solidFill>
                <a:latin typeface="Verdana" charset="0"/>
                <a:cs typeface="Times New Roman" charset="0"/>
              </a:rPr>
              <a:t>»</a:t>
            </a:r>
          </a:p>
          <a:p>
            <a:pPr algn="ctr"/>
            <a:r>
              <a:rPr lang="en-GB" b="1" i="1" dirty="0" smtClean="0">
                <a:solidFill>
                  <a:srgbClr val="C50000"/>
                </a:solidFill>
                <a:latin typeface="Verdana" charset="0"/>
                <a:cs typeface="Times New Roman" charset="0"/>
              </a:rPr>
              <a:t>Publications financed by POPSU 2-MEDDE/CUS/ADEUS/AMUP</a:t>
            </a:r>
            <a:endParaRPr lang="en-GB" b="1" i="1" dirty="0" smtClean="0">
              <a:solidFill>
                <a:srgbClr val="C50000"/>
              </a:solidFill>
              <a:latin typeface="Verdana" charset="0"/>
              <a:cs typeface="Times New Roman" charset="0"/>
            </a:endParaRPr>
          </a:p>
          <a:p>
            <a:pPr algn="ctr"/>
            <a:endParaRPr lang="en-GB" b="1" i="1" dirty="0" smtClean="0">
              <a:latin typeface="Verdana" charset="0"/>
              <a:cs typeface="Times New Roman" charset="0"/>
            </a:endParaRPr>
          </a:p>
          <a:p>
            <a:pPr algn="ctr"/>
            <a:r>
              <a:rPr lang="en-GB" b="1" i="1" dirty="0">
                <a:latin typeface="Verdana" charset="0"/>
                <a:cs typeface="Times New Roman" charset="0"/>
              </a:rPr>
              <a:t>M</a:t>
            </a:r>
            <a:r>
              <a:rPr lang="en-GB" b="1" i="1" dirty="0" smtClean="0">
                <a:latin typeface="Verdana" charset="0"/>
                <a:cs typeface="Times New Roman" charset="0"/>
              </a:rPr>
              <a:t>obility infrastructures as important public spaces</a:t>
            </a:r>
          </a:p>
          <a:p>
            <a:pPr algn="ctr"/>
            <a:r>
              <a:rPr lang="en-GB" b="1" i="1" dirty="0" smtClean="0">
                <a:latin typeface="Verdana" charset="0"/>
                <a:cs typeface="Times New Roman" charset="0"/>
              </a:rPr>
              <a:t>in the city of “short distances”</a:t>
            </a:r>
            <a:r>
              <a:rPr lang="fr-FR" b="1" i="1" dirty="0" smtClean="0">
                <a:latin typeface="Verdana" charset="0"/>
                <a:cs typeface="Times New Roman" charset="0"/>
              </a:rPr>
              <a:t> </a:t>
            </a:r>
            <a:endParaRPr lang="fr-FR" b="1" dirty="0">
              <a:latin typeface="Verdana" charset="0"/>
              <a:cs typeface="Arial" charset="0"/>
            </a:endParaRPr>
          </a:p>
        </p:txBody>
      </p:sp>
      <p:pic>
        <p:nvPicPr>
          <p:cNvPr id="39939" name="Image 1" descr="couverture SM1 partie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7701"/>
            <a:ext cx="4576763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Image 2" descr="couverture SM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57793"/>
            <a:ext cx="4572000" cy="416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 descr="Logo_ADEU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350" y="2008318"/>
            <a:ext cx="1692275" cy="395391"/>
          </a:xfrm>
          <a:prstGeom prst="rect">
            <a:avLst/>
          </a:prstGeom>
        </p:spPr>
      </p:pic>
      <p:pic>
        <p:nvPicPr>
          <p:cNvPr id="7" name="Image 6" descr="logo-popsu_1_0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1" y="5890046"/>
            <a:ext cx="2159000" cy="936203"/>
          </a:xfrm>
          <a:prstGeom prst="rect">
            <a:avLst/>
          </a:prstGeom>
        </p:spPr>
      </p:pic>
      <p:pic>
        <p:nvPicPr>
          <p:cNvPr id="12" name="Image 11" descr="Logo amup copie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00" y="6309592"/>
            <a:ext cx="1444625" cy="429902"/>
          </a:xfrm>
          <a:prstGeom prst="rect">
            <a:avLst/>
          </a:prstGeom>
        </p:spPr>
      </p:pic>
      <p:pic>
        <p:nvPicPr>
          <p:cNvPr id="13" name="Picture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00454" y="1918173"/>
            <a:ext cx="2117031" cy="523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549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Image 1" descr="C.SKOROPAD - Atelier Rhénan G.H. ENSA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838" y="-12700"/>
            <a:ext cx="7523162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95250" y="604271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Urban democracy and territorial regulation (POPSU2 - MEDDE</a:t>
            </a:r>
            <a:r>
              <a:rPr lang="en-GB" dirty="0" smtClean="0"/>
              <a:t>) ©Georges </a:t>
            </a:r>
            <a:r>
              <a:rPr lang="en-GB" dirty="0" err="1" smtClean="0"/>
              <a:t>Heintz</a:t>
            </a:r>
            <a:r>
              <a:rPr lang="en-GB" dirty="0" smtClean="0"/>
              <a:t>-ENSAS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001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7" name="Image 1" descr="221367_307812785993341_1879351390_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329" y="6207569"/>
            <a:ext cx="2117031" cy="523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505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Image 1" descr="A_DSC09470-AJUS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329" y="6207569"/>
            <a:ext cx="2117031" cy="523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754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49" name="Image 3" descr="Strasbourg Mosaiqu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45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95250" y="5460979"/>
            <a:ext cx="2235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 smtClean="0"/>
              <a:t>Strasbourg - the Port</a:t>
            </a:r>
          </a:p>
          <a:p>
            <a:endParaRPr lang="en-GB" dirty="0" smtClean="0"/>
          </a:p>
          <a:p>
            <a:r>
              <a:rPr lang="en-GB" dirty="0" smtClean="0"/>
              <a:t>Urban “energy”</a:t>
            </a:r>
          </a:p>
          <a:p>
            <a:r>
              <a:rPr lang="en-GB" dirty="0" err="1"/>
              <a:t>Ignis</a:t>
            </a:r>
            <a:r>
              <a:rPr lang="en-GB" dirty="0"/>
              <a:t> </a:t>
            </a:r>
            <a:r>
              <a:rPr lang="en-GB" dirty="0" err="1"/>
              <a:t>mutat</a:t>
            </a:r>
            <a:r>
              <a:rPr lang="en-GB" dirty="0"/>
              <a:t> res – MCC</a:t>
            </a:r>
            <a:endParaRPr lang="en-GB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5022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ans titr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" y="2319653"/>
            <a:ext cx="9144000" cy="4538347"/>
          </a:xfrm>
          <a:prstGeom prst="rect">
            <a:avLst/>
          </a:prstGeom>
        </p:spPr>
      </p:pic>
      <p:pic>
        <p:nvPicPr>
          <p:cNvPr id="5" name="Image 4" descr="4Strasbourg frisePHO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9" y="-3987"/>
            <a:ext cx="9144000" cy="3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5156" y="3321439"/>
            <a:ext cx="49682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/>
              <a:t>The Sino-French “Atelier of metropolitan mobility</a:t>
            </a:r>
            <a:r>
              <a:rPr lang="en-GB" sz="1600" b="1" dirty="0" smtClean="0"/>
              <a:t>”</a:t>
            </a:r>
            <a:r>
              <a:rPr lang="fr-FR" sz="1600" b="1" dirty="0" smtClean="0"/>
              <a:t> :</a:t>
            </a:r>
            <a:r>
              <a:rPr lang="fr-FR" sz="1600" b="1" dirty="0"/>
              <a:t/>
            </a:r>
            <a:br>
              <a:rPr lang="fr-FR" sz="1600" b="1" dirty="0"/>
            </a:br>
            <a:r>
              <a:rPr lang="en-GB" sz="1600" b="1" dirty="0" smtClean="0">
                <a:cs typeface="Times New Roman" charset="0"/>
              </a:rPr>
              <a:t>Mobility infrastructures, “sensitive analysis” of territory</a:t>
            </a:r>
          </a:p>
          <a:p>
            <a:r>
              <a:rPr lang="en-GB" sz="1600" b="1" dirty="0">
                <a:cs typeface="Times New Roman" charset="0"/>
              </a:rPr>
              <a:t>D</a:t>
            </a:r>
            <a:r>
              <a:rPr lang="en-GB" sz="1600" b="1" dirty="0" smtClean="0">
                <a:cs typeface="Times New Roman" charset="0"/>
              </a:rPr>
              <a:t>ialogue between city representatives and researchers  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71164628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54</Words>
  <Application>Microsoft Macintosh PowerPoint</Application>
  <PresentationFormat>Présentation à l'écran (4:3)</PresentationFormat>
  <Paragraphs>14</Paragraphs>
  <Slides>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8" baseType="lpstr">
      <vt:lpstr>Thème Office</vt:lpstr>
      <vt:lpstr>The Sino-French “Atelier of metropolitan mobility” in CAUP – Tongji  supported by public research in :   1. Urban democracy and territorial regulation (POPSU2 - MEDDE) 2. City of “short distances”, the roles of tramway and light rails in urban context (IMR - Ignis mutat res – MCC/MEDDE/AIGP/VEOLIA/VEDECOM)  Cristiana Mazzoni, professor in ENSAS ZHUO Jian, professor in CAUP-Tongji FAN Lang, assistant professor in ENSAS YANG Chen, assistant professor in CAUP-Tongji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ENSAS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Tram-train, ou l’énergie des courtes distances dans Strasbourg Métropole. Acteurs, logiques et processus du projet métropolitain durable  Cristiana Mazzoni, professeur HDR  Directrice Laboratoire AMUP-EA 7309 de l’Ecole Nationale Supérieure d’Architecture de Strasbourg et de l’INSA de Strasbourg </dc:title>
  <dc:creator>Cristiana MAZZONI</dc:creator>
  <cp:lastModifiedBy>Cristiana MAZZONI</cp:lastModifiedBy>
  <cp:revision>19</cp:revision>
  <dcterms:created xsi:type="dcterms:W3CDTF">2013-11-27T16:42:18Z</dcterms:created>
  <dcterms:modified xsi:type="dcterms:W3CDTF">2014-10-31T02:00:40Z</dcterms:modified>
</cp:coreProperties>
</file>