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6"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78" d="100"/>
          <a:sy n="78" d="100"/>
        </p:scale>
        <p:origin x="-204" y="3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fr-FR"/>
              <a:t>Modifiez le style du titre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8D3F2D33-782D-4220-9A65-F81469BA95A9}" type="datetimeFigureOut">
              <a:rPr lang="fr-FR" smtClean="0"/>
              <a:pPr/>
              <a:t>17/11/2017</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B32E36BB-A031-457E-8F72-AC5F06AEE059}" type="slidenum">
              <a:rPr lang="fr-FR" smtClean="0"/>
              <a:pPr/>
              <a:t>‹N°›</a:t>
            </a:fld>
            <a:endParaRPr lang="fr-FR"/>
          </a:p>
        </p:txBody>
      </p:sp>
    </p:spTree>
    <p:extLst>
      <p:ext uri="{BB962C8B-B14F-4D97-AF65-F5344CB8AC3E}">
        <p14:creationId xmlns:p14="http://schemas.microsoft.com/office/powerpoint/2010/main" val="10260199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fr-FR"/>
              <a:t>Modifiez le style du titre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8D3F2D33-782D-4220-9A65-F81469BA95A9}" type="datetimeFigureOut">
              <a:rPr lang="fr-FR" smtClean="0"/>
              <a:pPr/>
              <a:t>17/11/2017</a:t>
            </a:fld>
            <a:endParaRPr lang="fr-FR"/>
          </a:p>
        </p:txBody>
      </p:sp>
      <p:sp>
        <p:nvSpPr>
          <p:cNvPr id="5" name="Footer Placeholder 4"/>
          <p:cNvSpPr>
            <a:spLocks noGrp="1"/>
          </p:cNvSpPr>
          <p:nvPr>
            <p:ph type="ftr" sz="quarter" idx="11"/>
          </p:nvPr>
        </p:nvSpPr>
        <p:spPr/>
        <p:txBody>
          <a:bodyPr/>
          <a:lstStyle/>
          <a:p>
            <a:endParaRPr lang="fr-FR"/>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32E36BB-A031-457E-8F72-AC5F06AEE059}" type="slidenum">
              <a:rPr lang="fr-FR" smtClean="0"/>
              <a:pPr/>
              <a:t>‹N°›</a:t>
            </a:fld>
            <a:endParaRPr lang="fr-FR"/>
          </a:p>
        </p:txBody>
      </p:sp>
    </p:spTree>
    <p:extLst>
      <p:ext uri="{BB962C8B-B14F-4D97-AF65-F5344CB8AC3E}">
        <p14:creationId xmlns:p14="http://schemas.microsoft.com/office/powerpoint/2010/main" val="20671287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fr-FR"/>
              <a:t>Modifiez le style du titre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8D3F2D33-782D-4220-9A65-F81469BA95A9}" type="datetimeFigureOut">
              <a:rPr lang="fr-FR" smtClean="0"/>
              <a:pPr/>
              <a:t>17/11/2017</a:t>
            </a:fld>
            <a:endParaRPr lang="fr-FR"/>
          </a:p>
        </p:txBody>
      </p:sp>
      <p:sp>
        <p:nvSpPr>
          <p:cNvPr id="5" name="Footer Placeholder 4"/>
          <p:cNvSpPr>
            <a:spLocks noGrp="1"/>
          </p:cNvSpPr>
          <p:nvPr>
            <p:ph type="ftr" sz="quarter" idx="11"/>
          </p:nvPr>
        </p:nvSpPr>
        <p:spPr/>
        <p:txBody>
          <a:bodyPr/>
          <a:lstStyle/>
          <a:p>
            <a:endParaRPr lang="fr-FR"/>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32E36BB-A031-457E-8F72-AC5F06AEE059}" type="slidenum">
              <a:rPr lang="fr-FR" smtClean="0"/>
              <a:pPr/>
              <a:t>‹N°›</a:t>
            </a:fld>
            <a:endParaRPr lang="fr-FR"/>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647505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fr-FR"/>
              <a:t>Modifiez le style du titre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Modifier les styles du texte du masque</a:t>
            </a:r>
          </a:p>
        </p:txBody>
      </p:sp>
      <p:sp>
        <p:nvSpPr>
          <p:cNvPr id="5" name="Date Placeholder 4"/>
          <p:cNvSpPr>
            <a:spLocks noGrp="1"/>
          </p:cNvSpPr>
          <p:nvPr>
            <p:ph type="dt" sz="half" idx="10"/>
          </p:nvPr>
        </p:nvSpPr>
        <p:spPr/>
        <p:txBody>
          <a:bodyPr/>
          <a:lstStyle/>
          <a:p>
            <a:fld id="{8D3F2D33-782D-4220-9A65-F81469BA95A9}" type="datetimeFigureOut">
              <a:rPr lang="fr-FR" smtClean="0"/>
              <a:pPr/>
              <a:t>17/11/2017</a:t>
            </a:fld>
            <a:endParaRPr lang="fr-FR"/>
          </a:p>
        </p:txBody>
      </p:sp>
      <p:sp>
        <p:nvSpPr>
          <p:cNvPr id="6" name="Footer Placeholder 5"/>
          <p:cNvSpPr>
            <a:spLocks noGrp="1"/>
          </p:cNvSpPr>
          <p:nvPr>
            <p:ph type="ftr" sz="quarter" idx="11"/>
          </p:nvPr>
        </p:nvSpPr>
        <p:spPr/>
        <p:txBody>
          <a:bodyPr/>
          <a:lstStyle/>
          <a:p>
            <a:endParaRPr lang="fr-FR"/>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32E36BB-A031-457E-8F72-AC5F06AEE059}" type="slidenum">
              <a:rPr lang="fr-FR" smtClean="0"/>
              <a:pPr/>
              <a:t>‹N°›</a:t>
            </a:fld>
            <a:endParaRPr lang="fr-FR"/>
          </a:p>
        </p:txBody>
      </p:sp>
    </p:spTree>
    <p:extLst>
      <p:ext uri="{BB962C8B-B14F-4D97-AF65-F5344CB8AC3E}">
        <p14:creationId xmlns:p14="http://schemas.microsoft.com/office/powerpoint/2010/main" val="33237562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fr-FR"/>
              <a:t>Modifiez le style du titre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Modifier les styles du texte du masque</a:t>
            </a:r>
          </a:p>
        </p:txBody>
      </p:sp>
      <p:sp>
        <p:nvSpPr>
          <p:cNvPr id="5" name="Date Placeholder 4"/>
          <p:cNvSpPr>
            <a:spLocks noGrp="1"/>
          </p:cNvSpPr>
          <p:nvPr>
            <p:ph type="dt" sz="half" idx="10"/>
          </p:nvPr>
        </p:nvSpPr>
        <p:spPr/>
        <p:txBody>
          <a:bodyPr/>
          <a:lstStyle/>
          <a:p>
            <a:fld id="{8D3F2D33-782D-4220-9A65-F81469BA95A9}" type="datetimeFigureOut">
              <a:rPr lang="fr-FR" smtClean="0"/>
              <a:pPr/>
              <a:t>17/11/2017</a:t>
            </a:fld>
            <a:endParaRPr lang="fr-FR"/>
          </a:p>
        </p:txBody>
      </p:sp>
      <p:sp>
        <p:nvSpPr>
          <p:cNvPr id="6" name="Footer Placeholder 5"/>
          <p:cNvSpPr>
            <a:spLocks noGrp="1"/>
          </p:cNvSpPr>
          <p:nvPr>
            <p:ph type="ftr" sz="quarter" idx="11"/>
          </p:nvPr>
        </p:nvSpPr>
        <p:spPr/>
        <p:txBody>
          <a:bodyPr/>
          <a:lstStyle/>
          <a:p>
            <a:endParaRPr lang="fr-FR"/>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32E36BB-A031-457E-8F72-AC5F06AEE059}" type="slidenum">
              <a:rPr lang="fr-FR" smtClean="0"/>
              <a:pPr/>
              <a:t>‹N°›</a:t>
            </a:fld>
            <a:endParaRPr lang="fr-FR"/>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2352484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fr-FR"/>
              <a:t>Modifiez le style du titre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Modifier les styles du texte du masque</a:t>
            </a:r>
          </a:p>
        </p:txBody>
      </p:sp>
      <p:sp>
        <p:nvSpPr>
          <p:cNvPr id="5" name="Date Placeholder 4"/>
          <p:cNvSpPr>
            <a:spLocks noGrp="1"/>
          </p:cNvSpPr>
          <p:nvPr>
            <p:ph type="dt" sz="half" idx="10"/>
          </p:nvPr>
        </p:nvSpPr>
        <p:spPr/>
        <p:txBody>
          <a:bodyPr/>
          <a:lstStyle/>
          <a:p>
            <a:fld id="{8D3F2D33-782D-4220-9A65-F81469BA95A9}" type="datetimeFigureOut">
              <a:rPr lang="fr-FR" smtClean="0"/>
              <a:pPr/>
              <a:t>17/11/2017</a:t>
            </a:fld>
            <a:endParaRPr lang="fr-FR"/>
          </a:p>
        </p:txBody>
      </p:sp>
      <p:sp>
        <p:nvSpPr>
          <p:cNvPr id="6" name="Footer Placeholder 5"/>
          <p:cNvSpPr>
            <a:spLocks noGrp="1"/>
          </p:cNvSpPr>
          <p:nvPr>
            <p:ph type="ftr" sz="quarter" idx="11"/>
          </p:nvPr>
        </p:nvSpPr>
        <p:spPr/>
        <p:txBody>
          <a:bodyPr/>
          <a:lstStyle/>
          <a:p>
            <a:endParaRPr lang="fr-F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32E36BB-A031-457E-8F72-AC5F06AEE059}" type="slidenum">
              <a:rPr lang="fr-FR" smtClean="0"/>
              <a:pPr/>
              <a:t>‹N°›</a:t>
            </a:fld>
            <a:endParaRPr lang="fr-FR"/>
          </a:p>
        </p:txBody>
      </p:sp>
    </p:spTree>
    <p:extLst>
      <p:ext uri="{BB962C8B-B14F-4D97-AF65-F5344CB8AC3E}">
        <p14:creationId xmlns:p14="http://schemas.microsoft.com/office/powerpoint/2010/main" val="32278570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D3F2D33-782D-4220-9A65-F81469BA95A9}" type="datetimeFigureOut">
              <a:rPr lang="fr-FR" smtClean="0"/>
              <a:pPr/>
              <a:t>17/11/2017</a:t>
            </a:fld>
            <a:endParaRPr lang="fr-FR"/>
          </a:p>
        </p:txBody>
      </p:sp>
      <p:sp>
        <p:nvSpPr>
          <p:cNvPr id="5" name="Footer Placeholder 4"/>
          <p:cNvSpPr>
            <a:spLocks noGrp="1"/>
          </p:cNvSpPr>
          <p:nvPr>
            <p:ph type="ftr" sz="quarter" idx="11"/>
          </p:nvPr>
        </p:nvSpPr>
        <p:spPr/>
        <p:txBody>
          <a:bodyPr/>
          <a:lstStyle/>
          <a:p>
            <a:endParaRPr lang="fr-F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32E36BB-A031-457E-8F72-AC5F06AEE059}" type="slidenum">
              <a:rPr lang="fr-FR" smtClean="0"/>
              <a:pPr/>
              <a:t>‹N°›</a:t>
            </a:fld>
            <a:endParaRPr lang="fr-FR"/>
          </a:p>
        </p:txBody>
      </p:sp>
    </p:spTree>
    <p:extLst>
      <p:ext uri="{BB962C8B-B14F-4D97-AF65-F5344CB8AC3E}">
        <p14:creationId xmlns:p14="http://schemas.microsoft.com/office/powerpoint/2010/main" val="24557111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D3F2D33-782D-4220-9A65-F81469BA95A9}" type="datetimeFigureOut">
              <a:rPr lang="fr-FR" smtClean="0"/>
              <a:pPr/>
              <a:t>17/11/2017</a:t>
            </a:fld>
            <a:endParaRPr lang="fr-FR"/>
          </a:p>
        </p:txBody>
      </p:sp>
      <p:sp>
        <p:nvSpPr>
          <p:cNvPr id="5" name="Footer Placeholder 4"/>
          <p:cNvSpPr>
            <a:spLocks noGrp="1"/>
          </p:cNvSpPr>
          <p:nvPr>
            <p:ph type="ftr" sz="quarter" idx="11"/>
          </p:nvPr>
        </p:nvSpPr>
        <p:spPr/>
        <p:txBody>
          <a:bodyPr/>
          <a:lstStyle/>
          <a:p>
            <a:endParaRPr lang="fr-F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32E36BB-A031-457E-8F72-AC5F06AEE059}" type="slidenum">
              <a:rPr lang="fr-FR" smtClean="0"/>
              <a:pPr/>
              <a:t>‹N°›</a:t>
            </a:fld>
            <a:endParaRPr lang="fr-FR"/>
          </a:p>
        </p:txBody>
      </p:sp>
    </p:spTree>
    <p:extLst>
      <p:ext uri="{BB962C8B-B14F-4D97-AF65-F5344CB8AC3E}">
        <p14:creationId xmlns:p14="http://schemas.microsoft.com/office/powerpoint/2010/main" val="373325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fr-FR"/>
              <a:t>Modifiez le style du titre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D3F2D33-782D-4220-9A65-F81469BA95A9}" type="datetimeFigureOut">
              <a:rPr lang="fr-FR" smtClean="0"/>
              <a:pPr/>
              <a:t>17/11/2017</a:t>
            </a:fld>
            <a:endParaRPr lang="fr-FR"/>
          </a:p>
        </p:txBody>
      </p:sp>
      <p:sp>
        <p:nvSpPr>
          <p:cNvPr id="5" name="Footer Placeholder 4"/>
          <p:cNvSpPr>
            <a:spLocks noGrp="1"/>
          </p:cNvSpPr>
          <p:nvPr>
            <p:ph type="ftr" sz="quarter" idx="11"/>
          </p:nvPr>
        </p:nvSpPr>
        <p:spPr/>
        <p:txBody>
          <a:bodyPr/>
          <a:lstStyle/>
          <a:p>
            <a:endParaRPr lang="fr-F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32E36BB-A031-457E-8F72-AC5F06AEE059}" type="slidenum">
              <a:rPr lang="fr-FR" smtClean="0"/>
              <a:pPr/>
              <a:t>‹N°›</a:t>
            </a:fld>
            <a:endParaRPr lang="fr-FR"/>
          </a:p>
        </p:txBody>
      </p:sp>
    </p:spTree>
    <p:extLst>
      <p:ext uri="{BB962C8B-B14F-4D97-AF65-F5344CB8AC3E}">
        <p14:creationId xmlns:p14="http://schemas.microsoft.com/office/powerpoint/2010/main" val="5607846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8D3F2D33-782D-4220-9A65-F81469BA95A9}" type="datetimeFigureOut">
              <a:rPr lang="fr-FR" smtClean="0"/>
              <a:pPr/>
              <a:t>17/11/2017</a:t>
            </a:fld>
            <a:endParaRPr lang="fr-FR"/>
          </a:p>
        </p:txBody>
      </p:sp>
      <p:sp>
        <p:nvSpPr>
          <p:cNvPr id="5" name="Footer Placeholder 4"/>
          <p:cNvSpPr>
            <a:spLocks noGrp="1"/>
          </p:cNvSpPr>
          <p:nvPr>
            <p:ph type="ftr" sz="quarter" idx="11"/>
          </p:nvPr>
        </p:nvSpPr>
        <p:spPr/>
        <p:txBody>
          <a:bodyPr/>
          <a:lstStyle/>
          <a:p>
            <a:endParaRPr lang="fr-FR"/>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32E36BB-A031-457E-8F72-AC5F06AEE059}" type="slidenum">
              <a:rPr lang="fr-FR" smtClean="0"/>
              <a:pPr/>
              <a:t>‹N°›</a:t>
            </a:fld>
            <a:endParaRPr lang="fr-FR"/>
          </a:p>
        </p:txBody>
      </p:sp>
    </p:spTree>
    <p:extLst>
      <p:ext uri="{BB962C8B-B14F-4D97-AF65-F5344CB8AC3E}">
        <p14:creationId xmlns:p14="http://schemas.microsoft.com/office/powerpoint/2010/main" val="12044035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8D3F2D33-782D-4220-9A65-F81469BA95A9}" type="datetimeFigureOut">
              <a:rPr lang="fr-FR" smtClean="0"/>
              <a:pPr/>
              <a:t>17/11/2017</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B32E36BB-A031-457E-8F72-AC5F06AEE059}" type="slidenum">
              <a:rPr lang="fr-FR" smtClean="0"/>
              <a:pPr/>
              <a:t>‹N°›</a:t>
            </a:fld>
            <a:endParaRPr lang="fr-FR"/>
          </a:p>
        </p:txBody>
      </p:sp>
    </p:spTree>
    <p:extLst>
      <p:ext uri="{BB962C8B-B14F-4D97-AF65-F5344CB8AC3E}">
        <p14:creationId xmlns:p14="http://schemas.microsoft.com/office/powerpoint/2010/main" val="36403747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8D3F2D33-782D-4220-9A65-F81469BA95A9}" type="datetimeFigureOut">
              <a:rPr lang="fr-FR" smtClean="0"/>
              <a:pPr/>
              <a:t>17/11/2017</a:t>
            </a:fld>
            <a:endParaRPr lang="fr-FR"/>
          </a:p>
        </p:txBody>
      </p:sp>
      <p:sp>
        <p:nvSpPr>
          <p:cNvPr id="8" name="Footer Placeholder 7"/>
          <p:cNvSpPr>
            <a:spLocks noGrp="1"/>
          </p:cNvSpPr>
          <p:nvPr>
            <p:ph type="ftr" sz="quarter" idx="11"/>
          </p:nvPr>
        </p:nvSpPr>
        <p:spPr/>
        <p:txBody>
          <a:bodyPr/>
          <a:lstStyle/>
          <a:p>
            <a:endParaRPr lang="fr-FR"/>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B32E36BB-A031-457E-8F72-AC5F06AEE059}" type="slidenum">
              <a:rPr lang="fr-FR" smtClean="0"/>
              <a:pPr/>
              <a:t>‹N°›</a:t>
            </a:fld>
            <a:endParaRPr lang="fr-FR"/>
          </a:p>
        </p:txBody>
      </p:sp>
    </p:spTree>
    <p:extLst>
      <p:ext uri="{BB962C8B-B14F-4D97-AF65-F5344CB8AC3E}">
        <p14:creationId xmlns:p14="http://schemas.microsoft.com/office/powerpoint/2010/main" val="12853677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8D3F2D33-782D-4220-9A65-F81469BA95A9}" type="datetimeFigureOut">
              <a:rPr lang="fr-FR" smtClean="0"/>
              <a:pPr/>
              <a:t>17/11/2017</a:t>
            </a:fld>
            <a:endParaRPr lang="fr-FR"/>
          </a:p>
        </p:txBody>
      </p:sp>
      <p:sp>
        <p:nvSpPr>
          <p:cNvPr id="4" name="Footer Placeholder 3"/>
          <p:cNvSpPr>
            <a:spLocks noGrp="1"/>
          </p:cNvSpPr>
          <p:nvPr>
            <p:ph type="ftr" sz="quarter" idx="11"/>
          </p:nvPr>
        </p:nvSpPr>
        <p:spPr/>
        <p:txBody>
          <a:bodyPr/>
          <a:lstStyle/>
          <a:p>
            <a:endParaRPr lang="fr-FR"/>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32E36BB-A031-457E-8F72-AC5F06AEE059}" type="slidenum">
              <a:rPr lang="fr-FR" smtClean="0"/>
              <a:pPr/>
              <a:t>‹N°›</a:t>
            </a:fld>
            <a:endParaRPr lang="fr-FR"/>
          </a:p>
        </p:txBody>
      </p:sp>
    </p:spTree>
    <p:extLst>
      <p:ext uri="{BB962C8B-B14F-4D97-AF65-F5344CB8AC3E}">
        <p14:creationId xmlns:p14="http://schemas.microsoft.com/office/powerpoint/2010/main" val="33881847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3F2D33-782D-4220-9A65-F81469BA95A9}" type="datetimeFigureOut">
              <a:rPr lang="fr-FR" smtClean="0"/>
              <a:pPr/>
              <a:t>17/11/2017</a:t>
            </a:fld>
            <a:endParaRPr lang="fr-FR"/>
          </a:p>
        </p:txBody>
      </p:sp>
      <p:sp>
        <p:nvSpPr>
          <p:cNvPr id="3" name="Footer Placeholder 2"/>
          <p:cNvSpPr>
            <a:spLocks noGrp="1"/>
          </p:cNvSpPr>
          <p:nvPr>
            <p:ph type="ftr" sz="quarter" idx="11"/>
          </p:nvPr>
        </p:nvSpPr>
        <p:spPr/>
        <p:txBody>
          <a:bodyPr/>
          <a:lstStyle/>
          <a:p>
            <a:endParaRPr lang="fr-FR"/>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32E36BB-A031-457E-8F72-AC5F06AEE059}" type="slidenum">
              <a:rPr lang="fr-FR" smtClean="0"/>
              <a:pPr/>
              <a:t>‹N°›</a:t>
            </a:fld>
            <a:endParaRPr lang="fr-FR"/>
          </a:p>
        </p:txBody>
      </p:sp>
    </p:spTree>
    <p:extLst>
      <p:ext uri="{BB962C8B-B14F-4D97-AF65-F5344CB8AC3E}">
        <p14:creationId xmlns:p14="http://schemas.microsoft.com/office/powerpoint/2010/main" val="12345725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fr-FR"/>
              <a:t>Modifiez le style du titre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8D3F2D33-782D-4220-9A65-F81469BA95A9}" type="datetimeFigureOut">
              <a:rPr lang="fr-FR" smtClean="0"/>
              <a:pPr/>
              <a:t>17/11/2017</a:t>
            </a:fld>
            <a:endParaRPr lang="fr-FR"/>
          </a:p>
        </p:txBody>
      </p:sp>
      <p:sp>
        <p:nvSpPr>
          <p:cNvPr id="6" name="Footer Placeholder 5"/>
          <p:cNvSpPr>
            <a:spLocks noGrp="1"/>
          </p:cNvSpPr>
          <p:nvPr>
            <p:ph type="ftr" sz="quarter" idx="11"/>
          </p:nvPr>
        </p:nvSpPr>
        <p:spPr/>
        <p:txBody>
          <a:bodyPr/>
          <a:lstStyle/>
          <a:p>
            <a:endParaRPr lang="fr-F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32E36BB-A031-457E-8F72-AC5F06AEE059}" type="slidenum">
              <a:rPr lang="fr-FR" smtClean="0"/>
              <a:pPr/>
              <a:t>‹N°›</a:t>
            </a:fld>
            <a:endParaRPr lang="fr-FR"/>
          </a:p>
        </p:txBody>
      </p:sp>
    </p:spTree>
    <p:extLst>
      <p:ext uri="{BB962C8B-B14F-4D97-AF65-F5344CB8AC3E}">
        <p14:creationId xmlns:p14="http://schemas.microsoft.com/office/powerpoint/2010/main" val="23943569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8D3F2D33-782D-4220-9A65-F81469BA95A9}" type="datetimeFigureOut">
              <a:rPr lang="fr-FR" smtClean="0"/>
              <a:pPr/>
              <a:t>17/11/2017</a:t>
            </a:fld>
            <a:endParaRPr lang="fr-FR"/>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32E36BB-A031-457E-8F72-AC5F06AEE059}" type="slidenum">
              <a:rPr lang="fr-FR" smtClean="0"/>
              <a:pPr/>
              <a:t>‹N°›</a:t>
            </a:fld>
            <a:endParaRPr lang="fr-FR"/>
          </a:p>
        </p:txBody>
      </p:sp>
    </p:spTree>
    <p:extLst>
      <p:ext uri="{BB962C8B-B14F-4D97-AF65-F5344CB8AC3E}">
        <p14:creationId xmlns:p14="http://schemas.microsoft.com/office/powerpoint/2010/main" val="32199188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749"/>
            <a:ext cx="1952272" cy="6852504"/>
            <a:chOff x="6627813" y="196102"/>
            <a:chExt cx="1952625" cy="5677649"/>
          </a:xfrm>
        </p:grpSpPr>
        <p:sp>
          <p:nvSpPr>
            <p:cNvPr id="50" name="Freeform 27"/>
            <p:cNvSpPr/>
            <p:nvPr/>
          </p:nvSpPr>
          <p:spPr bwMode="auto">
            <a:xfrm>
              <a:off x="6627813" y="196102"/>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8D3F2D33-782D-4220-9A65-F81469BA95A9}" type="datetimeFigureOut">
              <a:rPr lang="fr-FR" smtClean="0"/>
              <a:pPr/>
              <a:t>17/11/2017</a:t>
            </a:fld>
            <a:endParaRPr lang="fr-FR"/>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B32E36BB-A031-457E-8F72-AC5F06AEE059}" type="slidenum">
              <a:rPr lang="fr-FR" smtClean="0"/>
              <a:pPr/>
              <a:t>‹N°›</a:t>
            </a:fld>
            <a:endParaRPr lang="fr-FR"/>
          </a:p>
        </p:txBody>
      </p:sp>
    </p:spTree>
    <p:extLst>
      <p:ext uri="{BB962C8B-B14F-4D97-AF65-F5344CB8AC3E}">
        <p14:creationId xmlns:p14="http://schemas.microsoft.com/office/powerpoint/2010/main" val="1661489833"/>
      </p:ext>
    </p:extLst>
  </p:cSld>
  <p:clrMap bg1="lt1" tx1="dk1" bg2="lt2" tx2="dk2" accent1="accent1" accent2="accent2" accent3="accent3" accent4="accent4" accent5="accent5" accent6="accent6" hlink="hlink" folHlink="folHlink"/>
  <p:sldLayoutIdLst>
    <p:sldLayoutId id="2147483777" r:id="rId1"/>
    <p:sldLayoutId id="2147483778" r:id="rId2"/>
    <p:sldLayoutId id="2147483779" r:id="rId3"/>
    <p:sldLayoutId id="2147483780" r:id="rId4"/>
    <p:sldLayoutId id="2147483781" r:id="rId5"/>
    <p:sldLayoutId id="2147483782" r:id="rId6"/>
    <p:sldLayoutId id="2147483783" r:id="rId7"/>
    <p:sldLayoutId id="2147483784" r:id="rId8"/>
    <p:sldLayoutId id="2147483785" r:id="rId9"/>
    <p:sldLayoutId id="2147483786" r:id="rId10"/>
    <p:sldLayoutId id="2147483787" r:id="rId11"/>
    <p:sldLayoutId id="2147483788" r:id="rId12"/>
    <p:sldLayoutId id="2147483789" r:id="rId13"/>
    <p:sldLayoutId id="2147483790" r:id="rId14"/>
    <p:sldLayoutId id="2147483791" r:id="rId15"/>
    <p:sldLayoutId id="2147483792"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74B3B888-EAF5-44B6-BADA-A931AA6DF55D}"/>
              </a:ext>
            </a:extLst>
          </p:cNvPr>
          <p:cNvSpPr>
            <a:spLocks noGrp="1"/>
          </p:cNvSpPr>
          <p:nvPr>
            <p:ph type="ctrTitle"/>
          </p:nvPr>
        </p:nvSpPr>
        <p:spPr>
          <a:xfrm>
            <a:off x="1910704" y="2748409"/>
            <a:ext cx="6857883" cy="1570383"/>
          </a:xfrm>
        </p:spPr>
        <p:txBody>
          <a:bodyPr>
            <a:noAutofit/>
          </a:bodyPr>
          <a:lstStyle/>
          <a:p>
            <a:pPr algn="ctr"/>
            <a:r>
              <a:rPr lang="fr-FR" sz="2000" dirty="0"/>
              <a:t> </a:t>
            </a:r>
            <a:r>
              <a:rPr lang="fr-FR" sz="2000" b="1" i="1" dirty="0"/>
              <a:t>Les enjeux  internationaux de la norme ISO 37101 pour les villes durables</a:t>
            </a:r>
            <a:r>
              <a:rPr lang="fr-FR" sz="2000" dirty="0"/>
              <a:t/>
            </a:r>
            <a:br>
              <a:rPr lang="fr-FR" sz="2000" dirty="0"/>
            </a:br>
            <a:r>
              <a:rPr lang="fr-FR" sz="2000" dirty="0"/>
              <a:t> </a:t>
            </a:r>
            <a:br>
              <a:rPr lang="fr-FR" sz="2000" dirty="0"/>
            </a:br>
            <a:r>
              <a:rPr lang="fr-FR" sz="2000" b="1" i="1" dirty="0"/>
              <a:t>Complexité, Systémique, dialogue et intercompréhension, amélioration continue, démarche itérative et  évolutive</a:t>
            </a:r>
            <a:endParaRPr lang="fr-FR" sz="2000" dirty="0"/>
          </a:p>
        </p:txBody>
      </p:sp>
      <p:sp>
        <p:nvSpPr>
          <p:cNvPr id="4" name="Rectangle 3">
            <a:extLst>
              <a:ext uri="{FF2B5EF4-FFF2-40B4-BE49-F238E27FC236}">
                <a16:creationId xmlns="" xmlns:a16="http://schemas.microsoft.com/office/drawing/2014/main" id="{E96A1D6C-E8CD-4A58-9FEF-FFA45EE13A00}"/>
              </a:ext>
            </a:extLst>
          </p:cNvPr>
          <p:cNvSpPr/>
          <p:nvPr/>
        </p:nvSpPr>
        <p:spPr>
          <a:xfrm>
            <a:off x="1152940" y="366624"/>
            <a:ext cx="7770842" cy="1200329"/>
          </a:xfrm>
          <a:prstGeom prst="rect">
            <a:avLst/>
          </a:prstGeom>
        </p:spPr>
        <p:txBody>
          <a:bodyPr wrap="square">
            <a:spAutoFit/>
          </a:bodyPr>
          <a:lstStyle/>
          <a:p>
            <a:pPr algn="ctr"/>
            <a:r>
              <a:rPr lang="fr-FR" sz="2000" b="1" dirty="0">
                <a:solidFill>
                  <a:schemeClr val="accent2">
                    <a:lumMod val="75000"/>
                  </a:schemeClr>
                </a:solidFill>
              </a:rPr>
              <a:t> </a:t>
            </a:r>
            <a:r>
              <a:rPr lang="fr-FR" sz="2400" b="1" dirty="0">
                <a:solidFill>
                  <a:schemeClr val="accent2">
                    <a:lumMod val="75000"/>
                  </a:schemeClr>
                </a:solidFill>
              </a:rPr>
              <a:t>Forum Transport à Haut Niveau de Service THNS</a:t>
            </a:r>
            <a:r>
              <a:rPr lang="fr-FR" sz="2400" dirty="0">
                <a:solidFill>
                  <a:schemeClr val="accent2">
                    <a:lumMod val="75000"/>
                  </a:schemeClr>
                </a:solidFill>
              </a:rPr>
              <a:t/>
            </a:r>
            <a:br>
              <a:rPr lang="fr-FR" sz="2400" dirty="0">
                <a:solidFill>
                  <a:schemeClr val="accent2">
                    <a:lumMod val="75000"/>
                  </a:schemeClr>
                </a:solidFill>
              </a:rPr>
            </a:br>
            <a:r>
              <a:rPr lang="fr-FR" sz="2400" b="1" dirty="0">
                <a:solidFill>
                  <a:schemeClr val="accent2">
                    <a:lumMod val="75000"/>
                  </a:schemeClr>
                </a:solidFill>
              </a:rPr>
              <a:t>Université de TONGJI</a:t>
            </a:r>
            <a:r>
              <a:rPr lang="fr-FR" sz="2400" dirty="0">
                <a:solidFill>
                  <a:schemeClr val="accent2">
                    <a:lumMod val="75000"/>
                  </a:schemeClr>
                </a:solidFill>
              </a:rPr>
              <a:t/>
            </a:r>
            <a:br>
              <a:rPr lang="fr-FR" sz="2400" dirty="0">
                <a:solidFill>
                  <a:schemeClr val="accent2">
                    <a:lumMod val="75000"/>
                  </a:schemeClr>
                </a:solidFill>
              </a:rPr>
            </a:br>
            <a:r>
              <a:rPr lang="fr-FR" sz="2400" b="1" dirty="0">
                <a:solidFill>
                  <a:schemeClr val="accent2">
                    <a:lumMod val="75000"/>
                  </a:schemeClr>
                </a:solidFill>
              </a:rPr>
              <a:t>18-19 novembre 2017</a:t>
            </a:r>
            <a:endParaRPr lang="fr-FR" sz="2000" dirty="0">
              <a:solidFill>
                <a:schemeClr val="accent2">
                  <a:lumMod val="75000"/>
                </a:schemeClr>
              </a:solidFill>
            </a:endParaRPr>
          </a:p>
        </p:txBody>
      </p:sp>
      <p:sp>
        <p:nvSpPr>
          <p:cNvPr id="5" name="Rectangle 4">
            <a:extLst>
              <a:ext uri="{FF2B5EF4-FFF2-40B4-BE49-F238E27FC236}">
                <a16:creationId xmlns="" xmlns:a16="http://schemas.microsoft.com/office/drawing/2014/main" id="{B552F4BD-8EA9-489B-A855-DE5F2735D1DA}"/>
              </a:ext>
            </a:extLst>
          </p:cNvPr>
          <p:cNvSpPr/>
          <p:nvPr/>
        </p:nvSpPr>
        <p:spPr>
          <a:xfrm>
            <a:off x="1755508" y="4865015"/>
            <a:ext cx="7168274" cy="1754326"/>
          </a:xfrm>
          <a:prstGeom prst="rect">
            <a:avLst/>
          </a:prstGeom>
        </p:spPr>
        <p:txBody>
          <a:bodyPr wrap="square">
            <a:spAutoFit/>
          </a:bodyPr>
          <a:lstStyle/>
          <a:p>
            <a:pPr algn="just"/>
            <a:r>
              <a:rPr lang="fr-FR" b="1" dirty="0">
                <a:latin typeface="Calibri Light" panose="020F0302020204030204" pitchFamily="34" charset="0"/>
                <a:cs typeface="Calibri Light" panose="020F0302020204030204" pitchFamily="34" charset="0"/>
              </a:rPr>
              <a:t>Francine </a:t>
            </a:r>
            <a:r>
              <a:rPr lang="fr-FR" b="1" dirty="0" err="1">
                <a:latin typeface="Calibri Light" panose="020F0302020204030204" pitchFamily="34" charset="0"/>
                <a:cs typeface="Calibri Light" panose="020F0302020204030204" pitchFamily="34" charset="0"/>
              </a:rPr>
              <a:t>Depras</a:t>
            </a:r>
            <a:r>
              <a:rPr lang="fr-FR" dirty="0">
                <a:latin typeface="Calibri Light" panose="020F0302020204030204" pitchFamily="34" charset="0"/>
                <a:cs typeface="Calibri Light" panose="020F0302020204030204" pitchFamily="34" charset="0"/>
              </a:rPr>
              <a:t>, sociologue, secrétaire générale adjointe du Comité Mondial des Apprentissages tout au long de la vie (CMA) ;</a:t>
            </a:r>
            <a:br>
              <a:rPr lang="fr-FR" dirty="0">
                <a:latin typeface="Calibri Light" panose="020F0302020204030204" pitchFamily="34" charset="0"/>
                <a:cs typeface="Calibri Light" panose="020F0302020204030204" pitchFamily="34" charset="0"/>
              </a:rPr>
            </a:br>
            <a:r>
              <a:rPr lang="fr-FR" dirty="0">
                <a:latin typeface="Calibri Light" panose="020F0302020204030204" pitchFamily="34" charset="0"/>
                <a:cs typeface="Calibri Light" panose="020F0302020204030204" pitchFamily="34" charset="0"/>
              </a:rPr>
              <a:t>Membre du groupe de recherche « </a:t>
            </a:r>
            <a:r>
              <a:rPr lang="fr-FR" dirty="0" err="1">
                <a:latin typeface="Calibri Light" panose="020F0302020204030204" pitchFamily="34" charset="0"/>
                <a:cs typeface="Calibri Light" panose="020F0302020204030204" pitchFamily="34" charset="0"/>
              </a:rPr>
              <a:t>Chronotopie</a:t>
            </a:r>
            <a:r>
              <a:rPr lang="fr-FR" dirty="0">
                <a:latin typeface="Calibri Light" panose="020F0302020204030204" pitchFamily="34" charset="0"/>
                <a:cs typeface="Calibri Light" panose="020F0302020204030204" pitchFamily="34" charset="0"/>
              </a:rPr>
              <a:t> et temporalité urbaine » Campus International pour une Civilisation Écologique (CICE)</a:t>
            </a:r>
            <a:r>
              <a:rPr lang="fr-FR" dirty="0"/>
              <a:t/>
            </a:r>
            <a:br>
              <a:rPr lang="fr-FR" dirty="0"/>
            </a:br>
            <a:r>
              <a:rPr lang="fr-FR" dirty="0"/>
              <a:t/>
            </a:r>
            <a:br>
              <a:rPr lang="fr-FR" dirty="0"/>
            </a:br>
            <a:r>
              <a:rPr lang="fr-FR" dirty="0"/>
              <a:t> </a:t>
            </a:r>
          </a:p>
        </p:txBody>
      </p:sp>
    </p:spTree>
    <p:extLst>
      <p:ext uri="{BB962C8B-B14F-4D97-AF65-F5344CB8AC3E}">
        <p14:creationId xmlns:p14="http://schemas.microsoft.com/office/powerpoint/2010/main" val="7491098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02D0A42D-1DF4-46F2-A60E-46469AE96215}"/>
              </a:ext>
            </a:extLst>
          </p:cNvPr>
          <p:cNvSpPr>
            <a:spLocks noGrp="1"/>
          </p:cNvSpPr>
          <p:nvPr>
            <p:ph type="title"/>
          </p:nvPr>
        </p:nvSpPr>
        <p:spPr>
          <a:xfrm>
            <a:off x="2077723" y="266301"/>
            <a:ext cx="6589199" cy="1280890"/>
          </a:xfrm>
        </p:spPr>
        <p:txBody>
          <a:bodyPr>
            <a:noAutofit/>
          </a:bodyPr>
          <a:lstStyle/>
          <a:p>
            <a:pPr algn="ctr"/>
            <a:r>
              <a:rPr lang="fr-FR" sz="2800" b="1" dirty="0"/>
              <a:t>L'attention portée aux mots et à leur signification,</a:t>
            </a:r>
            <a:br>
              <a:rPr lang="fr-FR" sz="2800" b="1" dirty="0"/>
            </a:br>
            <a:r>
              <a:rPr lang="fr-FR" sz="2800" b="1" dirty="0"/>
              <a:t>la création d'un langage commun</a:t>
            </a:r>
            <a:br>
              <a:rPr lang="fr-FR" sz="2800" b="1" dirty="0"/>
            </a:br>
            <a:endParaRPr lang="fr-FR" sz="2800" b="1" dirty="0"/>
          </a:p>
        </p:txBody>
      </p:sp>
      <p:sp>
        <p:nvSpPr>
          <p:cNvPr id="3" name="Espace réservé du contenu 2">
            <a:extLst>
              <a:ext uri="{FF2B5EF4-FFF2-40B4-BE49-F238E27FC236}">
                <a16:creationId xmlns="" xmlns:a16="http://schemas.microsoft.com/office/drawing/2014/main" id="{17171D65-8DA9-4336-BADC-AED4062CA762}"/>
              </a:ext>
            </a:extLst>
          </p:cNvPr>
          <p:cNvSpPr>
            <a:spLocks noGrp="1"/>
          </p:cNvSpPr>
          <p:nvPr>
            <p:ph idx="1"/>
          </p:nvPr>
        </p:nvSpPr>
        <p:spPr>
          <a:xfrm>
            <a:off x="1948070" y="1842052"/>
            <a:ext cx="7195930" cy="4863548"/>
          </a:xfrm>
        </p:spPr>
        <p:txBody>
          <a:bodyPr>
            <a:normAutofit/>
          </a:bodyPr>
          <a:lstStyle/>
          <a:p>
            <a:pPr marL="0" indent="0">
              <a:buNone/>
            </a:pPr>
            <a:endParaRPr lang="fr-FR" dirty="0"/>
          </a:p>
          <a:p>
            <a:pPr marL="0" indent="0" algn="just">
              <a:buNone/>
            </a:pPr>
            <a:r>
              <a:rPr lang="fr-FR" dirty="0"/>
              <a:t>La complexité et l'interpénétration des mondes culturellement différents exigent la création d'un langage commun </a:t>
            </a:r>
            <a:r>
              <a:rPr lang="fr-FR" dirty="0" smtClean="0"/>
              <a:t>.</a:t>
            </a:r>
            <a:endParaRPr lang="fr-FR" dirty="0"/>
          </a:p>
          <a:p>
            <a:pPr lvl="0" algn="just">
              <a:buNone/>
            </a:pPr>
            <a:endParaRPr lang="fr-FR" dirty="0"/>
          </a:p>
          <a:p>
            <a:pPr algn="just"/>
            <a:endParaRPr lang="fr-FR" dirty="0"/>
          </a:p>
          <a:p>
            <a:pPr algn="just"/>
            <a:r>
              <a:rPr lang="fr-FR" b="1" dirty="0">
                <a:solidFill>
                  <a:schemeClr val="accent2">
                    <a:lumMod val="75000"/>
                  </a:schemeClr>
                </a:solidFill>
              </a:rPr>
              <a:t>Le mot ne se suffit pas à lui-même </a:t>
            </a:r>
            <a:r>
              <a:rPr lang="fr-FR" dirty="0"/>
              <a:t>, il doit être précisé  dans sa grammaire, dans son registre, dans son contexte, dans son sens.</a:t>
            </a:r>
          </a:p>
          <a:p>
            <a:pPr marL="0" indent="0" algn="just">
              <a:buNone/>
            </a:pPr>
            <a:r>
              <a:rPr lang="fr-FR" dirty="0"/>
              <a:t> </a:t>
            </a:r>
          </a:p>
          <a:p>
            <a:pPr algn="just"/>
            <a:r>
              <a:rPr lang="fr-FR" b="1" dirty="0" smtClean="0">
                <a:solidFill>
                  <a:srgbClr val="0070C0"/>
                </a:solidFill>
              </a:rPr>
              <a:t>Réfléchir en terme de transposition de sens</a:t>
            </a:r>
            <a:r>
              <a:rPr lang="fr-FR" dirty="0" smtClean="0"/>
              <a:t> </a:t>
            </a:r>
          </a:p>
          <a:p>
            <a:pPr algn="just"/>
            <a:r>
              <a:rPr lang="fr-FR" dirty="0" smtClean="0"/>
              <a:t> </a:t>
            </a:r>
            <a:r>
              <a:rPr lang="fr-FR" b="1" dirty="0" smtClean="0">
                <a:solidFill>
                  <a:srgbClr val="0070C0"/>
                </a:solidFill>
              </a:rPr>
              <a:t>porter attention aux contextes  culturels et aux pratiques réelles des utilisateurs des normes </a:t>
            </a:r>
            <a:endParaRPr lang="fr-FR" b="1" dirty="0">
              <a:solidFill>
                <a:srgbClr val="0070C0"/>
              </a:solidFill>
            </a:endParaRPr>
          </a:p>
          <a:p>
            <a:endParaRPr lang="fr-FR" dirty="0"/>
          </a:p>
          <a:p>
            <a:endParaRPr lang="fr-FR" dirty="0"/>
          </a:p>
        </p:txBody>
      </p:sp>
    </p:spTree>
    <p:extLst>
      <p:ext uri="{BB962C8B-B14F-4D97-AF65-F5344CB8AC3E}">
        <p14:creationId xmlns:p14="http://schemas.microsoft.com/office/powerpoint/2010/main" val="12215854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88AC572D-F4BB-437D-8679-9B48E491EAA3}"/>
              </a:ext>
            </a:extLst>
          </p:cNvPr>
          <p:cNvSpPr>
            <a:spLocks noGrp="1"/>
          </p:cNvSpPr>
          <p:nvPr>
            <p:ph type="title"/>
          </p:nvPr>
        </p:nvSpPr>
        <p:spPr>
          <a:xfrm>
            <a:off x="1020418" y="291548"/>
            <a:ext cx="6957391" cy="1020417"/>
          </a:xfrm>
        </p:spPr>
        <p:txBody>
          <a:bodyPr>
            <a:normAutofit fontScale="90000"/>
          </a:bodyPr>
          <a:lstStyle/>
          <a:p>
            <a:pPr algn="ctr"/>
            <a:r>
              <a:rPr lang="fr-FR" sz="3100" b="1" dirty="0"/>
              <a:t>Origine de la normalisation comme système moderne de production</a:t>
            </a:r>
            <a:r>
              <a:rPr lang="fr-FR" dirty="0"/>
              <a:t/>
            </a:r>
            <a:br>
              <a:rPr lang="fr-FR" dirty="0"/>
            </a:br>
            <a:endParaRPr lang="fr-FR" dirty="0"/>
          </a:p>
        </p:txBody>
      </p:sp>
      <p:sp>
        <p:nvSpPr>
          <p:cNvPr id="3" name="Espace réservé du contenu 2">
            <a:extLst>
              <a:ext uri="{FF2B5EF4-FFF2-40B4-BE49-F238E27FC236}">
                <a16:creationId xmlns="" xmlns:a16="http://schemas.microsoft.com/office/drawing/2014/main" id="{0D314940-2AEB-4BC5-8CA6-E2E2E938DD7B}"/>
              </a:ext>
            </a:extLst>
          </p:cNvPr>
          <p:cNvSpPr>
            <a:spLocks noGrp="1"/>
          </p:cNvSpPr>
          <p:nvPr>
            <p:ph idx="1"/>
          </p:nvPr>
        </p:nvSpPr>
        <p:spPr>
          <a:xfrm>
            <a:off x="318052" y="1311966"/>
            <a:ext cx="8401878" cy="5208104"/>
          </a:xfrm>
        </p:spPr>
        <p:txBody>
          <a:bodyPr>
            <a:normAutofit fontScale="77500" lnSpcReduction="20000"/>
          </a:bodyPr>
          <a:lstStyle/>
          <a:p>
            <a:pPr marL="0" indent="0">
              <a:buNone/>
            </a:pPr>
            <a:endParaRPr lang="fr-FR" dirty="0">
              <a:latin typeface="Calibri Light" panose="020F0302020204030204" pitchFamily="34" charset="0"/>
              <a:cs typeface="Calibri Light" panose="020F0302020204030204" pitchFamily="34" charset="0"/>
            </a:endParaRPr>
          </a:p>
          <a:p>
            <a:pPr algn="just"/>
            <a:r>
              <a:rPr lang="fr-FR" sz="2200" b="1" dirty="0">
                <a:latin typeface="Calibri Light" panose="020F0302020204030204" pitchFamily="34" charset="0"/>
                <a:cs typeface="Calibri Light" panose="020F0302020204030204" pitchFamily="34" charset="0"/>
              </a:rPr>
              <a:t>1829:  </a:t>
            </a:r>
            <a:r>
              <a:rPr lang="fr-FR" sz="2200" dirty="0">
                <a:latin typeface="Calibri Light" panose="020F0302020204030204" pitchFamily="34" charset="0"/>
                <a:cs typeface="Calibri Light" panose="020F0302020204030204" pitchFamily="34" charset="0"/>
              </a:rPr>
              <a:t>L'industrie du médicament  aux Etats Unis met en place les  premiers dispositifs de normalisation .</a:t>
            </a:r>
          </a:p>
          <a:p>
            <a:pPr algn="just"/>
            <a:r>
              <a:rPr lang="fr-FR" sz="2200" b="1" dirty="0">
                <a:latin typeface="Calibri Light" panose="020F0302020204030204" pitchFamily="34" charset="0"/>
                <a:cs typeface="Calibri Light" panose="020F0302020204030204" pitchFamily="34" charset="0"/>
              </a:rPr>
              <a:t>1918 : </a:t>
            </a:r>
            <a:r>
              <a:rPr lang="fr-FR" sz="2200" dirty="0">
                <a:latin typeface="Calibri Light" panose="020F0302020204030204" pitchFamily="34" charset="0"/>
                <a:cs typeface="Calibri Light" panose="020F0302020204030204" pitchFamily="34" charset="0"/>
              </a:rPr>
              <a:t>Naissance de</a:t>
            </a:r>
            <a:r>
              <a:rPr lang="fr-FR" sz="2200" b="1" dirty="0">
                <a:latin typeface="Calibri Light" panose="020F0302020204030204" pitchFamily="34" charset="0"/>
                <a:cs typeface="Calibri Light" panose="020F0302020204030204" pitchFamily="34" charset="0"/>
              </a:rPr>
              <a:t>   L'American National Standards Institute </a:t>
            </a:r>
            <a:r>
              <a:rPr lang="fr-FR" sz="2200" dirty="0">
                <a:latin typeface="Calibri Light" panose="020F0302020204030204" pitchFamily="34" charset="0"/>
                <a:cs typeface="Calibri Light" panose="020F0302020204030204" pitchFamily="34" charset="0"/>
              </a:rPr>
              <a:t>(</a:t>
            </a:r>
            <a:r>
              <a:rPr lang="fr-FR" sz="2200" b="1" dirty="0">
                <a:latin typeface="Calibri Light" panose="020F0302020204030204" pitchFamily="34" charset="0"/>
                <a:cs typeface="Calibri Light" panose="020F0302020204030204" pitchFamily="34" charset="0"/>
              </a:rPr>
              <a:t>ANSI) </a:t>
            </a:r>
            <a:r>
              <a:rPr lang="fr-FR" sz="2200" dirty="0">
                <a:latin typeface="Calibri Light" panose="020F0302020204030204" pitchFamily="34" charset="0"/>
                <a:cs typeface="Calibri Light" panose="020F0302020204030204" pitchFamily="34" charset="0"/>
              </a:rPr>
              <a:t>.</a:t>
            </a:r>
          </a:p>
          <a:p>
            <a:pPr algn="just"/>
            <a:r>
              <a:rPr lang="fr-FR" sz="2200" b="1" dirty="0">
                <a:latin typeface="Calibri Light" panose="020F0302020204030204" pitchFamily="34" charset="0"/>
                <a:cs typeface="Calibri Light" panose="020F0302020204030204" pitchFamily="34" charset="0"/>
              </a:rPr>
              <a:t>1903</a:t>
            </a:r>
            <a:r>
              <a:rPr lang="fr-FR" sz="2200" dirty="0">
                <a:latin typeface="Calibri Light" panose="020F0302020204030204" pitchFamily="34" charset="0"/>
                <a:cs typeface="Calibri Light" panose="020F0302020204030204" pitchFamily="34" charset="0"/>
              </a:rPr>
              <a:t> : Naissance de  la </a:t>
            </a:r>
            <a:r>
              <a:rPr lang="fr-FR" sz="2200" b="1" dirty="0">
                <a:latin typeface="Calibri Light" panose="020F0302020204030204" pitchFamily="34" charset="0"/>
                <a:cs typeface="Calibri Light" panose="020F0302020204030204" pitchFamily="34" charset="0"/>
              </a:rPr>
              <a:t>British Standard Mark :</a:t>
            </a:r>
            <a:r>
              <a:rPr lang="fr-FR" sz="2200" dirty="0">
                <a:latin typeface="Calibri Light" panose="020F0302020204030204" pitchFamily="34" charset="0"/>
                <a:cs typeface="Calibri Light" panose="020F0302020204030204" pitchFamily="34" charset="0"/>
              </a:rPr>
              <a:t> objectif rationaliser la </a:t>
            </a:r>
            <a:r>
              <a:rPr lang="fr-FR" sz="2200" dirty="0" err="1">
                <a:latin typeface="Calibri Light" panose="020F0302020204030204" pitchFamily="34" charset="0"/>
                <a:cs typeface="Calibri Light" panose="020F0302020204030204" pitchFamily="34" charset="0"/>
              </a:rPr>
              <a:t>producion</a:t>
            </a:r>
            <a:r>
              <a:rPr lang="fr-FR" sz="2200" dirty="0">
                <a:latin typeface="Calibri Light" panose="020F0302020204030204" pitchFamily="34" charset="0"/>
                <a:cs typeface="Calibri Light" panose="020F0302020204030204" pitchFamily="34" charset="0"/>
              </a:rPr>
              <a:t> de l'acier</a:t>
            </a:r>
          </a:p>
          <a:p>
            <a:pPr algn="just"/>
            <a:r>
              <a:rPr lang="fr-FR" sz="2200" b="1" dirty="0">
                <a:latin typeface="Calibri Light" panose="020F0302020204030204" pitchFamily="34" charset="0"/>
                <a:cs typeface="Calibri Light" panose="020F0302020204030204" pitchFamily="34" charset="0"/>
              </a:rPr>
              <a:t>1920 -1939: </a:t>
            </a:r>
            <a:r>
              <a:rPr lang="fr-FR" sz="2200" dirty="0">
                <a:latin typeface="Calibri Light" panose="020F0302020204030204" pitchFamily="34" charset="0"/>
                <a:cs typeface="Calibri Light" panose="020F0302020204030204" pitchFamily="34" charset="0"/>
              </a:rPr>
              <a:t>La normalisation s'étend au Canada, en Australie, Afrique du Sud ...en France , en Allemagne, aux États Unis.</a:t>
            </a:r>
          </a:p>
          <a:p>
            <a:pPr algn="just"/>
            <a:r>
              <a:rPr lang="fr-FR" sz="2200" b="1" i="1" dirty="0">
                <a:latin typeface="Calibri Light" panose="020F0302020204030204" pitchFamily="34" charset="0"/>
                <a:cs typeface="Calibri Light" panose="020F0302020204030204" pitchFamily="34" charset="0"/>
              </a:rPr>
              <a:t>1926  L'AFNOR ( Association française de normalisation) </a:t>
            </a:r>
            <a:r>
              <a:rPr lang="fr-FR" sz="2200" dirty="0">
                <a:latin typeface="Calibri Light" panose="020F0302020204030204" pitchFamily="34" charset="0"/>
                <a:cs typeface="Calibri Light" panose="020F0302020204030204" pitchFamily="34" charset="0"/>
              </a:rPr>
              <a:t>sous la tutelle du Ministère chargé de l'Industrie.</a:t>
            </a:r>
          </a:p>
          <a:p>
            <a:pPr algn="just"/>
            <a:r>
              <a:rPr lang="fr-FR" sz="2200" b="1" dirty="0">
                <a:latin typeface="Calibri Light" panose="020F0302020204030204" pitchFamily="34" charset="0"/>
                <a:cs typeface="Calibri Light" panose="020F0302020204030204" pitchFamily="34" charset="0"/>
              </a:rPr>
              <a:t>1946</a:t>
            </a:r>
            <a:r>
              <a:rPr lang="fr-FR" sz="2200" dirty="0">
                <a:latin typeface="Calibri Light" panose="020F0302020204030204" pitchFamily="34" charset="0"/>
                <a:cs typeface="Calibri Light" panose="020F0302020204030204" pitchFamily="34" charset="0"/>
              </a:rPr>
              <a:t> </a:t>
            </a:r>
            <a:r>
              <a:rPr lang="fr-FR" sz="2200" dirty="0" smtClean="0">
                <a:latin typeface="Calibri Light" panose="020F0302020204030204" pitchFamily="34" charset="0"/>
                <a:cs typeface="Calibri Light" panose="020F0302020204030204" pitchFamily="34" charset="0"/>
              </a:rPr>
              <a:t>:1</a:t>
            </a:r>
            <a:r>
              <a:rPr lang="fr-FR" sz="2200" baseline="30000" dirty="0" smtClean="0">
                <a:latin typeface="Calibri Light" panose="020F0302020204030204" pitchFamily="34" charset="0"/>
                <a:cs typeface="Calibri Light" panose="020F0302020204030204" pitchFamily="34" charset="0"/>
              </a:rPr>
              <a:t>ère</a:t>
            </a:r>
            <a:r>
              <a:rPr lang="fr-FR" sz="2200" dirty="0" smtClean="0">
                <a:latin typeface="Calibri Light" panose="020F0302020204030204" pitchFamily="34" charset="0"/>
                <a:cs typeface="Calibri Light" panose="020F0302020204030204" pitchFamily="34" charset="0"/>
              </a:rPr>
              <a:t>  </a:t>
            </a:r>
            <a:r>
              <a:rPr lang="fr-FR" sz="2200" dirty="0">
                <a:latin typeface="Calibri Light" panose="020F0302020204030204" pitchFamily="34" charset="0"/>
                <a:cs typeface="Calibri Light" panose="020F0302020204030204" pitchFamily="34" charset="0"/>
              </a:rPr>
              <a:t>Conférence de normalisation du Commonwealth : </a:t>
            </a:r>
            <a:r>
              <a:rPr lang="fr-FR" sz="2200" b="1" dirty="0">
                <a:latin typeface="Calibri Light" panose="020F0302020204030204" pitchFamily="34" charset="0"/>
                <a:cs typeface="Calibri Light" panose="020F0302020204030204" pitchFamily="34" charset="0"/>
              </a:rPr>
              <a:t>création de l’ Organisation Internationale de normalisation (ISO)</a:t>
            </a:r>
          </a:p>
          <a:p>
            <a:pPr algn="just"/>
            <a:r>
              <a:rPr lang="fr-FR" sz="2200" b="1" dirty="0">
                <a:latin typeface="Calibri Light" panose="020F0302020204030204" pitchFamily="34" charset="0"/>
                <a:cs typeface="Calibri Light" panose="020F0302020204030204" pitchFamily="34" charset="0"/>
              </a:rPr>
              <a:t>1950-1970 : </a:t>
            </a:r>
            <a:r>
              <a:rPr lang="fr-FR" sz="2200" dirty="0">
                <a:latin typeface="Calibri Light" panose="020F0302020204030204" pitchFamily="34" charset="0"/>
                <a:cs typeface="Calibri Light" panose="020F0302020204030204" pitchFamily="34" charset="0"/>
              </a:rPr>
              <a:t>Produits de grande consommation, extension des marchés et nécessité d'assurer la sécurité du consommateur et de le guider ( </a:t>
            </a:r>
            <a:r>
              <a:rPr lang="fr-FR" sz="2200" dirty="0" err="1">
                <a:latin typeface="Calibri Light" panose="020F0302020204030204" pitchFamily="34" charset="0"/>
                <a:cs typeface="Calibri Light" panose="020F0302020204030204" pitchFamily="34" charset="0"/>
              </a:rPr>
              <a:t>cf</a:t>
            </a:r>
            <a:r>
              <a:rPr lang="fr-FR" sz="2200" dirty="0">
                <a:latin typeface="Calibri Light" panose="020F0302020204030204" pitchFamily="34" charset="0"/>
                <a:cs typeface="Calibri Light" panose="020F0302020204030204" pitchFamily="34" charset="0"/>
              </a:rPr>
              <a:t> le label NF en France  )</a:t>
            </a:r>
          </a:p>
          <a:p>
            <a:pPr algn="just"/>
            <a:r>
              <a:rPr lang="fr-FR" sz="2200" b="1" dirty="0">
                <a:latin typeface="Calibri Light" panose="020F0302020204030204" pitchFamily="34" charset="0"/>
                <a:cs typeface="Calibri Light" panose="020F0302020204030204" pitchFamily="34" charset="0"/>
              </a:rPr>
              <a:t>1970-1990 </a:t>
            </a:r>
            <a:r>
              <a:rPr lang="fr-FR" sz="2200" dirty="0">
                <a:latin typeface="Calibri Light" panose="020F0302020204030204" pitchFamily="34" charset="0"/>
                <a:cs typeface="Calibri Light" panose="020F0302020204030204" pitchFamily="34" charset="0"/>
              </a:rPr>
              <a:t>: Une inflexion qualitative et systémique à l'échelle internationale</a:t>
            </a:r>
          </a:p>
          <a:p>
            <a:pPr algn="just"/>
            <a:r>
              <a:rPr lang="fr-FR" sz="2200" b="1" dirty="0">
                <a:latin typeface="Calibri Light" panose="020F0302020204030204" pitchFamily="34" charset="0"/>
                <a:cs typeface="Calibri Light" panose="020F0302020204030204" pitchFamily="34" charset="0"/>
              </a:rPr>
              <a:t>1979: </a:t>
            </a:r>
            <a:r>
              <a:rPr lang="fr-FR" sz="2200" dirty="0" smtClean="0">
                <a:latin typeface="Calibri Light" panose="020F0302020204030204" pitchFamily="34" charset="0"/>
                <a:cs typeface="Calibri Light" panose="020F0302020204030204" pitchFamily="34" charset="0"/>
              </a:rPr>
              <a:t>1ère </a:t>
            </a:r>
            <a:r>
              <a:rPr lang="fr-FR" sz="2200" dirty="0">
                <a:latin typeface="Calibri Light" panose="020F0302020204030204" pitchFamily="34" charset="0"/>
                <a:cs typeface="Calibri Light" panose="020F0302020204030204" pitchFamily="34" charset="0"/>
              </a:rPr>
              <a:t>norme sur la qualité des systèmes de management dans le monde la BS </a:t>
            </a:r>
            <a:r>
              <a:rPr lang="fr-FR" sz="2200" dirty="0" smtClean="0">
                <a:latin typeface="Calibri Light" panose="020F0302020204030204" pitchFamily="34" charset="0"/>
                <a:cs typeface="Calibri Light" panose="020F0302020204030204" pitchFamily="34" charset="0"/>
              </a:rPr>
              <a:t>5750, remplacée </a:t>
            </a:r>
            <a:r>
              <a:rPr lang="fr-FR" sz="2200" dirty="0">
                <a:latin typeface="Calibri Light" panose="020F0302020204030204" pitchFamily="34" charset="0"/>
                <a:cs typeface="Calibri Light" panose="020F0302020204030204" pitchFamily="34" charset="0"/>
              </a:rPr>
              <a:t>par la série de normes internationales ISO 9000, ISO 9001 est la première norme </a:t>
            </a:r>
            <a:r>
              <a:rPr lang="fr-FR" sz="2200" dirty="0" smtClean="0">
                <a:latin typeface="Calibri Light" panose="020F0302020204030204" pitchFamily="34" charset="0"/>
                <a:cs typeface="Calibri Light" panose="020F0302020204030204" pitchFamily="34" charset="0"/>
              </a:rPr>
              <a:t>qualité( 1987)</a:t>
            </a:r>
            <a:endParaRPr lang="fr-FR" sz="2200" dirty="0">
              <a:latin typeface="Calibri Light" panose="020F0302020204030204" pitchFamily="34" charset="0"/>
              <a:cs typeface="Calibri Light" panose="020F0302020204030204" pitchFamily="34" charset="0"/>
            </a:endParaRPr>
          </a:p>
          <a:p>
            <a:endParaRPr lang="fr-FR" dirty="0"/>
          </a:p>
        </p:txBody>
      </p:sp>
    </p:spTree>
    <p:extLst>
      <p:ext uri="{BB962C8B-B14F-4D97-AF65-F5344CB8AC3E}">
        <p14:creationId xmlns:p14="http://schemas.microsoft.com/office/powerpoint/2010/main" val="41882658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27EA3D59-2527-4027-A3E8-B2F2C4BC58C8}"/>
              </a:ext>
            </a:extLst>
          </p:cNvPr>
          <p:cNvSpPr>
            <a:spLocks noGrp="1"/>
          </p:cNvSpPr>
          <p:nvPr>
            <p:ph type="title"/>
          </p:nvPr>
        </p:nvSpPr>
        <p:spPr>
          <a:xfrm>
            <a:off x="2289758" y="279554"/>
            <a:ext cx="6589199" cy="1280890"/>
          </a:xfrm>
        </p:spPr>
        <p:txBody>
          <a:bodyPr>
            <a:normAutofit fontScale="90000"/>
          </a:bodyPr>
          <a:lstStyle/>
          <a:p>
            <a:r>
              <a:rPr lang="fr-FR" sz="2700" b="1" dirty="0"/>
              <a:t>Un paysage normatif en pleine évolution</a:t>
            </a:r>
            <a:r>
              <a:rPr lang="fr-FR" dirty="0"/>
              <a:t/>
            </a:r>
            <a:br>
              <a:rPr lang="fr-FR" dirty="0"/>
            </a:br>
            <a:endParaRPr lang="fr-FR" dirty="0"/>
          </a:p>
        </p:txBody>
      </p:sp>
      <p:sp>
        <p:nvSpPr>
          <p:cNvPr id="3" name="Espace réservé du contenu 2">
            <a:extLst>
              <a:ext uri="{FF2B5EF4-FFF2-40B4-BE49-F238E27FC236}">
                <a16:creationId xmlns="" xmlns:a16="http://schemas.microsoft.com/office/drawing/2014/main" id="{28BCA231-4D89-422D-ADB1-2B930B87A077}"/>
              </a:ext>
            </a:extLst>
          </p:cNvPr>
          <p:cNvSpPr>
            <a:spLocks noGrp="1"/>
          </p:cNvSpPr>
          <p:nvPr>
            <p:ph idx="1"/>
          </p:nvPr>
        </p:nvSpPr>
        <p:spPr>
          <a:xfrm>
            <a:off x="2286972" y="919999"/>
            <a:ext cx="6591985" cy="2849217"/>
          </a:xfrm>
        </p:spPr>
        <p:txBody>
          <a:bodyPr>
            <a:normAutofit fontScale="85000" lnSpcReduction="20000"/>
          </a:bodyPr>
          <a:lstStyle/>
          <a:p>
            <a:pPr marL="0" indent="0">
              <a:buNone/>
            </a:pPr>
            <a:r>
              <a:rPr lang="fr-FR" b="1" i="1" dirty="0"/>
              <a:t> </a:t>
            </a:r>
            <a:endParaRPr lang="fr-FR" dirty="0"/>
          </a:p>
          <a:p>
            <a:r>
              <a:rPr lang="fr-FR" b="1" dirty="0"/>
              <a:t>2000- 2017 : l’environnement s'affirme , le développement durable s'impose</a:t>
            </a:r>
            <a:endParaRPr lang="fr-FR" dirty="0"/>
          </a:p>
          <a:p>
            <a:r>
              <a:rPr lang="fr-FR" b="1" dirty="0"/>
              <a:t>La France  en première ligne :  la loi </a:t>
            </a:r>
            <a:r>
              <a:rPr lang="fr-FR" b="1" i="1" dirty="0"/>
              <a:t> « Grenelle I</a:t>
            </a:r>
            <a:r>
              <a:rPr lang="fr-FR" b="1" dirty="0"/>
              <a:t> </a:t>
            </a:r>
            <a:r>
              <a:rPr lang="fr-FR" dirty="0"/>
              <a:t>» adopté à la quasi unanimité à l'Assemblée Nationale en octobre 2008 puis par le Senat en 2009 , suivi par </a:t>
            </a:r>
            <a:r>
              <a:rPr lang="fr-FR" b="1" dirty="0"/>
              <a:t>la loi «</a:t>
            </a:r>
            <a:r>
              <a:rPr lang="fr-FR" b="1" i="1" dirty="0"/>
              <a:t> Grenelle 2 ».</a:t>
            </a:r>
            <a:endParaRPr lang="fr-FR" b="1" dirty="0"/>
          </a:p>
          <a:p>
            <a:r>
              <a:rPr lang="fr-FR" b="1" dirty="0"/>
              <a:t>L'AFNOR s'engage</a:t>
            </a:r>
            <a:r>
              <a:rPr lang="fr-FR" dirty="0"/>
              <a:t> </a:t>
            </a:r>
            <a:r>
              <a:rPr lang="fr-FR" dirty="0" smtClean="0"/>
              <a:t> sur </a:t>
            </a:r>
            <a:r>
              <a:rPr lang="fr-FR" dirty="0"/>
              <a:t>les questions d'urbanisme, </a:t>
            </a:r>
            <a:r>
              <a:rPr lang="fr-FR" dirty="0" smtClean="0"/>
              <a:t>l'aménagement durable</a:t>
            </a:r>
            <a:r>
              <a:rPr lang="fr-FR" dirty="0"/>
              <a:t> </a:t>
            </a:r>
            <a:r>
              <a:rPr lang="fr-FR" dirty="0" smtClean="0"/>
              <a:t>(</a:t>
            </a:r>
            <a:r>
              <a:rPr lang="fr-FR" dirty="0" err="1" smtClean="0"/>
              <a:t>eco</a:t>
            </a:r>
            <a:r>
              <a:rPr lang="fr-FR" dirty="0" smtClean="0"/>
              <a:t>-quartiers) le </a:t>
            </a:r>
            <a:r>
              <a:rPr lang="fr-FR" dirty="0"/>
              <a:t>génie civil , la performance énergétique, la maquette numérique...</a:t>
            </a:r>
          </a:p>
          <a:p>
            <a:r>
              <a:rPr lang="fr-FR" b="1" dirty="0"/>
              <a:t>2010 </a:t>
            </a:r>
            <a:r>
              <a:rPr lang="fr-FR" dirty="0"/>
              <a:t> la norme </a:t>
            </a:r>
            <a:r>
              <a:rPr lang="fr-FR" b="1" i="1" dirty="0"/>
              <a:t>ISO 26000 </a:t>
            </a:r>
            <a:r>
              <a:rPr lang="fr-FR" b="1" dirty="0"/>
              <a:t>sur la </a:t>
            </a:r>
            <a:r>
              <a:rPr lang="fr-FR" b="1" i="1" dirty="0"/>
              <a:t>responsabilité sociétale</a:t>
            </a:r>
            <a:r>
              <a:rPr lang="fr-FR" dirty="0"/>
              <a:t> ( santé et qualité de vie au travail, style de management participatif...)</a:t>
            </a:r>
          </a:p>
          <a:p>
            <a:pPr marL="0" indent="0">
              <a:buNone/>
            </a:pPr>
            <a:endParaRPr lang="fr-FR" sz="2800" b="1" dirty="0">
              <a:solidFill>
                <a:schemeClr val="accent2">
                  <a:lumMod val="75000"/>
                </a:schemeClr>
              </a:solidFill>
              <a:latin typeface="+mj-lt"/>
              <a:ea typeface="+mj-ea"/>
              <a:cs typeface="+mj-cs"/>
            </a:endParaRPr>
          </a:p>
          <a:p>
            <a:endParaRPr lang="fr-FR" sz="2800" b="1" dirty="0">
              <a:solidFill>
                <a:schemeClr val="accent2">
                  <a:lumMod val="75000"/>
                </a:schemeClr>
              </a:solidFill>
              <a:latin typeface="+mj-lt"/>
              <a:ea typeface="+mj-ea"/>
              <a:cs typeface="+mj-cs"/>
            </a:endParaRPr>
          </a:p>
        </p:txBody>
      </p:sp>
      <p:sp>
        <p:nvSpPr>
          <p:cNvPr id="4" name="Titre 1">
            <a:extLst>
              <a:ext uri="{FF2B5EF4-FFF2-40B4-BE49-F238E27FC236}">
                <a16:creationId xmlns="" xmlns:a16="http://schemas.microsoft.com/office/drawing/2014/main" id="{5E17A159-4D62-4EB6-BACD-DA9E50805F48}"/>
              </a:ext>
            </a:extLst>
          </p:cNvPr>
          <p:cNvSpPr txBox="1">
            <a:spLocks/>
          </p:cNvSpPr>
          <p:nvPr/>
        </p:nvSpPr>
        <p:spPr>
          <a:xfrm>
            <a:off x="1510748" y="3996558"/>
            <a:ext cx="7633252" cy="691399"/>
          </a:xfrm>
          <a:prstGeom prst="rect">
            <a:avLst/>
          </a:prstGeom>
        </p:spPr>
        <p:txBody>
          <a:bodyPr vert="horz" lIns="91440" tIns="45720" rIns="91440" bIns="45720" rtlCol="0" anchor="t">
            <a:normAutofit fontScale="82500" lnSpcReduction="20000"/>
          </a:bodyPr>
          <a:lst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sz="2500" b="1" kern="150" dirty="0">
                <a:ea typeface="SimSun" panose="02010600030101010101" pitchFamily="2" charset="-122"/>
                <a:cs typeface="Lucida Sans" panose="020B0602030504020204" pitchFamily="34" charset="0"/>
              </a:rPr>
              <a:t>La CHINE : un nouvel entrant et un nouveau partenaire ?</a:t>
            </a:r>
            <a:endParaRPr lang="fr-FR" sz="2500" kern="150" dirty="0">
              <a:ea typeface="SimSun" panose="02010600030101010101" pitchFamily="2" charset="-122"/>
              <a:cs typeface="Lucida Sans" panose="020B0602030504020204" pitchFamily="34" charset="0"/>
            </a:endParaRPr>
          </a:p>
          <a:p>
            <a:r>
              <a:rPr lang="fr-FR" sz="1600" dirty="0"/>
              <a:t/>
            </a:r>
            <a:br>
              <a:rPr lang="fr-FR" sz="1600" dirty="0"/>
            </a:br>
            <a:endParaRPr lang="fr-FR" sz="1600" dirty="0"/>
          </a:p>
        </p:txBody>
      </p:sp>
      <p:sp>
        <p:nvSpPr>
          <p:cNvPr id="5" name="Rectangle 4">
            <a:extLst>
              <a:ext uri="{FF2B5EF4-FFF2-40B4-BE49-F238E27FC236}">
                <a16:creationId xmlns="" xmlns:a16="http://schemas.microsoft.com/office/drawing/2014/main" id="{AB0CAA37-FBF7-495C-B4E2-7B5DF930CEDC}"/>
              </a:ext>
            </a:extLst>
          </p:cNvPr>
          <p:cNvSpPr/>
          <p:nvPr/>
        </p:nvSpPr>
        <p:spPr>
          <a:xfrm>
            <a:off x="1616765" y="4546363"/>
            <a:ext cx="7262192" cy="1985159"/>
          </a:xfrm>
          <a:prstGeom prst="rect">
            <a:avLst/>
          </a:prstGeom>
        </p:spPr>
        <p:txBody>
          <a:bodyPr wrap="square">
            <a:spAutoFit/>
          </a:bodyPr>
          <a:lstStyle/>
          <a:p>
            <a:pPr algn="just">
              <a:spcAft>
                <a:spcPts val="0"/>
              </a:spcAft>
            </a:pPr>
            <a:r>
              <a:rPr lang="fr-FR" kern="150" dirty="0">
                <a:latin typeface="Times New Roman" panose="02020603050405020304" pitchFamily="18" charset="0"/>
                <a:ea typeface="SimSun" panose="02010600030101010101" pitchFamily="2" charset="-122"/>
                <a:cs typeface="Lucida Sans" panose="020B0602030504020204" pitchFamily="34" charset="0"/>
              </a:rPr>
              <a:t> </a:t>
            </a:r>
            <a:r>
              <a:rPr lang="fr-FR" sz="1500" kern="150" dirty="0">
                <a:latin typeface="+mj-lt"/>
                <a:ea typeface="SimSun" panose="02010600030101010101" pitchFamily="2" charset="-122"/>
                <a:cs typeface="Arial" panose="020B0604020202020204" pitchFamily="34" charset="0"/>
              </a:rPr>
              <a:t>La Chine aspire à être membre permanent de l’instance de gouvernance technique de l’ISO,( le TMB -</a:t>
            </a:r>
            <a:r>
              <a:rPr lang="fr-FR" sz="1500" kern="150" dirty="0" err="1">
                <a:latin typeface="+mj-lt"/>
                <a:ea typeface="SimSun" panose="02010600030101010101" pitchFamily="2" charset="-122"/>
                <a:cs typeface="Arial" panose="020B0604020202020204" pitchFamily="34" charset="0"/>
              </a:rPr>
              <a:t>Technical</a:t>
            </a:r>
            <a:r>
              <a:rPr lang="fr-FR" sz="1500" kern="150" dirty="0">
                <a:latin typeface="+mj-lt"/>
                <a:ea typeface="SimSun" panose="02010600030101010101" pitchFamily="2" charset="-122"/>
                <a:cs typeface="Arial" panose="020B0604020202020204" pitchFamily="34" charset="0"/>
              </a:rPr>
              <a:t> Management </a:t>
            </a:r>
            <a:r>
              <a:rPr lang="fr-FR" sz="1500" kern="150" dirty="0" err="1">
                <a:latin typeface="+mj-lt"/>
                <a:ea typeface="SimSun" panose="02010600030101010101" pitchFamily="2" charset="-122"/>
                <a:cs typeface="Arial" panose="020B0604020202020204" pitchFamily="34" charset="0"/>
              </a:rPr>
              <a:t>Board</a:t>
            </a:r>
            <a:r>
              <a:rPr lang="fr-FR" sz="1500" kern="150" dirty="0">
                <a:latin typeface="+mj-lt"/>
                <a:ea typeface="SimSun" panose="02010600030101010101" pitchFamily="2" charset="-122"/>
                <a:cs typeface="Arial" panose="020B0604020202020204" pitchFamily="34" charset="0"/>
              </a:rPr>
              <a:t>), à l’instar des États-Unis, du Royaume-Uni, de l’Allemagne et de la France.</a:t>
            </a:r>
          </a:p>
          <a:p>
            <a:pPr algn="just">
              <a:spcAft>
                <a:spcPts val="0"/>
              </a:spcAft>
            </a:pPr>
            <a:r>
              <a:rPr lang="fr-FR" sz="1500" kern="150" dirty="0">
                <a:latin typeface="+mj-lt"/>
                <a:ea typeface="SimSun" panose="02010600030101010101" pitchFamily="2" charset="-122"/>
                <a:cs typeface="Arial" panose="020B0604020202020204" pitchFamily="34" charset="0"/>
              </a:rPr>
              <a:t> </a:t>
            </a:r>
          </a:p>
          <a:p>
            <a:pPr algn="just">
              <a:spcAft>
                <a:spcPts val="0"/>
              </a:spcAft>
            </a:pPr>
            <a:r>
              <a:rPr lang="fr-FR" sz="1500" kern="150" dirty="0">
                <a:latin typeface="+mj-lt"/>
                <a:ea typeface="SimSun" panose="02010600030101010101" pitchFamily="2" charset="-122"/>
                <a:cs typeface="Arial" panose="020B0604020202020204" pitchFamily="34" charset="0"/>
              </a:rPr>
              <a:t>Elle souhaite ainsi être présente à la fois au niveau politique et au niveau technique. </a:t>
            </a:r>
            <a:endParaRPr lang="fr-FR" sz="1500" kern="150" dirty="0" smtClean="0">
              <a:latin typeface="+mj-lt"/>
              <a:ea typeface="SimSun" panose="02010600030101010101" pitchFamily="2" charset="-122"/>
              <a:cs typeface="Arial" panose="020B0604020202020204" pitchFamily="34" charset="0"/>
            </a:endParaRPr>
          </a:p>
          <a:p>
            <a:pPr algn="just">
              <a:spcAft>
                <a:spcPts val="0"/>
              </a:spcAft>
            </a:pPr>
            <a:r>
              <a:rPr lang="fr-FR" sz="1500" kern="150" dirty="0" smtClean="0">
                <a:latin typeface="+mj-lt"/>
                <a:ea typeface="SimSun" panose="02010600030101010101" pitchFamily="2" charset="-122"/>
                <a:cs typeface="Arial" panose="020B0604020202020204" pitchFamily="34" charset="0"/>
              </a:rPr>
              <a:t>Cela </a:t>
            </a:r>
            <a:r>
              <a:rPr lang="fr-FR" sz="1500" kern="150" dirty="0">
                <a:latin typeface="+mj-lt"/>
                <a:ea typeface="SimSun" panose="02010600030101010101" pitchFamily="2" charset="-122"/>
                <a:cs typeface="Arial" panose="020B0604020202020204" pitchFamily="34" charset="0"/>
              </a:rPr>
              <a:t>suppose qu’elle assure le pilotage d’un certain nombre de travaux internationaux, d’où son implication croissante depuis 2004 au sein de l’ISO.</a:t>
            </a:r>
          </a:p>
        </p:txBody>
      </p:sp>
    </p:spTree>
    <p:extLst>
      <p:ext uri="{BB962C8B-B14F-4D97-AF65-F5344CB8AC3E}">
        <p14:creationId xmlns:p14="http://schemas.microsoft.com/office/powerpoint/2010/main" val="31818117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91763113-A740-47A8-95BF-1FE3C65831DD}"/>
              </a:ext>
            </a:extLst>
          </p:cNvPr>
          <p:cNvSpPr>
            <a:spLocks noGrp="1"/>
          </p:cNvSpPr>
          <p:nvPr>
            <p:ph type="title"/>
          </p:nvPr>
        </p:nvSpPr>
        <p:spPr>
          <a:xfrm>
            <a:off x="1945201" y="251791"/>
            <a:ext cx="7079529" cy="1099931"/>
          </a:xfrm>
        </p:spPr>
        <p:txBody>
          <a:bodyPr>
            <a:normAutofit fontScale="90000"/>
          </a:bodyPr>
          <a:lstStyle/>
          <a:p>
            <a:pPr algn="ctr"/>
            <a:r>
              <a:rPr lang="fr-FR" sz="3100" b="1" dirty="0"/>
              <a:t>Les enjeux stratégique, écologique , pédagogique de la norme ISO  37101</a:t>
            </a:r>
            <a:r>
              <a:rPr lang="fr-FR" dirty="0"/>
              <a:t/>
            </a:r>
            <a:br>
              <a:rPr lang="fr-FR" dirty="0"/>
            </a:br>
            <a:endParaRPr lang="fr-FR" dirty="0"/>
          </a:p>
        </p:txBody>
      </p:sp>
      <p:sp>
        <p:nvSpPr>
          <p:cNvPr id="3" name="Espace réservé du contenu 2">
            <a:extLst>
              <a:ext uri="{FF2B5EF4-FFF2-40B4-BE49-F238E27FC236}">
                <a16:creationId xmlns="" xmlns:a16="http://schemas.microsoft.com/office/drawing/2014/main" id="{5A5C58F4-97CE-4010-B0BF-7373B26F43A2}"/>
              </a:ext>
            </a:extLst>
          </p:cNvPr>
          <p:cNvSpPr>
            <a:spLocks noGrp="1"/>
          </p:cNvSpPr>
          <p:nvPr>
            <p:ph idx="1"/>
          </p:nvPr>
        </p:nvSpPr>
        <p:spPr>
          <a:xfrm>
            <a:off x="1945201" y="1577009"/>
            <a:ext cx="6960260" cy="4664765"/>
          </a:xfrm>
        </p:spPr>
        <p:txBody>
          <a:bodyPr>
            <a:normAutofit fontScale="92500" lnSpcReduction="20000"/>
          </a:bodyPr>
          <a:lstStyle/>
          <a:p>
            <a:r>
              <a:rPr lang="fr-FR" sz="2100" b="1" dirty="0"/>
              <a:t>Il s'agit :</a:t>
            </a:r>
            <a:endParaRPr lang="fr-FR" sz="2100" dirty="0"/>
          </a:p>
          <a:p>
            <a:endParaRPr lang="fr-FR" sz="2100" dirty="0"/>
          </a:p>
          <a:p>
            <a:pPr lvl="0"/>
            <a:r>
              <a:rPr lang="fr-FR" sz="2100" b="1" dirty="0"/>
              <a:t>d'aider les communautés territoriales à devenir plus résilientes, intelligentes et durables.</a:t>
            </a:r>
            <a:endParaRPr lang="fr-FR" sz="2100" dirty="0"/>
          </a:p>
          <a:p>
            <a:pPr lvl="0"/>
            <a:r>
              <a:rPr lang="fr-FR" sz="2100" b="1" dirty="0"/>
              <a:t>de mettre en œuvre des stratégies, des programmes, des projets, des plans et de services aux bonnes échelles de la décision et du savoir-faire.</a:t>
            </a:r>
            <a:endParaRPr lang="fr-FR" sz="2100" dirty="0"/>
          </a:p>
          <a:p>
            <a:pPr lvl="0"/>
            <a:r>
              <a:rPr lang="fr-FR" sz="2100" b="1" dirty="0"/>
              <a:t>de  démontrer  l'efficacité de leurs réalisations et de les faire partager au plus prés des destinataires finaux. (savoir- dire)</a:t>
            </a:r>
            <a:endParaRPr lang="fr-FR" sz="2100" dirty="0"/>
          </a:p>
          <a:p>
            <a:pPr marL="0" indent="0" algn="just">
              <a:buNone/>
            </a:pPr>
            <a:endParaRPr lang="fr-FR" sz="2100" b="1" dirty="0">
              <a:solidFill>
                <a:schemeClr val="accent2">
                  <a:lumMod val="75000"/>
                </a:schemeClr>
              </a:solidFill>
            </a:endParaRPr>
          </a:p>
          <a:p>
            <a:pPr marL="0" indent="0" algn="just">
              <a:buNone/>
            </a:pPr>
            <a:r>
              <a:rPr lang="fr-FR" sz="2100" b="1" dirty="0">
                <a:solidFill>
                  <a:schemeClr val="accent2">
                    <a:lumMod val="75000"/>
                  </a:schemeClr>
                </a:solidFill>
                <a:latin typeface="+mj-lt"/>
                <a:ea typeface="+mj-ea"/>
                <a:cs typeface="+mj-cs"/>
              </a:rPr>
              <a:t>Produire des normes pourquoi faire ?  S'assurer un pouvoir, une sécurité, une protection, une hégémonie, une paix durable dans un univers qui fait face à ses responsabilités écologiques ?</a:t>
            </a:r>
          </a:p>
          <a:p>
            <a:endParaRPr lang="fr-FR" dirty="0"/>
          </a:p>
        </p:txBody>
      </p:sp>
    </p:spTree>
    <p:extLst>
      <p:ext uri="{BB962C8B-B14F-4D97-AF65-F5344CB8AC3E}">
        <p14:creationId xmlns:p14="http://schemas.microsoft.com/office/powerpoint/2010/main" val="2872641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Espace réservé du contenu 2">
            <a:extLst>
              <a:ext uri="{FF2B5EF4-FFF2-40B4-BE49-F238E27FC236}">
                <a16:creationId xmlns="" xmlns:a16="http://schemas.microsoft.com/office/drawing/2014/main" id="{C89753BF-0F40-4652-A15A-3CCBF8C7B02E}"/>
              </a:ext>
            </a:extLst>
          </p:cNvPr>
          <p:cNvSpPr>
            <a:spLocks noGrp="1"/>
          </p:cNvSpPr>
          <p:nvPr>
            <p:ph idx="1"/>
          </p:nvPr>
        </p:nvSpPr>
        <p:spPr>
          <a:xfrm>
            <a:off x="2061685" y="742122"/>
            <a:ext cx="6764263" cy="5499652"/>
          </a:xfrm>
        </p:spPr>
        <p:txBody>
          <a:bodyPr>
            <a:normAutofit fontScale="92500" lnSpcReduction="10000"/>
          </a:bodyPr>
          <a:lstStyle/>
          <a:p>
            <a:pPr lvl="0" algn="just"/>
            <a:r>
              <a:rPr lang="fr-FR" dirty="0"/>
              <a:t>La normalisation s'est développée pour améliorer et accélérer la production industrielle et la consommation de masse.</a:t>
            </a:r>
          </a:p>
          <a:p>
            <a:pPr lvl="0" algn="just"/>
            <a:r>
              <a:rPr lang="fr-FR" dirty="0"/>
              <a:t>La normalisation a répondu   aux besoins de sécurisation des consommateurs.</a:t>
            </a:r>
          </a:p>
          <a:p>
            <a:pPr lvl="0" algn="just"/>
            <a:r>
              <a:rPr lang="fr-FR" dirty="0"/>
              <a:t>La mondialisation des échanges et la concurrence « loyale » ont fait évoluer les systèmes normatifs vers des critères de qualité?</a:t>
            </a:r>
          </a:p>
          <a:p>
            <a:pPr lvl="0" algn="just"/>
            <a:r>
              <a:rPr lang="fr-FR" dirty="0"/>
              <a:t>Laisser  plus de place à la différenciation des produits et des services afin de répondre à l'évolution des comportements des consommateurs.</a:t>
            </a:r>
          </a:p>
          <a:p>
            <a:pPr lvl="0" algn="just"/>
            <a:r>
              <a:rPr lang="fr-FR" dirty="0"/>
              <a:t>La norme a vocation à réguler et à protéger, tout en laissant une part d'originalité, de distinction.( pas tout pareil , partout).</a:t>
            </a:r>
          </a:p>
          <a:p>
            <a:pPr lvl="0" algn="just"/>
            <a:r>
              <a:rPr lang="fr-FR" dirty="0"/>
              <a:t> Les usagers  et les consommateurs ont besoin de disposer d’éléments indiscutables pour apprécier la qualité des  produits et des services ( certification, traçabilité, performances par rapport à un référentiel, outil de  valorisation , de promotion …).</a:t>
            </a:r>
          </a:p>
          <a:p>
            <a:endParaRPr lang="fr-FR" dirty="0"/>
          </a:p>
        </p:txBody>
      </p:sp>
    </p:spTree>
    <p:extLst>
      <p:ext uri="{BB962C8B-B14F-4D97-AF65-F5344CB8AC3E}">
        <p14:creationId xmlns:p14="http://schemas.microsoft.com/office/powerpoint/2010/main" val="12332425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537D8278-972A-4FE0-8362-23B1553570A8}"/>
              </a:ext>
            </a:extLst>
          </p:cNvPr>
          <p:cNvSpPr>
            <a:spLocks noGrp="1"/>
          </p:cNvSpPr>
          <p:nvPr>
            <p:ph type="title"/>
          </p:nvPr>
        </p:nvSpPr>
        <p:spPr>
          <a:xfrm>
            <a:off x="1945201" y="120527"/>
            <a:ext cx="6589199" cy="1280890"/>
          </a:xfrm>
        </p:spPr>
        <p:txBody>
          <a:bodyPr>
            <a:normAutofit fontScale="90000"/>
          </a:bodyPr>
          <a:lstStyle/>
          <a:p>
            <a:pPr algn="ctr"/>
            <a:r>
              <a:rPr lang="fr-FR" sz="3100" b="1" dirty="0"/>
              <a:t>La norme ISO 37101: un  pari sur l'amélioration de la gouvernance humaine  des villes</a:t>
            </a:r>
            <a:r>
              <a:rPr lang="fr-FR" dirty="0"/>
              <a:t/>
            </a:r>
            <a:br>
              <a:rPr lang="fr-FR" dirty="0"/>
            </a:br>
            <a:r>
              <a:rPr lang="fr-FR" b="1" dirty="0"/>
              <a:t>  </a:t>
            </a:r>
            <a:r>
              <a:rPr lang="fr-FR" dirty="0"/>
              <a:t/>
            </a:r>
            <a:br>
              <a:rPr lang="fr-FR" dirty="0"/>
            </a:br>
            <a:endParaRPr lang="fr-FR" dirty="0"/>
          </a:p>
        </p:txBody>
      </p:sp>
      <p:sp>
        <p:nvSpPr>
          <p:cNvPr id="3" name="Espace réservé du contenu 2">
            <a:extLst>
              <a:ext uri="{FF2B5EF4-FFF2-40B4-BE49-F238E27FC236}">
                <a16:creationId xmlns="" xmlns:a16="http://schemas.microsoft.com/office/drawing/2014/main" id="{6A335222-4A17-4C4E-954D-79AEA5F5672E}"/>
              </a:ext>
            </a:extLst>
          </p:cNvPr>
          <p:cNvSpPr>
            <a:spLocks noGrp="1"/>
          </p:cNvSpPr>
          <p:nvPr>
            <p:ph idx="1"/>
          </p:nvPr>
        </p:nvSpPr>
        <p:spPr>
          <a:xfrm>
            <a:off x="2239617" y="1616765"/>
            <a:ext cx="6718853" cy="5241235"/>
          </a:xfrm>
        </p:spPr>
        <p:txBody>
          <a:bodyPr>
            <a:normAutofit fontScale="70000" lnSpcReduction="20000"/>
          </a:bodyPr>
          <a:lstStyle/>
          <a:p>
            <a:pPr marL="0" indent="0">
              <a:buNone/>
            </a:pPr>
            <a:r>
              <a:rPr lang="fr-FR" sz="2200" b="1" u="sng" dirty="0"/>
              <a:t>Les  conditions:</a:t>
            </a:r>
            <a:endParaRPr lang="fr-FR" sz="2200" u="sng" dirty="0"/>
          </a:p>
          <a:p>
            <a:pPr lvl="0"/>
            <a:r>
              <a:rPr lang="fr-FR" sz="2200" dirty="0"/>
              <a:t>S'éloigner de la pensée  normative industrielle ( de l'ajustement du boulon et de la production de masse, homogène).</a:t>
            </a:r>
          </a:p>
          <a:p>
            <a:pPr lvl="0" algn="just"/>
            <a:r>
              <a:rPr lang="fr-FR" sz="2200" dirty="0"/>
              <a:t>Dépasser  la prescription techniciste des objets et des services, pour en comprendre les articulations fonctionnelles et les valeurs sociales et politiques.</a:t>
            </a:r>
          </a:p>
          <a:p>
            <a:pPr lvl="0" algn="just"/>
            <a:r>
              <a:rPr lang="fr-FR" sz="2200" dirty="0"/>
              <a:t>Composer avec les nouveaux instruments de la complexité et </a:t>
            </a:r>
            <a:r>
              <a:rPr lang="fr-FR" sz="2200" dirty="0" smtClean="0"/>
              <a:t>les </a:t>
            </a:r>
            <a:r>
              <a:rPr lang="fr-FR" sz="2200" dirty="0"/>
              <a:t>capacités de traitement systémique.</a:t>
            </a:r>
          </a:p>
          <a:p>
            <a:pPr marL="0" indent="0" algn="just">
              <a:buNone/>
            </a:pPr>
            <a:endParaRPr lang="fr-FR" sz="2200" dirty="0"/>
          </a:p>
          <a:p>
            <a:pPr marL="0" indent="0" algn="just">
              <a:buNone/>
            </a:pPr>
            <a:r>
              <a:rPr lang="fr-FR" sz="2200" b="1" u="sng" dirty="0"/>
              <a:t>Les exigences :</a:t>
            </a:r>
            <a:endParaRPr lang="fr-FR" sz="2200" u="sng" dirty="0"/>
          </a:p>
          <a:p>
            <a:pPr lvl="0" algn="just"/>
            <a:r>
              <a:rPr lang="fr-FR" sz="2200" dirty="0" smtClean="0"/>
              <a:t>Construire un  </a:t>
            </a:r>
            <a:r>
              <a:rPr lang="fr-FR" sz="2200" b="1" dirty="0"/>
              <a:t>nouveau continent de savoir et de connaissance </a:t>
            </a:r>
            <a:r>
              <a:rPr lang="fr-FR" sz="2200" dirty="0" smtClean="0"/>
              <a:t>tant </a:t>
            </a:r>
            <a:r>
              <a:rPr lang="fr-FR" sz="2200" dirty="0" err="1"/>
              <a:t>géo-politique</a:t>
            </a:r>
            <a:r>
              <a:rPr lang="fr-FR" sz="2200" dirty="0"/>
              <a:t> que </a:t>
            </a:r>
            <a:r>
              <a:rPr lang="fr-FR" sz="2200" dirty="0" err="1"/>
              <a:t>géo-culturel</a:t>
            </a:r>
            <a:r>
              <a:rPr lang="fr-FR" sz="2200" dirty="0"/>
              <a:t>.  </a:t>
            </a:r>
          </a:p>
          <a:p>
            <a:pPr lvl="0" algn="just"/>
            <a:r>
              <a:rPr lang="fr-FR" sz="2200" dirty="0"/>
              <a:t>Se poser  la question des moyens, des buts, des finalités dans le contexte de  la </a:t>
            </a:r>
            <a:r>
              <a:rPr lang="fr-FR" sz="2200" b="1" dirty="0"/>
              <a:t>« mobilisation climatique »</a:t>
            </a:r>
          </a:p>
          <a:p>
            <a:pPr lvl="0" algn="just"/>
            <a:r>
              <a:rPr lang="fr-FR" sz="2200" b="1" dirty="0"/>
              <a:t>Agir</a:t>
            </a:r>
            <a:r>
              <a:rPr lang="fr-FR" sz="2200" dirty="0"/>
              <a:t>  à la fois de manière </a:t>
            </a:r>
            <a:r>
              <a:rPr lang="fr-FR" sz="2200" b="1" dirty="0"/>
              <a:t>réparatrice et préventive, </a:t>
            </a:r>
            <a:endParaRPr lang="fr-FR" sz="2200" b="1" dirty="0" smtClean="0"/>
          </a:p>
          <a:p>
            <a:pPr lvl="0" algn="just"/>
            <a:r>
              <a:rPr lang="fr-FR" sz="2200" b="1" dirty="0" smtClean="0"/>
              <a:t>Lier  efficacité </a:t>
            </a:r>
            <a:r>
              <a:rPr lang="fr-FR" sz="2200" b="1" dirty="0"/>
              <a:t>et </a:t>
            </a:r>
            <a:r>
              <a:rPr lang="fr-FR" sz="2200" b="1" dirty="0" smtClean="0"/>
              <a:t>efficience </a:t>
            </a:r>
            <a:r>
              <a:rPr lang="fr-FR" sz="2200" dirty="0"/>
              <a:t>au présent pour ménager le futur</a:t>
            </a:r>
            <a:r>
              <a:rPr lang="fr-FR" sz="2200" dirty="0" smtClean="0"/>
              <a:t>.</a:t>
            </a:r>
          </a:p>
          <a:p>
            <a:pPr lvl="0" algn="just"/>
            <a:r>
              <a:rPr lang="fr-FR" sz="2200" b="1" dirty="0" smtClean="0"/>
              <a:t>Principe de réversibilité: </a:t>
            </a:r>
            <a:r>
              <a:rPr lang="fr-FR" sz="2200" dirty="0" smtClean="0"/>
              <a:t>penser un </a:t>
            </a:r>
            <a:r>
              <a:rPr lang="fr-FR" sz="2200" dirty="0"/>
              <a:t>nouveau régime de normes pour répondre aux enjeux d'une gouvernance partagée et intégratrice à toutes les échelles de territoire.</a:t>
            </a:r>
          </a:p>
          <a:p>
            <a:endParaRPr lang="fr-FR" dirty="0"/>
          </a:p>
        </p:txBody>
      </p:sp>
    </p:spTree>
    <p:extLst>
      <p:ext uri="{BB962C8B-B14F-4D97-AF65-F5344CB8AC3E}">
        <p14:creationId xmlns:p14="http://schemas.microsoft.com/office/powerpoint/2010/main" val="22722100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827FA89C-DB93-4941-BEE5-A59EC4C0007E}"/>
              </a:ext>
            </a:extLst>
          </p:cNvPr>
          <p:cNvSpPr>
            <a:spLocks noGrp="1"/>
          </p:cNvSpPr>
          <p:nvPr>
            <p:ph type="title"/>
          </p:nvPr>
        </p:nvSpPr>
        <p:spPr>
          <a:xfrm>
            <a:off x="1600645" y="0"/>
            <a:ext cx="6589199" cy="767368"/>
          </a:xfrm>
        </p:spPr>
        <p:txBody>
          <a:bodyPr>
            <a:normAutofit fontScale="90000"/>
          </a:bodyPr>
          <a:lstStyle/>
          <a:p>
            <a:pPr algn="ctr"/>
            <a:r>
              <a:rPr lang="fr-FR" b="1" dirty="0"/>
              <a:t>Faut- il un cadre normatif international ?</a:t>
            </a:r>
            <a:r>
              <a:rPr lang="fr-FR" dirty="0"/>
              <a:t/>
            </a:r>
            <a:br>
              <a:rPr lang="fr-FR" dirty="0"/>
            </a:br>
            <a:endParaRPr lang="fr-FR" dirty="0"/>
          </a:p>
        </p:txBody>
      </p:sp>
      <p:sp>
        <p:nvSpPr>
          <p:cNvPr id="3" name="Espace réservé du contenu 2">
            <a:extLst>
              <a:ext uri="{FF2B5EF4-FFF2-40B4-BE49-F238E27FC236}">
                <a16:creationId xmlns="" xmlns:a16="http://schemas.microsoft.com/office/drawing/2014/main" id="{BF6954AE-4CE2-437E-9C4A-497650710AF9}"/>
              </a:ext>
            </a:extLst>
          </p:cNvPr>
          <p:cNvSpPr>
            <a:spLocks noGrp="1"/>
          </p:cNvSpPr>
          <p:nvPr>
            <p:ph idx="1"/>
          </p:nvPr>
        </p:nvSpPr>
        <p:spPr>
          <a:xfrm>
            <a:off x="2067339" y="1232452"/>
            <a:ext cx="6891131" cy="5433391"/>
          </a:xfrm>
        </p:spPr>
        <p:txBody>
          <a:bodyPr>
            <a:normAutofit/>
          </a:bodyPr>
          <a:lstStyle/>
          <a:p>
            <a:pPr marL="0" indent="0" algn="just">
              <a:buNone/>
            </a:pPr>
            <a:r>
              <a:rPr lang="fr-FR" sz="1900" b="1" dirty="0">
                <a:solidFill>
                  <a:schemeClr val="accent2">
                    <a:lumMod val="75000"/>
                  </a:schemeClr>
                </a:solidFill>
              </a:rPr>
              <a:t>Le cas de la norme 37101 est exceptionnellement rapide puisqu’elle a été adoptée par 48 pays en moins d’un an après l’accord de Paris sur le climat.</a:t>
            </a:r>
            <a:endParaRPr lang="fr-FR" sz="1900" dirty="0">
              <a:solidFill>
                <a:schemeClr val="accent2">
                  <a:lumMod val="75000"/>
                </a:schemeClr>
              </a:solidFill>
            </a:endParaRPr>
          </a:p>
          <a:p>
            <a:pPr marL="0" indent="0">
              <a:buNone/>
            </a:pPr>
            <a:endParaRPr lang="fr-FR" dirty="0"/>
          </a:p>
          <a:p>
            <a:pPr algn="just"/>
            <a:r>
              <a:rPr lang="fr-FR" b="1" dirty="0"/>
              <a:t>Les mécanismes de préparation des normes ne sont pas à la base identiques selon les pays.</a:t>
            </a:r>
            <a:endParaRPr lang="fr-FR" dirty="0"/>
          </a:p>
          <a:p>
            <a:pPr algn="just"/>
            <a:r>
              <a:rPr lang="fr-FR" b="1" dirty="0"/>
              <a:t>Les normes d’application porteront sur des domaines sectoriels </a:t>
            </a:r>
            <a:r>
              <a:rPr lang="fr-FR" b="1" dirty="0" smtClean="0"/>
              <a:t>où </a:t>
            </a:r>
            <a:r>
              <a:rPr lang="fr-FR" b="1" dirty="0"/>
              <a:t>il existe déjà des travaux de </a:t>
            </a:r>
            <a:r>
              <a:rPr lang="fr-FR" b="1" dirty="0" smtClean="0"/>
              <a:t>normalisation.</a:t>
            </a:r>
            <a:endParaRPr lang="fr-FR" dirty="0"/>
          </a:p>
          <a:p>
            <a:pPr algn="just"/>
            <a:r>
              <a:rPr lang="fr-FR" b="1" dirty="0"/>
              <a:t>Il conviendra de prendre en  compte des solutions partielles déjà mises en place.</a:t>
            </a:r>
            <a:endParaRPr lang="fr-FR" dirty="0"/>
          </a:p>
          <a:p>
            <a:pPr algn="just"/>
            <a:r>
              <a:rPr lang="fr-FR" b="1" dirty="0"/>
              <a:t>La publication des évaluation et des résultats  sont indispensables  pour   apprécier les progrès mais aussi les effets « pervers »  ou non prévus.</a:t>
            </a:r>
            <a:endParaRPr lang="fr-FR" dirty="0"/>
          </a:p>
          <a:p>
            <a:pPr algn="just"/>
            <a:r>
              <a:rPr lang="fr-FR" b="1" dirty="0"/>
              <a:t>L’adoption de normes internationales relève d'un processus  forcement long et différencié selon le statut de la norme dans chaque pays. </a:t>
            </a:r>
            <a:endParaRPr lang="fr-FR" dirty="0"/>
          </a:p>
          <a:p>
            <a:endParaRPr lang="fr-FR" dirty="0"/>
          </a:p>
        </p:txBody>
      </p:sp>
    </p:spTree>
    <p:extLst>
      <p:ext uri="{BB962C8B-B14F-4D97-AF65-F5344CB8AC3E}">
        <p14:creationId xmlns:p14="http://schemas.microsoft.com/office/powerpoint/2010/main" val="15937239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5AFACB89-2FC6-4D41-AFA3-9E176E7037E8}"/>
              </a:ext>
            </a:extLst>
          </p:cNvPr>
          <p:cNvSpPr>
            <a:spLocks noGrp="1"/>
          </p:cNvSpPr>
          <p:nvPr>
            <p:ph type="title"/>
          </p:nvPr>
        </p:nvSpPr>
        <p:spPr>
          <a:xfrm>
            <a:off x="1918697" y="107275"/>
            <a:ext cx="5992852" cy="475821"/>
          </a:xfrm>
        </p:spPr>
        <p:txBody>
          <a:bodyPr>
            <a:normAutofit fontScale="90000"/>
          </a:bodyPr>
          <a:lstStyle/>
          <a:p>
            <a:pPr algn="ctr"/>
            <a:r>
              <a:rPr lang="fr-FR" sz="3100" b="1" dirty="0"/>
              <a:t>Le système français de normalisation </a:t>
            </a:r>
            <a:r>
              <a:rPr lang="fr-FR" dirty="0"/>
              <a:t/>
            </a:r>
            <a:br>
              <a:rPr lang="fr-FR" dirty="0"/>
            </a:br>
            <a:r>
              <a:rPr lang="fr-FR" dirty="0"/>
              <a:t> </a:t>
            </a:r>
            <a:br>
              <a:rPr lang="fr-FR" dirty="0"/>
            </a:br>
            <a:endParaRPr lang="fr-FR" dirty="0"/>
          </a:p>
        </p:txBody>
      </p:sp>
      <p:sp>
        <p:nvSpPr>
          <p:cNvPr id="3" name="Espace réservé du contenu 2">
            <a:extLst>
              <a:ext uri="{FF2B5EF4-FFF2-40B4-BE49-F238E27FC236}">
                <a16:creationId xmlns="" xmlns:a16="http://schemas.microsoft.com/office/drawing/2014/main" id="{AAA67E4C-6EAB-4E58-9D91-690874B094CF}"/>
              </a:ext>
            </a:extLst>
          </p:cNvPr>
          <p:cNvSpPr>
            <a:spLocks noGrp="1"/>
          </p:cNvSpPr>
          <p:nvPr>
            <p:ph idx="1"/>
          </p:nvPr>
        </p:nvSpPr>
        <p:spPr>
          <a:xfrm>
            <a:off x="1918697" y="1046920"/>
            <a:ext cx="7225304" cy="5102089"/>
          </a:xfrm>
        </p:spPr>
        <p:txBody>
          <a:bodyPr>
            <a:normAutofit fontScale="77500" lnSpcReduction="20000"/>
          </a:bodyPr>
          <a:lstStyle/>
          <a:p>
            <a:r>
              <a:rPr lang="fr-FR" sz="2300" b="1" i="1" dirty="0"/>
              <a:t>Le système normatif « à la française » est fondé sur le « consensus »</a:t>
            </a:r>
            <a:endParaRPr lang="fr-FR" sz="2300" dirty="0"/>
          </a:p>
          <a:p>
            <a:pPr marL="0" indent="0">
              <a:buNone/>
            </a:pPr>
            <a:r>
              <a:rPr lang="fr-FR" dirty="0"/>
              <a:t>Selon le Décret n° 2009-697 du 16 juin 2009 relatif à la normalisation </a:t>
            </a:r>
          </a:p>
          <a:p>
            <a:pPr marL="0" indent="0">
              <a:buNone/>
            </a:pPr>
            <a:r>
              <a:rPr lang="fr-FR" i="1" dirty="0"/>
              <a:t>« La normalisation est une activité d’intérêt général qui a pour objet de fournir des documents de référence élaborés de manière consensuelle par toutes les parties intéressées, portant sur des règles, des caractéristiques, des recommandations ou des exemples de bonnes pratiques, relatives à des produits, à des services, à des méthodes, à des processus ou à des organisations. Elle vise à encourager le développement économique et l’innovation tout en prenant en compte des objectifs de développement durable. »</a:t>
            </a:r>
            <a:r>
              <a:rPr lang="fr-FR" dirty="0"/>
              <a:t> </a:t>
            </a:r>
          </a:p>
          <a:p>
            <a:pPr marL="0" indent="0" algn="just">
              <a:buNone/>
            </a:pPr>
            <a:endParaRPr lang="fr-FR" dirty="0"/>
          </a:p>
          <a:p>
            <a:pPr algn="just"/>
            <a:r>
              <a:rPr lang="fr-FR" sz="2100" b="1" dirty="0"/>
              <a:t>En France la norme suprême est la Constitution</a:t>
            </a:r>
            <a:endParaRPr lang="fr-FR" sz="2100" dirty="0"/>
          </a:p>
          <a:p>
            <a:pPr marL="0" indent="0" algn="just">
              <a:buNone/>
            </a:pPr>
            <a:r>
              <a:rPr lang="fr-FR" dirty="0"/>
              <a:t>C'est sur elle que se fonde la validité de toutes les autres normes</a:t>
            </a:r>
          </a:p>
          <a:p>
            <a:pPr marL="0" indent="0" algn="just">
              <a:buNone/>
            </a:pPr>
            <a:endParaRPr lang="fr-FR" dirty="0"/>
          </a:p>
          <a:p>
            <a:pPr algn="just"/>
            <a:r>
              <a:rPr lang="fr-FR" sz="2100" b="1" dirty="0"/>
              <a:t>La norme est l'expression d'une conformité à un modèle de référence. </a:t>
            </a:r>
            <a:r>
              <a:rPr lang="fr-FR" sz="2100" dirty="0"/>
              <a:t> </a:t>
            </a:r>
            <a:r>
              <a:rPr lang="fr-FR" dirty="0"/>
              <a:t>L'idée sous-jacente est l'impersonnalité de la norme mais aussi  sa généralité ( Pierre </a:t>
            </a:r>
            <a:r>
              <a:rPr lang="fr-FR" dirty="0" err="1"/>
              <a:t>Rosenvalon</a:t>
            </a:r>
            <a:r>
              <a:rPr lang="fr-FR" dirty="0"/>
              <a:t>).</a:t>
            </a:r>
          </a:p>
          <a:p>
            <a:pPr marL="0" indent="0" algn="just">
              <a:buNone/>
            </a:pPr>
            <a:r>
              <a:rPr lang="fr-FR" dirty="0"/>
              <a:t>Les usages de la norme sont pluriels et  renvoient aux domaines, politique, culturel, social, économique, technique, commercial. D'un point de vue quantitatif, statistique la norme renvoie à la moyenne, au médian ( la gouvernance par les nombre nous dit Alain </a:t>
            </a:r>
            <a:r>
              <a:rPr lang="fr-FR" dirty="0" err="1"/>
              <a:t>Supiot</a:t>
            </a:r>
            <a:r>
              <a:rPr lang="fr-FR" dirty="0"/>
              <a:t>) .</a:t>
            </a:r>
          </a:p>
          <a:p>
            <a:pPr marL="0" indent="0" algn="just">
              <a:buNone/>
            </a:pPr>
            <a:endParaRPr lang="fr-FR" dirty="0"/>
          </a:p>
          <a:p>
            <a:endParaRPr lang="fr-FR" dirty="0"/>
          </a:p>
        </p:txBody>
      </p:sp>
      <p:sp>
        <p:nvSpPr>
          <p:cNvPr id="4" name="ZoneTexte 3">
            <a:extLst>
              <a:ext uri="{FF2B5EF4-FFF2-40B4-BE49-F238E27FC236}">
                <a16:creationId xmlns="" xmlns:a16="http://schemas.microsoft.com/office/drawing/2014/main" id="{D9BD5CA3-72B3-49BD-821F-BC8BF47191DC}"/>
              </a:ext>
            </a:extLst>
          </p:cNvPr>
          <p:cNvSpPr txBox="1"/>
          <p:nvPr/>
        </p:nvSpPr>
        <p:spPr>
          <a:xfrm>
            <a:off x="1245704" y="6149009"/>
            <a:ext cx="6997147" cy="1046440"/>
          </a:xfrm>
          <a:prstGeom prst="rect">
            <a:avLst/>
          </a:prstGeom>
          <a:noFill/>
        </p:spPr>
        <p:txBody>
          <a:bodyPr wrap="square" rtlCol="0">
            <a:spAutoFit/>
          </a:bodyPr>
          <a:lstStyle/>
          <a:p>
            <a:pPr algn="just"/>
            <a:r>
              <a:rPr lang="fr-FR" sz="1100" dirty="0"/>
              <a:t>Références: </a:t>
            </a:r>
          </a:p>
          <a:p>
            <a:pPr algn="just"/>
            <a:r>
              <a:rPr lang="fr-FR" sz="1100" dirty="0"/>
              <a:t>Pierre </a:t>
            </a:r>
            <a:r>
              <a:rPr lang="fr-FR" sz="1100" dirty="0" err="1"/>
              <a:t>Rosenvallon</a:t>
            </a:r>
            <a:r>
              <a:rPr lang="fr-FR" sz="1100" dirty="0"/>
              <a:t>, le Bon Gouvernement ,Seuil 2015</a:t>
            </a:r>
          </a:p>
          <a:p>
            <a:pPr algn="just"/>
            <a:r>
              <a:rPr lang="fr-FR" sz="1100" dirty="0"/>
              <a:t>Alain </a:t>
            </a:r>
            <a:r>
              <a:rPr lang="fr-FR" sz="1100" dirty="0" err="1"/>
              <a:t>Supiot</a:t>
            </a:r>
            <a:r>
              <a:rPr lang="fr-FR" sz="1100" dirty="0"/>
              <a:t>, La gouvernance par les nombres, Cours au Collège de France (2012-2014) Fayard – poids et mesures du Monde , 2015</a:t>
            </a:r>
          </a:p>
          <a:p>
            <a:endParaRPr lang="fr-FR" dirty="0"/>
          </a:p>
        </p:txBody>
      </p:sp>
    </p:spTree>
    <p:extLst>
      <p:ext uri="{BB962C8B-B14F-4D97-AF65-F5344CB8AC3E}">
        <p14:creationId xmlns:p14="http://schemas.microsoft.com/office/powerpoint/2010/main" val="5629338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 xmlns:a16="http://schemas.microsoft.com/office/drawing/2014/main" id="{1C20991E-AC94-4607-8939-F6FEAA2B8346}"/>
              </a:ext>
            </a:extLst>
          </p:cNvPr>
          <p:cNvSpPr>
            <a:spLocks noGrp="1"/>
          </p:cNvSpPr>
          <p:nvPr>
            <p:ph idx="1"/>
          </p:nvPr>
        </p:nvSpPr>
        <p:spPr/>
        <p:txBody>
          <a:bodyPr/>
          <a:lstStyle/>
          <a:p>
            <a:pPr algn="just"/>
            <a:r>
              <a:rPr lang="fr-FR" sz="2000" dirty="0"/>
              <a:t>Les principes de normalisation « à la française » définis ne sont pas identiques à ceux qu’utilisent d’autres pays du monde sous le nom de « standard », qui correspondent plutôt à des accords entre des entreprises  pour promouvoir des solutions communes et leurs intérêts.</a:t>
            </a:r>
          </a:p>
          <a:p>
            <a:endParaRPr lang="fr-FR" dirty="0"/>
          </a:p>
        </p:txBody>
      </p:sp>
    </p:spTree>
    <p:extLst>
      <p:ext uri="{BB962C8B-B14F-4D97-AF65-F5344CB8AC3E}">
        <p14:creationId xmlns:p14="http://schemas.microsoft.com/office/powerpoint/2010/main" val="921028200"/>
      </p:ext>
    </p:extLst>
  </p:cSld>
  <p:clrMapOvr>
    <a:masterClrMapping/>
  </p:clrMapOvr>
  <p:timing>
    <p:tnLst>
      <p:par>
        <p:cTn id="1" dur="indefinite" restart="never" nodeType="tmRoot"/>
      </p:par>
    </p:tnLst>
  </p:timing>
</p:sld>
</file>

<file path=ppt/theme/theme1.xml><?xml version="1.0" encoding="utf-8"?>
<a:theme xmlns:a="http://schemas.openxmlformats.org/drawingml/2006/main" name="Brin">
  <a:themeElements>
    <a:clrScheme name="Brin">
      <a:dk1>
        <a:sysClr val="windowText" lastClr="000000"/>
      </a:dk1>
      <a:lt1>
        <a:sysClr val="window" lastClr="FFFFFF"/>
      </a:lt1>
      <a:dk2>
        <a:srgbClr val="2E5369"/>
      </a:dk2>
      <a:lt2>
        <a:srgbClr val="CFE2E7"/>
      </a:lt2>
      <a:accent1>
        <a:srgbClr val="353535"/>
      </a:accent1>
      <a:accent2>
        <a:srgbClr val="1CACE3"/>
      </a:accent2>
      <a:accent3>
        <a:srgbClr val="265991"/>
      </a:accent3>
      <a:accent4>
        <a:srgbClr val="7E40CC"/>
      </a:accent4>
      <a:accent5>
        <a:srgbClr val="B927E9"/>
      </a:accent5>
      <a:accent6>
        <a:srgbClr val="E833BF"/>
      </a:accent6>
      <a:hlink>
        <a:srgbClr val="2DA0F1"/>
      </a:hlink>
      <a:folHlink>
        <a:srgbClr val="7ED1E6"/>
      </a:folHlink>
    </a:clrScheme>
    <a:fontScheme name="Brin">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300</TotalTime>
  <Words>426</Words>
  <Application>Microsoft Office PowerPoint</Application>
  <PresentationFormat>Affichage à l'écran (4:3)</PresentationFormat>
  <Paragraphs>83</Paragraphs>
  <Slides>10</Slides>
  <Notes>0</Notes>
  <HiddenSlides>1</HiddenSlides>
  <MMClips>0</MMClips>
  <ScaleCrop>false</ScaleCrop>
  <HeadingPairs>
    <vt:vector size="4" baseType="variant">
      <vt:variant>
        <vt:lpstr>Thème</vt:lpstr>
      </vt:variant>
      <vt:variant>
        <vt:i4>1</vt:i4>
      </vt:variant>
      <vt:variant>
        <vt:lpstr>Titres des diapositives</vt:lpstr>
      </vt:variant>
      <vt:variant>
        <vt:i4>10</vt:i4>
      </vt:variant>
    </vt:vector>
  </HeadingPairs>
  <TitlesOfParts>
    <vt:vector size="11" baseType="lpstr">
      <vt:lpstr>Brin</vt:lpstr>
      <vt:lpstr> Les enjeux  internationaux de la norme ISO 37101 pour les villes durables   Complexité, Systémique, dialogue et intercompréhension, amélioration continue, démarche itérative et  évolutive</vt:lpstr>
      <vt:lpstr>Origine de la normalisation comme système moderne de production </vt:lpstr>
      <vt:lpstr>Un paysage normatif en pleine évolution </vt:lpstr>
      <vt:lpstr>Les enjeux stratégique, écologique , pédagogique de la norme ISO  37101 </vt:lpstr>
      <vt:lpstr>Présentation PowerPoint</vt:lpstr>
      <vt:lpstr>La norme ISO 37101: un  pari sur l'amélioration de la gouvernance humaine  des villes    </vt:lpstr>
      <vt:lpstr>Faut- il un cadre normatif international ? </vt:lpstr>
      <vt:lpstr>Le système français de normalisation    </vt:lpstr>
      <vt:lpstr>Présentation PowerPoint</vt:lpstr>
      <vt:lpstr>L'attention portée aux mots et à leur signification, la création d'un langage commun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enjeux  internationaux de la norme ISO 37101 pour les villes durables   Complexité, Systémique, dialogue et intercompréhension, amélioration continue, démarche itérative et  évolutive</dc:title>
  <dc:creator>Forum Chine-Europe</dc:creator>
  <cp:lastModifiedBy>JFJ</cp:lastModifiedBy>
  <cp:revision>12</cp:revision>
  <dcterms:created xsi:type="dcterms:W3CDTF">2017-10-06T17:31:25Z</dcterms:created>
  <dcterms:modified xsi:type="dcterms:W3CDTF">2017-11-17T09:22:27Z</dcterms:modified>
</cp:coreProperties>
</file>