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39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275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19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71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98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108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11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5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24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931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535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64778-B3E5-4A3E-B521-C633CCB031A0}" type="datetimeFigureOut">
              <a:rPr lang="fr-FR" smtClean="0"/>
              <a:t>27/10/2018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7215-00F4-43B6-9627-5F170C63E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692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logique-solidaire.gouv.fr/sites/default/files/Info%20GES_Guide%20m%C3%A9thodo.pdf" TargetMode="External"/><Relationship Id="rId2" Type="http://schemas.openxmlformats.org/officeDocument/2006/relationships/hyperlink" Target="https://www.ecologique-solidaire.gouv.fr/information-ges-des-prestations-transpor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FF00"/>
                </a:solidFill>
              </a:rPr>
              <a:t>Information sur les gaz à effet de serre émises par les services de transport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>
              <a:solidFill>
                <a:srgbClr val="FFC000"/>
              </a:solidFill>
            </a:endParaRPr>
          </a:p>
          <a:p>
            <a:r>
              <a:rPr lang="fr-FR" dirty="0" smtClean="0">
                <a:solidFill>
                  <a:srgbClr val="FFC000"/>
                </a:solidFill>
              </a:rPr>
              <a:t>URBA 2000</a:t>
            </a:r>
          </a:p>
          <a:p>
            <a:r>
              <a:rPr lang="fr-FR" dirty="0" smtClean="0">
                <a:solidFill>
                  <a:srgbClr val="FFC000"/>
                </a:solidFill>
              </a:rPr>
              <a:t>Novembre 2018</a:t>
            </a:r>
            <a:endParaRPr lang="fr-F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76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FFFF00"/>
                </a:solidFill>
              </a:rPr>
              <a:t>L</a:t>
            </a:r>
            <a:r>
              <a:rPr lang="fr-FR" sz="3600" b="1" dirty="0" smtClean="0">
                <a:solidFill>
                  <a:srgbClr val="FFFF00"/>
                </a:solidFill>
              </a:rPr>
              <a:t>es gaz à effet de serre et les transports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5556" y="1568038"/>
            <a:ext cx="7992888" cy="4824536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b="1" dirty="0" smtClean="0">
                <a:solidFill>
                  <a:srgbClr val="FFC000"/>
                </a:solidFill>
              </a:rPr>
              <a:t>Le secteur des transports représente en France 36% des émissions de C02 et 27% des émissions de GES. Dans le cadre des négociations internationales, la France s’est fixé comme objectif une réduction de 75% de ses émissions par rapport à leur niveau de1990</a:t>
            </a:r>
          </a:p>
          <a:p>
            <a:pPr algn="l"/>
            <a:endParaRPr lang="fr-FR" sz="2400" b="1" dirty="0">
              <a:solidFill>
                <a:srgbClr val="FFC000"/>
              </a:solidFill>
            </a:endParaRPr>
          </a:p>
          <a:p>
            <a:pPr algn="l"/>
            <a:r>
              <a:rPr lang="fr-FR" sz="2400" b="1" dirty="0" smtClean="0">
                <a:solidFill>
                  <a:srgbClr val="FFC000"/>
                </a:solidFill>
              </a:rPr>
              <a:t>L’information GES est une mesure de</a:t>
            </a:r>
          </a:p>
          <a:p>
            <a:pPr algn="l"/>
            <a:r>
              <a:rPr lang="fr-FR" sz="2400" b="1" dirty="0" smtClean="0">
                <a:solidFill>
                  <a:srgbClr val="FFC000"/>
                </a:solidFill>
              </a:rPr>
              <a:t>sensibilisation aux rejets de ces gaz </a:t>
            </a:r>
          </a:p>
          <a:p>
            <a:pPr algn="l"/>
            <a:r>
              <a:rPr lang="fr-FR" sz="2400" b="1" dirty="0" smtClean="0">
                <a:solidFill>
                  <a:srgbClr val="FFC000"/>
                </a:solidFill>
              </a:rPr>
              <a:t>qui participent aux modifications de la</a:t>
            </a:r>
          </a:p>
          <a:p>
            <a:pPr algn="l"/>
            <a:r>
              <a:rPr lang="fr-FR" sz="2400" b="1" dirty="0">
                <a:solidFill>
                  <a:srgbClr val="FFC000"/>
                </a:solidFill>
              </a:rPr>
              <a:t>c</a:t>
            </a:r>
            <a:r>
              <a:rPr lang="fr-FR" sz="2400" b="1" dirty="0" smtClean="0">
                <a:solidFill>
                  <a:srgbClr val="FFC000"/>
                </a:solidFill>
              </a:rPr>
              <a:t>omposition de l’atmosphère et sont</a:t>
            </a:r>
          </a:p>
          <a:p>
            <a:pPr algn="l"/>
            <a:r>
              <a:rPr lang="fr-FR" sz="2400" b="1" dirty="0" smtClean="0">
                <a:solidFill>
                  <a:srgbClr val="FFC000"/>
                </a:solidFill>
              </a:rPr>
              <a:t> une des causes du réchauffement</a:t>
            </a:r>
          </a:p>
          <a:p>
            <a:pPr algn="l"/>
            <a:r>
              <a:rPr lang="fr-FR" sz="2400" b="1" dirty="0">
                <a:solidFill>
                  <a:srgbClr val="FFC000"/>
                </a:solidFill>
              </a:rPr>
              <a:t>c</a:t>
            </a:r>
            <a:r>
              <a:rPr lang="fr-FR" sz="2400" b="1" dirty="0" smtClean="0">
                <a:solidFill>
                  <a:srgbClr val="FFC000"/>
                </a:solidFill>
              </a:rPr>
              <a:t>limatique.</a:t>
            </a:r>
          </a:p>
          <a:p>
            <a:pPr algn="l"/>
            <a:endParaRPr lang="fr-FR" sz="2400" dirty="0">
              <a:solidFill>
                <a:srgbClr val="FFC000"/>
              </a:solidFill>
            </a:endParaRPr>
          </a:p>
          <a:p>
            <a:pPr algn="l"/>
            <a:endParaRPr lang="fr-FR" sz="2400" dirty="0" smtClean="0">
              <a:solidFill>
                <a:srgbClr val="FFC000"/>
              </a:solidFill>
            </a:endParaRPr>
          </a:p>
          <a:p>
            <a:pPr algn="l"/>
            <a:endParaRPr lang="fr-FR" sz="2400" dirty="0" smtClean="0">
              <a:solidFill>
                <a:srgbClr val="FFC000"/>
              </a:solidFill>
            </a:endParaRPr>
          </a:p>
          <a:p>
            <a:pPr algn="l"/>
            <a:endParaRPr lang="fr-FR" sz="2400" dirty="0">
              <a:solidFill>
                <a:srgbClr val="FFC000"/>
              </a:solidFill>
            </a:endParaRPr>
          </a:p>
          <a:p>
            <a:pPr algn="l"/>
            <a:endParaRPr lang="fr-FR" sz="2400" dirty="0">
              <a:solidFill>
                <a:srgbClr val="FFC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077072"/>
            <a:ext cx="3753137" cy="287769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2" y="5949280"/>
            <a:ext cx="96202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7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992888" cy="1470025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Article L1431-3 du Code des Transports (1)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5556" y="1568038"/>
            <a:ext cx="7992888" cy="4824536"/>
          </a:xfrm>
        </p:spPr>
        <p:txBody>
          <a:bodyPr>
            <a:noAutofit/>
          </a:bodyPr>
          <a:lstStyle/>
          <a:p>
            <a:r>
              <a:rPr lang="fr-FR" sz="2000" b="1" dirty="0" smtClean="0">
                <a:solidFill>
                  <a:srgbClr val="FFC000"/>
                </a:solidFill>
              </a:rPr>
              <a:t>Loi Grenelle  II (2012) oblige </a:t>
            </a:r>
            <a:r>
              <a:rPr lang="fr-FR" sz="2000" dirty="0"/>
              <a:t>« </a:t>
            </a: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« toute </a:t>
            </a:r>
            <a:r>
              <a:rPr lang="fr-FR" sz="2000" b="1" dirty="0">
                <a:solidFill>
                  <a:srgbClr val="FFC000"/>
                </a:solidFill>
              </a:rPr>
              <a:t>personne publique ou privée qui commercialise ou organise une prestation de </a:t>
            </a:r>
            <a:r>
              <a:rPr lang="fr-FR" sz="2000" b="1" dirty="0" smtClean="0">
                <a:solidFill>
                  <a:srgbClr val="FFC000"/>
                </a:solidFill>
              </a:rPr>
              <a:t>transport </a:t>
            </a:r>
            <a:r>
              <a:rPr lang="fr-FR" sz="2000" b="1" dirty="0">
                <a:solidFill>
                  <a:srgbClr val="FFC000"/>
                </a:solidFill>
              </a:rPr>
              <a:t>de personnes, de marchandises ou de déménagement effectuée par un ou plusieurs moyens de transport, </a:t>
            </a:r>
            <a:r>
              <a:rPr lang="fr-FR" sz="2000" b="1" dirty="0" smtClean="0">
                <a:solidFill>
                  <a:srgbClr val="FFC000"/>
                </a:solidFill>
              </a:rPr>
              <a:t>ayant </a:t>
            </a:r>
            <a:r>
              <a:rPr lang="fr-FR" sz="2000" b="1" dirty="0">
                <a:solidFill>
                  <a:srgbClr val="FFC000"/>
                </a:solidFill>
              </a:rPr>
              <a:t>son point d’origine ou de destination situé sur le territoire </a:t>
            </a:r>
            <a:r>
              <a:rPr lang="fr-FR" sz="2000" b="1" dirty="0" smtClean="0">
                <a:solidFill>
                  <a:srgbClr val="FFC000"/>
                </a:solidFill>
              </a:rPr>
              <a:t>national »…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r>
              <a:rPr lang="fr-FR" sz="2000" b="1" dirty="0" smtClean="0">
                <a:solidFill>
                  <a:srgbClr val="FFC000"/>
                </a:solidFill>
              </a:rPr>
              <a:t>Le Décret  2011-1336 précise la méthode de calcul:</a:t>
            </a:r>
          </a:p>
          <a:p>
            <a:endParaRPr lang="fr-FR" sz="2000" b="1" dirty="0">
              <a:solidFill>
                <a:srgbClr val="FFC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FFC000"/>
                </a:solidFill>
              </a:rPr>
              <a:t>Décomposition de la prestation en segments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FFC000"/>
                </a:solidFill>
              </a:rPr>
              <a:t>Calcul de la quantité de source d’énergie consommée pour chaque segment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FFC000"/>
                </a:solidFill>
              </a:rPr>
              <a:t>Conversion de la quantité d’énergie en quantité de GES ( table  de facteurs d’émissions en annexe à l’arrêté)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rgbClr val="FFC000"/>
                </a:solidFill>
              </a:rPr>
              <a:t>Addition des quantités de GES des différents segments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b="1" dirty="0">
              <a:solidFill>
                <a:srgbClr val="FFC00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Affectation des quantités de CO2 par </a:t>
            </a:r>
            <a:r>
              <a:rPr lang="fr-FR" sz="2000" b="1" dirty="0" err="1" smtClean="0">
                <a:solidFill>
                  <a:srgbClr val="FFC000"/>
                </a:solidFill>
              </a:rPr>
              <a:t>béneéficiaires</a:t>
            </a:r>
            <a:r>
              <a:rPr lang="fr-FR" sz="2000" b="1" dirty="0" smtClean="0">
                <a:solidFill>
                  <a:srgbClr val="FFC000"/>
                </a:solidFill>
              </a:rPr>
              <a:t> (si plusieurs bénéficiaires et distances  différentes (ex tournées  dans le transport routier de marchandises)  répartition  à la distance  et au poids transportés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 1:  sur la base de </a:t>
            </a:r>
            <a:r>
              <a:rPr lang="fr-FR" sz="2000" b="1" dirty="0" err="1" smtClean="0">
                <a:solidFill>
                  <a:srgbClr val="FFC000"/>
                </a:solidFill>
              </a:rPr>
              <a:t>statistIques</a:t>
            </a:r>
            <a:r>
              <a:rPr lang="fr-FR" sz="2000" b="1" dirty="0" smtClean="0">
                <a:solidFill>
                  <a:srgbClr val="FFC000"/>
                </a:solidFill>
              </a:rPr>
              <a:t> par métier données par l’administration</a:t>
            </a:r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 de données 2: sur la base de statistiques  de l’activité du transporteur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 3:  en détaillant </a:t>
            </a:r>
            <a:r>
              <a:rPr lang="fr-FR" sz="2000" b="1" dirty="0">
                <a:solidFill>
                  <a:srgbClr val="FFC000"/>
                </a:solidFill>
              </a:rPr>
              <a:t> </a:t>
            </a:r>
            <a:r>
              <a:rPr lang="fr-FR" sz="2000" b="1" dirty="0" smtClean="0">
                <a:solidFill>
                  <a:srgbClr val="FFC000"/>
                </a:solidFill>
              </a:rPr>
              <a:t>les  moyens de transport utilisés  pour le bénéficiaire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4:  sur la base  d’une  décomposition fine  de l’activité de l’entreprise et des  besoins du client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dirty="0" smtClean="0"/>
              <a:t>» </a:t>
            </a:r>
            <a:endParaRPr lang="fr-FR" sz="2000" dirty="0"/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  <a:p>
            <a:pPr algn="l"/>
            <a:endParaRPr lang="fr-FR" sz="2000" dirty="0" smtClean="0">
              <a:solidFill>
                <a:srgbClr val="FFC000"/>
              </a:solidFill>
            </a:endParaRPr>
          </a:p>
          <a:p>
            <a:pPr algn="l"/>
            <a:endParaRPr lang="fr-FR" sz="2000" dirty="0" smtClean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6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8208912" cy="1080120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FFFF00"/>
                </a:solidFill>
              </a:rPr>
              <a:t>Article L1431-3 du Code des Transports (2)</a:t>
            </a:r>
            <a:endParaRPr lang="fr-FR" sz="3600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5556" y="1340768"/>
            <a:ext cx="7992888" cy="4824536"/>
          </a:xfrm>
        </p:spPr>
        <p:txBody>
          <a:bodyPr>
            <a:noAutofit/>
          </a:bodyPr>
          <a:lstStyle/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Affectation des quantités de CO2 par bénéficiaires (si plusieurs bénéficiaires et distances  différentes (ex: tournées  dans le transport routier de marchandises)  répartition  à la distance  et aux poids transportés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 1:  sur la base de statistiques par métier données par l’administration</a:t>
            </a:r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 de données 2: sur la base de statistiques  de l’activité du transporteur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 3:  en détaillant </a:t>
            </a:r>
            <a:r>
              <a:rPr lang="fr-FR" sz="2000" b="1" dirty="0">
                <a:solidFill>
                  <a:srgbClr val="FFC000"/>
                </a:solidFill>
              </a:rPr>
              <a:t> </a:t>
            </a:r>
            <a:r>
              <a:rPr lang="fr-FR" sz="2000" b="1" dirty="0" smtClean="0">
                <a:solidFill>
                  <a:srgbClr val="FFC000"/>
                </a:solidFill>
              </a:rPr>
              <a:t>les  moyens de transport utilisés  pour le bénéficiaire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r>
              <a:rPr lang="fr-FR" sz="2000" b="1" dirty="0" smtClean="0">
                <a:solidFill>
                  <a:srgbClr val="FFC000"/>
                </a:solidFill>
              </a:rPr>
              <a:t>Niveau de données 4:  sur la base  d’une  collecte de données liées à la prestation de service elle-même (utilisable a posteriori  seulement)</a:t>
            </a: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r>
              <a:rPr lang="fr-FR" sz="2000" dirty="0" smtClean="0"/>
              <a:t>» </a:t>
            </a:r>
            <a:endParaRPr lang="fr-FR" sz="2000" dirty="0"/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endParaRPr lang="fr-FR" sz="2000" b="1" dirty="0">
              <a:solidFill>
                <a:srgbClr val="FFC000"/>
              </a:solidFill>
            </a:endParaRPr>
          </a:p>
          <a:p>
            <a:pPr algn="l"/>
            <a:endParaRPr lang="fr-FR" sz="2000" b="1" dirty="0" smtClean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  <a:p>
            <a:pPr algn="l"/>
            <a:endParaRPr lang="fr-FR" sz="2000" dirty="0" smtClean="0">
              <a:solidFill>
                <a:srgbClr val="FFC000"/>
              </a:solidFill>
            </a:endParaRPr>
          </a:p>
          <a:p>
            <a:pPr algn="l"/>
            <a:endParaRPr lang="fr-FR" sz="2000" dirty="0" smtClean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  <a:p>
            <a:pPr algn="l"/>
            <a:endParaRPr lang="fr-FR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9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5639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748031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FF00"/>
                </a:solidFill>
              </a:rPr>
              <a:t>Pour plus d’information:</a:t>
            </a:r>
            <a:br>
              <a:rPr lang="fr-FR" b="1" dirty="0" smtClean="0">
                <a:solidFill>
                  <a:srgbClr val="FFFF00"/>
                </a:solidFill>
              </a:rPr>
            </a:b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33784" y="1636325"/>
            <a:ext cx="8856984" cy="1752600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FFC000"/>
                </a:solidFill>
              </a:rPr>
              <a:t>Guide information C02 (édition 2018):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FFC000"/>
                </a:solidFill>
                <a:hlinkClick r:id="rId2"/>
              </a:rPr>
              <a:t>https://www.ecologique-solidaire.gouv.fr/information-ges-des-prestations-transport</a:t>
            </a:r>
            <a:endParaRPr lang="fr-FR" dirty="0" smtClean="0">
              <a:solidFill>
                <a:srgbClr val="FFC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FR" dirty="0">
              <a:solidFill>
                <a:srgbClr val="FFC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FFC000"/>
                </a:solidFill>
              </a:rPr>
              <a:t>Document basé sur le projet de Norme européenne NF  EN 16258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 smtClean="0">
                <a:solidFill>
                  <a:srgbClr val="FFC000"/>
                </a:solidFill>
                <a:hlinkClick r:id="rId3"/>
              </a:rPr>
              <a:t>https://www.ecologique-solidaire.gouv.fr/sites/default/files/Info%20GES_Guide%20m%C3%A9thodo.pdf</a:t>
            </a:r>
            <a:r>
              <a:rPr lang="fr-FR" dirty="0" smtClean="0">
                <a:solidFill>
                  <a:srgbClr val="FFC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97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262</Words>
  <Application>Microsoft Office PowerPoint</Application>
  <PresentationFormat>Affichage à l'écran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Information sur les gaz à effet de serre émises par les services de transport</vt:lpstr>
      <vt:lpstr>Les gaz à effet de serre et les transports</vt:lpstr>
      <vt:lpstr>Article L1431-3 du Code des Transports (1)</vt:lpstr>
      <vt:lpstr>Article L1431-3 du Code des Transports (2)</vt:lpstr>
      <vt:lpstr>Pour plus d’information: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sur les gaz à effet de serre émises par les services de transport</dc:title>
  <dc:creator>JFJ</dc:creator>
  <cp:lastModifiedBy>JFJ</cp:lastModifiedBy>
  <cp:revision>18</cp:revision>
  <dcterms:created xsi:type="dcterms:W3CDTF">2018-10-27T09:56:36Z</dcterms:created>
  <dcterms:modified xsi:type="dcterms:W3CDTF">2018-10-27T17:08:05Z</dcterms:modified>
</cp:coreProperties>
</file>