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57" r:id="rId3"/>
    <p:sldId id="261" r:id="rId4"/>
    <p:sldId id="270" r:id="rId5"/>
    <p:sldId id="271" r:id="rId6"/>
    <p:sldId id="264" r:id="rId7"/>
    <p:sldId id="266" r:id="rId8"/>
    <p:sldId id="272" r:id="rId9"/>
    <p:sldId id="273" r:id="rId10"/>
    <p:sldId id="274" r:id="rId11"/>
    <p:sldId id="259" r:id="rId12"/>
    <p:sldId id="275" r:id="rId13"/>
    <p:sldId id="276" r:id="rId14"/>
    <p:sldId id="262" r:id="rId15"/>
    <p:sldId id="268" r:id="rId16"/>
    <p:sldId id="277" r:id="rId17"/>
    <p:sldId id="278" r:id="rId18"/>
    <p:sldId id="279" r:id="rId19"/>
    <p:sldId id="280" r:id="rId20"/>
    <p:sldId id="281" r:id="rId21"/>
    <p:sldId id="286" r:id="rId22"/>
    <p:sldId id="283" r:id="rId23"/>
    <p:sldId id="287" r:id="rId24"/>
    <p:sldId id="282" r:id="rId25"/>
    <p:sldId id="263"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7971" autoAdjust="0"/>
  </p:normalViewPr>
  <p:slideViewPr>
    <p:cSldViewPr>
      <p:cViewPr varScale="1">
        <p:scale>
          <a:sx n="80" d="100"/>
          <a:sy n="80" d="100"/>
        </p:scale>
        <p:origin x="-1674" y="-84"/>
      </p:cViewPr>
      <p:guideLst>
        <p:guide orient="horz" pos="2160"/>
        <p:guide pos="2880"/>
      </p:guideLst>
    </p:cSldViewPr>
  </p:slideViewPr>
  <p:outlineViewPr>
    <p:cViewPr>
      <p:scale>
        <a:sx n="33" d="100"/>
        <a:sy n="33" d="100"/>
      </p:scale>
      <p:origin x="42" y="10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51C-6001-42A8-8E88-02BF67D5A804}" type="datetimeFigureOut">
              <a:rPr lang="fr-FR" smtClean="0"/>
              <a:pPr/>
              <a:t>02/09/2010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1082A-A75D-4F3A-B01A-2A6AF9184C2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D91082A-A75D-4F3A-B01A-2A6AF9184C24}"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dirty="0" smtClean="0"/>
              <a:t>L’élaboration d’un PDU est obligatoire</a:t>
            </a:r>
            <a:r>
              <a:rPr lang="fr-FR" baseline="0" dirty="0" smtClean="0"/>
              <a:t> pour les périmètres de transports urbains de plus de 100 000 habitants (72 agglomérations concernées).</a:t>
            </a:r>
          </a:p>
          <a:p>
            <a:r>
              <a:rPr lang="fr-FR" baseline="0" dirty="0" smtClean="0"/>
              <a:t>Au-delà de cette obligation, plus de 40 agglomérations de moins de 100 000 h ont volontairement engagé l’élaboration de leur PDU.</a:t>
            </a:r>
          </a:p>
          <a:p>
            <a:r>
              <a:rPr lang="fr-FR" baseline="0" dirty="0" smtClean="0"/>
              <a:t>Le PDU doit être compatible avec le Schéma de Cohérence Territoriale (SCOT) de l’agglomération concernée (cf. </a:t>
            </a:r>
            <a:r>
              <a:rPr lang="fr-FR" baseline="0" dirty="0" err="1" smtClean="0"/>
              <a:t>Regional</a:t>
            </a:r>
            <a:r>
              <a:rPr lang="fr-FR" baseline="0" dirty="0" smtClean="0"/>
              <a:t> </a:t>
            </a:r>
            <a:r>
              <a:rPr lang="fr-FR" baseline="0" dirty="0" err="1" smtClean="0"/>
              <a:t>Planing</a:t>
            </a:r>
            <a:r>
              <a:rPr lang="fr-FR" baseline="0" dirty="0" smtClean="0"/>
              <a:t>)</a:t>
            </a:r>
          </a:p>
          <a:p>
            <a:r>
              <a:rPr lang="fr-FR" baseline="0" dirty="0" smtClean="0"/>
              <a:t>PDU = Plans Directeurs de Mobilité.   </a:t>
            </a:r>
            <a:endParaRPr lang="fr-FR" dirty="0"/>
          </a:p>
        </p:txBody>
      </p:sp>
      <p:sp>
        <p:nvSpPr>
          <p:cNvPr id="4" name="Espace réservé du numéro de diapositive 3"/>
          <p:cNvSpPr>
            <a:spLocks noGrp="1"/>
          </p:cNvSpPr>
          <p:nvPr>
            <p:ph type="sldNum" sz="quarter" idx="10"/>
          </p:nvPr>
        </p:nvSpPr>
        <p:spPr/>
        <p:txBody>
          <a:bodyPr/>
          <a:lstStyle/>
          <a:p>
            <a:fld id="{1D91082A-A75D-4F3A-B01A-2A6AF9184C24}"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D91082A-A75D-4F3A-B01A-2A6AF9184C24}" type="slidenum">
              <a:rPr lang="fr-FR" smtClean="0"/>
              <a:pPr/>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pistes d’amélioration</a:t>
            </a:r>
            <a:r>
              <a:rPr lang="fr-FR" baseline="0" dirty="0" smtClean="0"/>
              <a:t> citées ici sont tirées pour l’essentiel d’un rapport public récent de la Cour des Comptes, qui estimait nécessaire d’approfondir la démarche engagée par les premiers PDU dans le cadre de leur révision prévue par les lois LAURE et SRU.  </a:t>
            </a:r>
            <a:endParaRPr lang="fr-FR" dirty="0"/>
          </a:p>
        </p:txBody>
      </p:sp>
      <p:sp>
        <p:nvSpPr>
          <p:cNvPr id="4" name="Espace réservé du numéro de diapositive 3"/>
          <p:cNvSpPr>
            <a:spLocks noGrp="1"/>
          </p:cNvSpPr>
          <p:nvPr>
            <p:ph type="sldNum" sz="quarter" idx="10"/>
          </p:nvPr>
        </p:nvSpPr>
        <p:spPr/>
        <p:txBody>
          <a:bodyPr/>
          <a:lstStyle/>
          <a:p>
            <a:fld id="{1D91082A-A75D-4F3A-B01A-2A6AF9184C24}" type="slidenum">
              <a:rPr lang="fr-FR" smtClean="0"/>
              <a:pPr/>
              <a:t>12</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Cf</a:t>
            </a:r>
            <a:r>
              <a:rPr lang="fr-FR" b="1" dirty="0" smtClean="0"/>
              <a:t>. </a:t>
            </a:r>
            <a:r>
              <a:rPr lang="fr-FR" b="0" u="sng" dirty="0" smtClean="0"/>
              <a:t>Affichage CO2 sur les produits commercialisés</a:t>
            </a:r>
            <a:r>
              <a:rPr lang="fr-FR" b="0" u="none" dirty="0" smtClean="0"/>
              <a:t> </a:t>
            </a:r>
            <a:r>
              <a:rPr lang="fr-FR" dirty="0" smtClean="0"/>
              <a:t>: comprend notamment les prestations de transport engendrées par la fabrication et la distribution  des produits.</a:t>
            </a:r>
          </a:p>
          <a:p>
            <a:r>
              <a:rPr lang="fr-FR" dirty="0" smtClean="0"/>
              <a:t>Normalisation européenne cours d’élaboration sur les méthodes d’évaluation des émissions de gaz à</a:t>
            </a:r>
            <a:r>
              <a:rPr lang="fr-FR" baseline="0" dirty="0" smtClean="0"/>
              <a:t> effet de serre des transports des voyageurs et marchandises, tous modes confondus. Publication de la norme prévue en décembre 2012.</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1D91082A-A75D-4F3A-B01A-2A6AF9184C24}" type="slidenum">
              <a:rPr lang="fr-FR" smtClean="0"/>
              <a:pPr/>
              <a:t>15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Cf. travaux menés à l’ISO par</a:t>
            </a:r>
            <a:r>
              <a:rPr lang="fr-FR" baseline="0" dirty="0" smtClean="0"/>
              <a:t> l’Atelier International sur les quartiers d’affaires durables.</a:t>
            </a:r>
            <a:endParaRPr lang="fr-FR" dirty="0"/>
          </a:p>
        </p:txBody>
      </p:sp>
      <p:sp>
        <p:nvSpPr>
          <p:cNvPr id="4" name="Espace réservé du numéro de diapositive 3"/>
          <p:cNvSpPr>
            <a:spLocks noGrp="1"/>
          </p:cNvSpPr>
          <p:nvPr>
            <p:ph type="sldNum" sz="quarter" idx="10"/>
          </p:nvPr>
        </p:nvSpPr>
        <p:spPr/>
        <p:txBody>
          <a:bodyPr/>
          <a:lstStyle/>
          <a:p>
            <a:fld id="{1D91082A-A75D-4F3A-B01A-2A6AF9184C24}" type="slidenum">
              <a:rPr lang="fr-FR" smtClean="0"/>
              <a:pPr/>
              <a:t>21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Objectif</a:t>
            </a:r>
            <a:r>
              <a:rPr lang="fr-FR" baseline="0" dirty="0" smtClean="0"/>
              <a:t> du référentiel : développer une méthodologie et des outils permettant aux quartiers d’affaires d’appliquer les principes généraux et les exigences du développement durable dans leurs choix d’investissement et d’aménagement, dans leurs pratiques quotidiennes, d’en évaluer les résultats et de communiquer à ce sujet.</a:t>
            </a:r>
            <a:endParaRPr lang="fr-FR" dirty="0"/>
          </a:p>
        </p:txBody>
      </p:sp>
      <p:sp>
        <p:nvSpPr>
          <p:cNvPr id="4" name="Espace réservé du numéro de diapositive 3"/>
          <p:cNvSpPr>
            <a:spLocks noGrp="1"/>
          </p:cNvSpPr>
          <p:nvPr>
            <p:ph type="sldNum" sz="quarter" idx="10"/>
          </p:nvPr>
        </p:nvSpPr>
        <p:spPr/>
        <p:txBody>
          <a:bodyPr/>
          <a:lstStyle/>
          <a:p>
            <a:fld id="{1D91082A-A75D-4F3A-B01A-2A6AF9184C24}"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66C1A21-73B9-45B6-B900-E958D6431A73}" type="datetime1">
              <a:rPr lang="fr-FR" smtClean="0"/>
              <a:pPr/>
              <a:t>02/09/2010</a:t>
            </a:fld>
            <a:endParaRPr lang="fr-FR"/>
          </a:p>
        </p:txBody>
      </p:sp>
      <p:sp>
        <p:nvSpPr>
          <p:cNvPr id="5" name="Espace réservé du pied de page 4"/>
          <p:cNvSpPr>
            <a:spLocks noGrp="1"/>
          </p:cNvSpPr>
          <p:nvPr>
            <p:ph type="ftr" sz="quarter" idx="11"/>
          </p:nvPr>
        </p:nvSpPr>
        <p:spPr/>
        <p:txBody>
          <a:bodyPr/>
          <a:lstStyle/>
          <a:p>
            <a:r>
              <a:rPr lang="fr-FR" smtClean="0"/>
              <a:t>3ème Conférence Franco-Chinoise "Transports Urbains Durables" </a:t>
            </a:r>
            <a:endParaRPr lang="fr-FR"/>
          </a:p>
        </p:txBody>
      </p:sp>
      <p:sp>
        <p:nvSpPr>
          <p:cNvPr id="6" name="Espace réservé du numéro de diapositive 5"/>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D118EB-E5B7-4F06-AD90-7E15FC96113A}" type="datetime1">
              <a:rPr lang="fr-FR" smtClean="0"/>
              <a:pPr/>
              <a:t>02/09/2010</a:t>
            </a:fld>
            <a:endParaRPr lang="fr-FR"/>
          </a:p>
        </p:txBody>
      </p:sp>
      <p:sp>
        <p:nvSpPr>
          <p:cNvPr id="5" name="Espace réservé du pied de page 4"/>
          <p:cNvSpPr>
            <a:spLocks noGrp="1"/>
          </p:cNvSpPr>
          <p:nvPr>
            <p:ph type="ftr" sz="quarter" idx="11"/>
          </p:nvPr>
        </p:nvSpPr>
        <p:spPr/>
        <p:txBody>
          <a:bodyPr/>
          <a:lstStyle/>
          <a:p>
            <a:r>
              <a:rPr lang="fr-FR" smtClean="0"/>
              <a:t>3ème Conférence Franco-Chinoise "Transports Urbains Durables" </a:t>
            </a:r>
            <a:endParaRPr lang="fr-FR"/>
          </a:p>
        </p:txBody>
      </p:sp>
      <p:sp>
        <p:nvSpPr>
          <p:cNvPr id="6" name="Espace réservé du numéro de diapositive 5"/>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70E6A6-3AE7-40DC-91E5-698494C8B87F}" type="datetime1">
              <a:rPr lang="fr-FR" smtClean="0"/>
              <a:pPr/>
              <a:t>02/09/2010</a:t>
            </a:fld>
            <a:endParaRPr lang="fr-FR"/>
          </a:p>
        </p:txBody>
      </p:sp>
      <p:sp>
        <p:nvSpPr>
          <p:cNvPr id="5" name="Espace réservé du pied de page 4"/>
          <p:cNvSpPr>
            <a:spLocks noGrp="1"/>
          </p:cNvSpPr>
          <p:nvPr>
            <p:ph type="ftr" sz="quarter" idx="11"/>
          </p:nvPr>
        </p:nvSpPr>
        <p:spPr/>
        <p:txBody>
          <a:bodyPr/>
          <a:lstStyle/>
          <a:p>
            <a:r>
              <a:rPr lang="fr-FR" smtClean="0"/>
              <a:t>3ème Conférence Franco-Chinoise "Transports Urbains Durables" </a:t>
            </a:r>
            <a:endParaRPr lang="fr-FR"/>
          </a:p>
        </p:txBody>
      </p:sp>
      <p:sp>
        <p:nvSpPr>
          <p:cNvPr id="6" name="Espace réservé du numéro de diapositive 5"/>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296D4A-6503-4B0D-9A4E-FBBCA39E1225}" type="datetime1">
              <a:rPr lang="fr-FR" smtClean="0"/>
              <a:pPr/>
              <a:t>02/09/2010</a:t>
            </a:fld>
            <a:endParaRPr lang="fr-FR"/>
          </a:p>
        </p:txBody>
      </p:sp>
      <p:sp>
        <p:nvSpPr>
          <p:cNvPr id="5" name="Espace réservé du pied de page 4"/>
          <p:cNvSpPr>
            <a:spLocks noGrp="1"/>
          </p:cNvSpPr>
          <p:nvPr>
            <p:ph type="ftr" sz="quarter" idx="11"/>
          </p:nvPr>
        </p:nvSpPr>
        <p:spPr/>
        <p:txBody>
          <a:bodyPr/>
          <a:lstStyle/>
          <a:p>
            <a:r>
              <a:rPr lang="fr-FR" smtClean="0"/>
              <a:t>3ème Conférence Franco-Chinoise "Transports Urbains Durables" </a:t>
            </a:r>
            <a:endParaRPr lang="fr-FR"/>
          </a:p>
        </p:txBody>
      </p:sp>
      <p:sp>
        <p:nvSpPr>
          <p:cNvPr id="6" name="Espace réservé du numéro de diapositive 5"/>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7BB32F3-D587-4A0B-9A69-5060A1B23720}" type="datetime1">
              <a:rPr lang="fr-FR" smtClean="0"/>
              <a:pPr/>
              <a:t>02/09/2010</a:t>
            </a:fld>
            <a:endParaRPr lang="fr-FR"/>
          </a:p>
        </p:txBody>
      </p:sp>
      <p:sp>
        <p:nvSpPr>
          <p:cNvPr id="5" name="Espace réservé du pied de page 4"/>
          <p:cNvSpPr>
            <a:spLocks noGrp="1"/>
          </p:cNvSpPr>
          <p:nvPr>
            <p:ph type="ftr" sz="quarter" idx="11"/>
          </p:nvPr>
        </p:nvSpPr>
        <p:spPr/>
        <p:txBody>
          <a:bodyPr/>
          <a:lstStyle/>
          <a:p>
            <a:r>
              <a:rPr lang="fr-FR" smtClean="0"/>
              <a:t>3ème Conférence Franco-Chinoise "Transports Urbains Durables" </a:t>
            </a:r>
            <a:endParaRPr lang="fr-FR"/>
          </a:p>
        </p:txBody>
      </p:sp>
      <p:sp>
        <p:nvSpPr>
          <p:cNvPr id="6" name="Espace réservé du numéro de diapositive 5"/>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C24113-1213-4AE8-B4B6-99D7AF5C99EF}" type="datetime1">
              <a:rPr lang="fr-FR" smtClean="0"/>
              <a:pPr/>
              <a:t>02/09/2010</a:t>
            </a:fld>
            <a:endParaRPr lang="fr-FR"/>
          </a:p>
        </p:txBody>
      </p:sp>
      <p:sp>
        <p:nvSpPr>
          <p:cNvPr id="6" name="Espace réservé du pied de page 5"/>
          <p:cNvSpPr>
            <a:spLocks noGrp="1"/>
          </p:cNvSpPr>
          <p:nvPr>
            <p:ph type="ftr" sz="quarter" idx="11"/>
          </p:nvPr>
        </p:nvSpPr>
        <p:spPr/>
        <p:txBody>
          <a:bodyPr/>
          <a:lstStyle/>
          <a:p>
            <a:r>
              <a:rPr lang="fr-FR" smtClean="0"/>
              <a:t>3ème Conférence Franco-Chinoise "Transports Urbains Durables" </a:t>
            </a:r>
            <a:endParaRPr lang="fr-FR"/>
          </a:p>
        </p:txBody>
      </p:sp>
      <p:sp>
        <p:nvSpPr>
          <p:cNvPr id="7" name="Espace réservé du numéro de diapositive 6"/>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D1C75BE-D090-4D47-9B4D-D3BDD466DFEC}" type="datetime1">
              <a:rPr lang="fr-FR" smtClean="0"/>
              <a:pPr/>
              <a:t>02/09/2010</a:t>
            </a:fld>
            <a:endParaRPr lang="fr-FR"/>
          </a:p>
        </p:txBody>
      </p:sp>
      <p:sp>
        <p:nvSpPr>
          <p:cNvPr id="8" name="Espace réservé du pied de page 7"/>
          <p:cNvSpPr>
            <a:spLocks noGrp="1"/>
          </p:cNvSpPr>
          <p:nvPr>
            <p:ph type="ftr" sz="quarter" idx="11"/>
          </p:nvPr>
        </p:nvSpPr>
        <p:spPr/>
        <p:txBody>
          <a:bodyPr/>
          <a:lstStyle/>
          <a:p>
            <a:r>
              <a:rPr lang="fr-FR" smtClean="0"/>
              <a:t>3ème Conférence Franco-Chinoise "Transports Urbains Durables" </a:t>
            </a:r>
            <a:endParaRPr lang="fr-FR"/>
          </a:p>
        </p:txBody>
      </p:sp>
      <p:sp>
        <p:nvSpPr>
          <p:cNvPr id="9" name="Espace réservé du numéro de diapositive 8"/>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C62ED6D-B632-4308-8C62-40C08090D3E7}" type="datetime1">
              <a:rPr lang="fr-FR" smtClean="0"/>
              <a:pPr/>
              <a:t>02/09/2010</a:t>
            </a:fld>
            <a:endParaRPr lang="fr-FR"/>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E14230-DE1F-487C-BC71-CAFEAA8F56A0}" type="datetime1">
              <a:rPr lang="fr-FR" smtClean="0"/>
              <a:pPr/>
              <a:t>02/09/2010</a:t>
            </a:fld>
            <a:endParaRPr lang="fr-FR"/>
          </a:p>
        </p:txBody>
      </p:sp>
      <p:sp>
        <p:nvSpPr>
          <p:cNvPr id="3" name="Espace réservé du pied de page 2"/>
          <p:cNvSpPr>
            <a:spLocks noGrp="1"/>
          </p:cNvSpPr>
          <p:nvPr>
            <p:ph type="ftr" sz="quarter" idx="11"/>
          </p:nvPr>
        </p:nvSpPr>
        <p:spPr/>
        <p:txBody>
          <a:bodyPr/>
          <a:lstStyle/>
          <a:p>
            <a:r>
              <a:rPr lang="fr-FR" smtClean="0"/>
              <a:t>3ème Conférence Franco-Chinoise "Transports Urbains Durables" </a:t>
            </a:r>
            <a:endParaRPr lang="fr-FR"/>
          </a:p>
        </p:txBody>
      </p:sp>
      <p:sp>
        <p:nvSpPr>
          <p:cNvPr id="4" name="Espace réservé du numéro de diapositive 3"/>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12B53A-70FA-47B0-B275-D649D06C15F6}" type="datetime1">
              <a:rPr lang="fr-FR" smtClean="0"/>
              <a:pPr/>
              <a:t>02/09/2010</a:t>
            </a:fld>
            <a:endParaRPr lang="fr-FR"/>
          </a:p>
        </p:txBody>
      </p:sp>
      <p:sp>
        <p:nvSpPr>
          <p:cNvPr id="6" name="Espace réservé du pied de page 5"/>
          <p:cNvSpPr>
            <a:spLocks noGrp="1"/>
          </p:cNvSpPr>
          <p:nvPr>
            <p:ph type="ftr" sz="quarter" idx="11"/>
          </p:nvPr>
        </p:nvSpPr>
        <p:spPr/>
        <p:txBody>
          <a:bodyPr/>
          <a:lstStyle/>
          <a:p>
            <a:r>
              <a:rPr lang="fr-FR" smtClean="0"/>
              <a:t>3ème Conférence Franco-Chinoise "Transports Urbains Durables" </a:t>
            </a:r>
            <a:endParaRPr lang="fr-FR"/>
          </a:p>
        </p:txBody>
      </p:sp>
      <p:sp>
        <p:nvSpPr>
          <p:cNvPr id="7" name="Espace réservé du numéro de diapositive 6"/>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D51FD4-1BD8-40FC-B0CE-21D301B5B309}" type="datetime1">
              <a:rPr lang="fr-FR" smtClean="0"/>
              <a:pPr/>
              <a:t>02/09/2010</a:t>
            </a:fld>
            <a:endParaRPr lang="fr-FR"/>
          </a:p>
        </p:txBody>
      </p:sp>
      <p:sp>
        <p:nvSpPr>
          <p:cNvPr id="6" name="Espace réservé du pied de page 5"/>
          <p:cNvSpPr>
            <a:spLocks noGrp="1"/>
          </p:cNvSpPr>
          <p:nvPr>
            <p:ph type="ftr" sz="quarter" idx="11"/>
          </p:nvPr>
        </p:nvSpPr>
        <p:spPr/>
        <p:txBody>
          <a:bodyPr/>
          <a:lstStyle/>
          <a:p>
            <a:r>
              <a:rPr lang="fr-FR" smtClean="0"/>
              <a:t>3ème Conférence Franco-Chinoise "Transports Urbains Durables" </a:t>
            </a:r>
            <a:endParaRPr lang="fr-FR"/>
          </a:p>
        </p:txBody>
      </p:sp>
      <p:sp>
        <p:nvSpPr>
          <p:cNvPr id="7" name="Espace réservé du numéro de diapositive 6"/>
          <p:cNvSpPr>
            <a:spLocks noGrp="1"/>
          </p:cNvSpPr>
          <p:nvPr>
            <p:ph type="sldNum" sz="quarter" idx="12"/>
          </p:nvPr>
        </p:nvSpPr>
        <p:spPr/>
        <p:txBody>
          <a:bodyPr/>
          <a:lstStyle/>
          <a:p>
            <a:fld id="{53E45980-6DF3-4CBD-9476-D4A262A42C7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98CE4-9755-438D-9340-3D9AA78AA3C3}" type="datetime1">
              <a:rPr lang="fr-FR" smtClean="0"/>
              <a:pPr/>
              <a:t>02/09/2010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3ème Conférence Franco-Chinoise "Transports Urbains Durables" </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45980-6DF3-4CBD-9476-D4A262A42C7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404664"/>
            <a:ext cx="8229600" cy="4464496"/>
          </a:xfrm>
        </p:spPr>
        <p:txBody>
          <a:bodyPr>
            <a:normAutofit/>
          </a:bodyPr>
          <a:lstStyle/>
          <a:p>
            <a:r>
              <a:rPr lang="fr-FR" sz="3600" b="1" dirty="0" smtClean="0"/>
              <a:t>Des Plans de mobilité urbaine des agglomérations (les PDU)</a:t>
            </a:r>
            <a:br>
              <a:rPr lang="fr-FR" sz="3600" b="1" dirty="0" smtClean="0"/>
            </a:br>
            <a:r>
              <a:rPr lang="fr-FR" sz="3600" b="1" dirty="0" smtClean="0"/>
              <a:t>aux Plans de Déplacements Entreprises</a:t>
            </a:r>
            <a:br>
              <a:rPr lang="fr-FR" sz="3600" b="1" dirty="0" smtClean="0"/>
            </a:br>
            <a:r>
              <a:rPr lang="fr-FR" sz="3600" b="1" dirty="0" smtClean="0"/>
              <a:t> </a:t>
            </a:r>
            <a:r>
              <a:rPr lang="fr-FR" sz="3200" b="1" dirty="0" smtClean="0"/>
              <a:t/>
            </a:r>
            <a:br>
              <a:rPr lang="fr-FR" sz="3200" b="1" dirty="0" smtClean="0"/>
            </a:br>
            <a:r>
              <a:rPr lang="fr-FR" sz="3200" b="1" dirty="0" smtClean="0"/>
              <a:t> Le cas des quartiers d’affaires</a:t>
            </a:r>
            <a:r>
              <a:rPr lang="fr-FR" sz="3200" b="1" dirty="0"/>
              <a:t/>
            </a:r>
            <a:br>
              <a:rPr lang="fr-FR" sz="3200" b="1" dirty="0"/>
            </a:br>
            <a:r>
              <a:rPr lang="fr-FR" sz="3200" b="1" dirty="0" smtClean="0"/>
              <a:t>_______________</a:t>
            </a:r>
            <a:endParaRPr lang="fr-FR" sz="3200" b="1" dirty="0"/>
          </a:p>
        </p:txBody>
      </p:sp>
      <p:sp>
        <p:nvSpPr>
          <p:cNvPr id="5" name="Espace réservé du contenu 4"/>
          <p:cNvSpPr>
            <a:spLocks noGrp="1"/>
          </p:cNvSpPr>
          <p:nvPr>
            <p:ph idx="1"/>
          </p:nvPr>
        </p:nvSpPr>
        <p:spPr>
          <a:xfrm>
            <a:off x="467544" y="3861048"/>
            <a:ext cx="8229600" cy="2376265"/>
          </a:xfrm>
        </p:spPr>
        <p:txBody>
          <a:bodyPr>
            <a:normAutofit/>
          </a:bodyPr>
          <a:lstStyle/>
          <a:p>
            <a:pPr algn="r">
              <a:buNone/>
            </a:pPr>
            <a:endParaRPr lang="fr-FR" dirty="0" smtClean="0"/>
          </a:p>
          <a:p>
            <a:pPr algn="r">
              <a:buNone/>
            </a:pPr>
            <a:endParaRPr lang="fr-FR" dirty="0"/>
          </a:p>
          <a:p>
            <a:pPr>
              <a:buNone/>
            </a:pPr>
            <a:r>
              <a:rPr lang="fr-FR" sz="2800" b="1" dirty="0" smtClean="0"/>
              <a:t>Université de TONGJI – Shanghai</a:t>
            </a:r>
          </a:p>
          <a:p>
            <a:pPr>
              <a:buNone/>
            </a:pPr>
            <a:r>
              <a:rPr lang="fr-FR" sz="2800" b="1" dirty="0" smtClean="0"/>
              <a:t>12 septembre 2010                                  Michel CALVINO</a:t>
            </a:r>
          </a:p>
        </p:txBody>
      </p:sp>
      <p:sp>
        <p:nvSpPr>
          <p:cNvPr id="8" name="Espace réservé du numéro de diapositive 7"/>
          <p:cNvSpPr>
            <a:spLocks noGrp="1"/>
          </p:cNvSpPr>
          <p:nvPr>
            <p:ph type="sldNum" sz="quarter" idx="12"/>
          </p:nvPr>
        </p:nvSpPr>
        <p:spPr/>
        <p:txBody>
          <a:bodyPr/>
          <a:lstStyle/>
          <a:p>
            <a:fld id="{53E45980-6DF3-4CBD-9476-D4A262A42C7A}" type="slidenum">
              <a:rPr lang="fr-FR" smtClean="0"/>
              <a:pPr/>
              <a:t>1</a:t>
            </a:fld>
            <a:endParaRPr lang="fr-FR"/>
          </a:p>
        </p:txBody>
      </p:sp>
      <p:sp>
        <p:nvSpPr>
          <p:cNvPr id="9" name="Espace réservé du pied de page 8"/>
          <p:cNvSpPr>
            <a:spLocks noGrp="1"/>
          </p:cNvSpPr>
          <p:nvPr>
            <p:ph type="ftr" sz="quarter" idx="11"/>
          </p:nvPr>
        </p:nvSpPr>
        <p:spPr/>
        <p:txBody>
          <a:bodyPr/>
          <a:lstStyle/>
          <a:p>
            <a:r>
              <a:rPr lang="fr-FR" smtClean="0"/>
              <a:t>3ème Conférence Franco-Chinoise "Transports Urbains Durables" </a:t>
            </a: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r>
              <a:rPr lang="fr-FR" sz="3200" b="1" dirty="0" smtClean="0"/>
              <a:t>Le Plan de Déplacement Urbain</a:t>
            </a:r>
            <a:br>
              <a:rPr lang="fr-FR" sz="3200" b="1" dirty="0" smtClean="0"/>
            </a:br>
            <a:r>
              <a:rPr lang="fr-FR" sz="3200" b="1" dirty="0" smtClean="0"/>
              <a:t>instrument de la politique des déplacements</a:t>
            </a:r>
            <a:endParaRPr lang="fr-FR" sz="3200" dirty="0"/>
          </a:p>
        </p:txBody>
      </p:sp>
      <p:sp>
        <p:nvSpPr>
          <p:cNvPr id="3" name="Espace réservé du contenu 2"/>
          <p:cNvSpPr>
            <a:spLocks noGrp="1"/>
          </p:cNvSpPr>
          <p:nvPr>
            <p:ph idx="1"/>
          </p:nvPr>
        </p:nvSpPr>
        <p:spPr>
          <a:xfrm>
            <a:off x="395536" y="1916832"/>
            <a:ext cx="8229600" cy="4392488"/>
          </a:xfrm>
        </p:spPr>
        <p:txBody>
          <a:bodyPr>
            <a:normAutofit/>
          </a:bodyPr>
          <a:lstStyle/>
          <a:p>
            <a:pPr>
              <a:buNone/>
            </a:pPr>
            <a:r>
              <a:rPr lang="fr-FR" sz="2800" b="1" i="1" dirty="0" smtClean="0"/>
              <a:t>Les mesures à mettre en place dans le PDU (suite):</a:t>
            </a:r>
          </a:p>
          <a:p>
            <a:pPr algn="just"/>
            <a:r>
              <a:rPr lang="fr-FR" sz="2800" b="1" dirty="0" smtClean="0"/>
              <a:t>L’organisation du stationnement sur voirie et dans les parcs publics de stationnement</a:t>
            </a:r>
          </a:p>
          <a:p>
            <a:pPr algn="just"/>
            <a:r>
              <a:rPr lang="fr-FR" sz="2800" b="1" dirty="0" smtClean="0"/>
              <a:t>Le transport et la livraison des marchandises</a:t>
            </a:r>
          </a:p>
          <a:p>
            <a:pPr algn="just"/>
            <a:r>
              <a:rPr lang="fr-FR" sz="2800" b="1" dirty="0" smtClean="0"/>
              <a:t>L’encouragement pour les entreprises et les administrations à établir un plan de mobilité (PDE), en cohérence avec le PDU</a:t>
            </a:r>
          </a:p>
          <a:p>
            <a:pPr algn="just"/>
            <a:r>
              <a:rPr lang="fr-FR" sz="2800" b="1" dirty="0" smtClean="0"/>
              <a:t>La mise en place d’une tarification et d’une billettique intégrée</a:t>
            </a:r>
            <a:endParaRPr lang="fr-FR" sz="2800"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3ème Conférence Franco-Chinoise "Transports Urbains Durables" </a:t>
            </a:r>
            <a:endParaRPr lang="fr-FR"/>
          </a:p>
        </p:txBody>
      </p:sp>
      <p:sp>
        <p:nvSpPr>
          <p:cNvPr id="3" name="Espace réservé du numéro de diapositive 2"/>
          <p:cNvSpPr>
            <a:spLocks noGrp="1"/>
          </p:cNvSpPr>
          <p:nvPr>
            <p:ph type="sldNum" sz="quarter" idx="12"/>
          </p:nvPr>
        </p:nvSpPr>
        <p:spPr/>
        <p:txBody>
          <a:bodyPr/>
          <a:lstStyle/>
          <a:p>
            <a:fld id="{53E45980-6DF3-4CBD-9476-D4A262A42C7A}" type="slidenum">
              <a:rPr lang="fr-FR" smtClean="0"/>
              <a:pPr/>
              <a:t>11</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0" y="0"/>
            <a:ext cx="11544300" cy="7581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648072"/>
          </a:xfrm>
        </p:spPr>
        <p:txBody>
          <a:bodyPr>
            <a:normAutofit/>
          </a:bodyPr>
          <a:lstStyle/>
          <a:p>
            <a:r>
              <a:rPr lang="fr-FR" sz="3200" b="1" dirty="0" smtClean="0"/>
              <a:t>Les perspectives d’amélioration des PDU</a:t>
            </a:r>
            <a:endParaRPr lang="fr-FR" sz="3200" b="1" dirty="0"/>
          </a:p>
        </p:txBody>
      </p:sp>
      <p:sp>
        <p:nvSpPr>
          <p:cNvPr id="3" name="Espace réservé du contenu 2"/>
          <p:cNvSpPr>
            <a:spLocks noGrp="1"/>
          </p:cNvSpPr>
          <p:nvPr>
            <p:ph idx="1"/>
          </p:nvPr>
        </p:nvSpPr>
        <p:spPr>
          <a:xfrm>
            <a:off x="457200" y="1340768"/>
            <a:ext cx="8229600" cy="4608512"/>
          </a:xfrm>
        </p:spPr>
        <p:txBody>
          <a:bodyPr>
            <a:normAutofit fontScale="92500" lnSpcReduction="10000"/>
          </a:bodyPr>
          <a:lstStyle/>
          <a:p>
            <a:pPr algn="just"/>
            <a:r>
              <a:rPr lang="fr-FR" sz="2800" b="1" dirty="0" smtClean="0"/>
              <a:t>Mieux maîtriser et  </a:t>
            </a:r>
            <a:r>
              <a:rPr lang="fr-FR" sz="2800" b="1" u="sng" dirty="0" smtClean="0"/>
              <a:t>limiter l’usage de la voiture </a:t>
            </a:r>
            <a:r>
              <a:rPr lang="fr-FR" sz="2800" b="1" dirty="0" smtClean="0"/>
              <a:t>(centres urbains); insister sur le report modal vers TC et modes actifs.</a:t>
            </a:r>
          </a:p>
          <a:p>
            <a:pPr algn="just"/>
            <a:r>
              <a:rPr lang="fr-FR" sz="2800" b="1" u="sng" dirty="0" smtClean="0"/>
              <a:t>Améliorer la sécurité</a:t>
            </a:r>
            <a:r>
              <a:rPr lang="fr-FR" sz="2800" b="1" dirty="0" smtClean="0"/>
              <a:t> des déplacements (observatoire des accidents)</a:t>
            </a:r>
          </a:p>
          <a:p>
            <a:pPr algn="just"/>
            <a:r>
              <a:rPr lang="fr-FR" sz="2800" b="1" dirty="0" smtClean="0"/>
              <a:t>Renforcer </a:t>
            </a:r>
            <a:r>
              <a:rPr lang="fr-FR" sz="2800" b="1" u="sng" dirty="0" smtClean="0"/>
              <a:t>les mesures de stationnement</a:t>
            </a:r>
            <a:r>
              <a:rPr lang="fr-FR" sz="2800" b="1" dirty="0" smtClean="0"/>
              <a:t> (tarifs, zones payantes, durée..) en cohérence avec la politique de déplacements.</a:t>
            </a:r>
          </a:p>
          <a:p>
            <a:pPr algn="just"/>
            <a:r>
              <a:rPr lang="fr-FR" sz="2800" b="1" dirty="0" smtClean="0"/>
              <a:t>Mieux traiter </a:t>
            </a:r>
            <a:r>
              <a:rPr lang="fr-FR" sz="2800" b="1" u="sng" dirty="0" smtClean="0"/>
              <a:t>la livraison des marchandises en ville</a:t>
            </a:r>
            <a:r>
              <a:rPr lang="fr-FR" sz="2800" b="1" dirty="0" smtClean="0"/>
              <a:t> : aires de livraison, centres de distribution et de logistique urbaine.</a:t>
            </a:r>
          </a:p>
          <a:p>
            <a:pPr algn="just">
              <a:buNone/>
            </a:pPr>
            <a:endParaRPr lang="fr-FR" sz="2400"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Les perspectives d’amélioration des PDU</a:t>
            </a:r>
            <a:r>
              <a:rPr lang="fr-FR" sz="3200" dirty="0" smtClean="0"/>
              <a:t> (suite)</a:t>
            </a:r>
            <a:endParaRPr lang="fr-FR" sz="3200" dirty="0"/>
          </a:p>
        </p:txBody>
      </p:sp>
      <p:sp>
        <p:nvSpPr>
          <p:cNvPr id="3" name="Espace réservé du contenu 2"/>
          <p:cNvSpPr>
            <a:spLocks noGrp="1"/>
          </p:cNvSpPr>
          <p:nvPr>
            <p:ph idx="1"/>
          </p:nvPr>
        </p:nvSpPr>
        <p:spPr>
          <a:xfrm>
            <a:off x="467544" y="1772816"/>
            <a:ext cx="8229600" cy="4032448"/>
          </a:xfrm>
        </p:spPr>
        <p:txBody>
          <a:bodyPr>
            <a:normAutofit lnSpcReduction="10000"/>
          </a:bodyPr>
          <a:lstStyle/>
          <a:p>
            <a:pPr algn="just"/>
            <a:r>
              <a:rPr lang="fr-FR" sz="2800" b="1" dirty="0" smtClean="0"/>
              <a:t>Donner au PDU </a:t>
            </a:r>
            <a:r>
              <a:rPr lang="fr-FR" sz="2800" b="1" u="sng" dirty="0" smtClean="0"/>
              <a:t>un caractère plus opérationnel </a:t>
            </a:r>
            <a:r>
              <a:rPr lang="fr-FR" sz="2800" b="1" dirty="0" smtClean="0"/>
              <a:t>(plan d’actions chiffré, calendrier, moyens financiers)</a:t>
            </a:r>
          </a:p>
          <a:p>
            <a:pPr algn="just">
              <a:buNone/>
            </a:pPr>
            <a:endParaRPr lang="fr-FR" sz="2800" b="1" dirty="0" smtClean="0"/>
          </a:p>
          <a:p>
            <a:pPr algn="just"/>
            <a:r>
              <a:rPr lang="fr-FR" sz="2800" b="1" dirty="0" smtClean="0"/>
              <a:t>Etablir </a:t>
            </a:r>
            <a:r>
              <a:rPr lang="fr-FR" sz="2800" b="1" u="sng" dirty="0" smtClean="0"/>
              <a:t>un suivi des réalisations</a:t>
            </a:r>
            <a:r>
              <a:rPr lang="fr-FR" sz="2800" b="1" dirty="0" smtClean="0"/>
              <a:t>, partagé entre les différents maîtres d’ouvrages.</a:t>
            </a:r>
          </a:p>
          <a:p>
            <a:pPr algn="just"/>
            <a:endParaRPr lang="fr-FR" sz="2800" b="1" dirty="0" smtClean="0"/>
          </a:p>
          <a:p>
            <a:pPr algn="just"/>
            <a:r>
              <a:rPr lang="fr-FR" sz="2800" b="1" u="sng" dirty="0" smtClean="0"/>
              <a:t>Mieux évaluer l’impact</a:t>
            </a:r>
            <a:r>
              <a:rPr lang="fr-FR" sz="2800" b="1" dirty="0" smtClean="0"/>
              <a:t> des mesures environnementales, notamment les émissions de Gaz à Effet de Serre. </a:t>
            </a:r>
          </a:p>
          <a:p>
            <a:endParaRPr lang="fr-FR"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3ème Conférence Franco-Chinoise "Transports Urbains Durables" </a:t>
            </a:r>
            <a:endParaRPr lang="fr-FR"/>
          </a:p>
        </p:txBody>
      </p:sp>
      <p:sp>
        <p:nvSpPr>
          <p:cNvPr id="3" name="Espace réservé du numéro de diapositive 2"/>
          <p:cNvSpPr>
            <a:spLocks noGrp="1"/>
          </p:cNvSpPr>
          <p:nvPr>
            <p:ph type="sldNum" sz="quarter" idx="12"/>
          </p:nvPr>
        </p:nvSpPr>
        <p:spPr/>
        <p:txBody>
          <a:bodyPr/>
          <a:lstStyle/>
          <a:p>
            <a:fld id="{53E45980-6DF3-4CBD-9476-D4A262A42C7A}" type="slidenum">
              <a:rPr lang="fr-FR" smtClean="0"/>
              <a:pPr/>
              <a:t>14</a:t>
            </a:fld>
            <a:endParaRPr lang="fr-FR"/>
          </a:p>
        </p:txBody>
      </p:sp>
      <p:pic>
        <p:nvPicPr>
          <p:cNvPr id="2050" name="Picture 2"/>
          <p:cNvPicPr>
            <a:picLocks noChangeAspect="1" noChangeArrowheads="1"/>
          </p:cNvPicPr>
          <p:nvPr/>
        </p:nvPicPr>
        <p:blipFill>
          <a:blip r:embed="rId2" cstate="print"/>
          <a:srcRect/>
          <a:stretch>
            <a:fillRect/>
          </a:stretch>
        </p:blipFill>
        <p:spPr bwMode="auto">
          <a:xfrm>
            <a:off x="0" y="1"/>
            <a:ext cx="946785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sz="3600" b="1" dirty="0" smtClean="0"/>
              <a:t>Affichage CO2 des prestations de transport</a:t>
            </a:r>
            <a:endParaRPr lang="fr-FR" sz="3600" b="1" dirty="0"/>
          </a:p>
        </p:txBody>
      </p:sp>
      <p:sp>
        <p:nvSpPr>
          <p:cNvPr id="3" name="Espace réservé du contenu 2"/>
          <p:cNvSpPr>
            <a:spLocks noGrp="1"/>
          </p:cNvSpPr>
          <p:nvPr>
            <p:ph idx="1"/>
          </p:nvPr>
        </p:nvSpPr>
        <p:spPr>
          <a:xfrm>
            <a:off x="457200" y="1052736"/>
            <a:ext cx="8229600" cy="5400600"/>
          </a:xfrm>
        </p:spPr>
        <p:txBody>
          <a:bodyPr>
            <a:normAutofit fontScale="62500" lnSpcReduction="20000"/>
          </a:bodyPr>
          <a:lstStyle/>
          <a:p>
            <a:pPr>
              <a:buNone/>
            </a:pPr>
            <a:r>
              <a:rPr lang="fr-FR" dirty="0" smtClean="0"/>
              <a:t>	Mesure de la </a:t>
            </a:r>
            <a:r>
              <a:rPr lang="fr-FR" u="sng" dirty="0" smtClean="0"/>
              <a:t>loi du 12 juillet 2010 </a:t>
            </a:r>
            <a:r>
              <a:rPr lang="fr-FR" dirty="0" smtClean="0"/>
              <a:t>portant engagement national pour l’environnement (dite loi « Grenelle2 </a:t>
            </a:r>
            <a:r>
              <a:rPr lang="fr-FR" dirty="0" smtClean="0"/>
              <a:t>»)</a:t>
            </a:r>
          </a:p>
          <a:p>
            <a:pPr>
              <a:buNone/>
            </a:pPr>
            <a:r>
              <a:rPr lang="fr-FR" dirty="0" smtClean="0"/>
              <a:t> </a:t>
            </a:r>
            <a:endParaRPr lang="fr-FR" dirty="0" smtClean="0"/>
          </a:p>
          <a:p>
            <a:pPr algn="just">
              <a:buNone/>
            </a:pPr>
            <a:r>
              <a:rPr lang="fr-FR" dirty="0" smtClean="0"/>
              <a:t> </a:t>
            </a:r>
            <a:r>
              <a:rPr lang="fr-FR" i="1" dirty="0" smtClean="0"/>
              <a:t>Énoncé</a:t>
            </a:r>
            <a:r>
              <a:rPr lang="fr-FR" dirty="0" smtClean="0"/>
              <a:t> : « Toute personne qui commercialise ou organise une prestation de </a:t>
            </a:r>
            <a:r>
              <a:rPr lang="fr-FR" b="1" dirty="0" smtClean="0"/>
              <a:t>transport de personnes</a:t>
            </a:r>
            <a:r>
              <a:rPr lang="fr-FR" dirty="0" smtClean="0"/>
              <a:t>, de marchandises ou de déménagement doit </a:t>
            </a:r>
            <a:r>
              <a:rPr lang="fr-FR" b="1" dirty="0" smtClean="0"/>
              <a:t>fournir au bénéficiaire de la prestation une information relative à la quantité de gaz à effet de serre émise par le ou les modes de transport utilisés pour réaliser cette prestation</a:t>
            </a:r>
            <a:r>
              <a:rPr lang="fr-FR" dirty="0" smtClean="0"/>
              <a:t>. Des décrets fixent le champ et les modalités d’application, notamment le calendrier de leur mise en </a:t>
            </a:r>
            <a:r>
              <a:rPr lang="fr-FR" dirty="0" err="1" smtClean="0"/>
              <a:t>oeuvre</a:t>
            </a:r>
            <a:r>
              <a:rPr lang="fr-FR" dirty="0" smtClean="0"/>
              <a:t> selon la taille des entreprises de transport, les méthodes de calcul des émissions de gaz à effet de serre et la manière dont le bénéficiaire de la prestation est informé. »</a:t>
            </a:r>
          </a:p>
          <a:p>
            <a:pPr algn="just">
              <a:buNone/>
            </a:pPr>
            <a:endParaRPr lang="fr-FR" dirty="0" smtClean="0"/>
          </a:p>
          <a:p>
            <a:pPr algn="just">
              <a:buNone/>
            </a:pPr>
            <a:r>
              <a:rPr lang="fr-FR" dirty="0" smtClean="0"/>
              <a:t>	</a:t>
            </a:r>
            <a:r>
              <a:rPr lang="fr-FR" b="1" dirty="0" smtClean="0"/>
              <a:t>Ainsi, tout opérateur de transport urbain devra fournir à l’usager une information sur les quantités d’émissions de gaz à effet de serre engendrées par le déplacement réalisé</a:t>
            </a:r>
            <a:r>
              <a:rPr lang="fr-FR" b="1" dirty="0" smtClean="0"/>
              <a:t>.</a:t>
            </a:r>
          </a:p>
          <a:p>
            <a:pPr algn="just">
              <a:buNone/>
            </a:pPr>
            <a:r>
              <a:rPr lang="fr-FR" b="1" dirty="0" smtClean="0"/>
              <a:t>	</a:t>
            </a:r>
            <a:r>
              <a:rPr lang="fr-FR" dirty="0" smtClean="0"/>
              <a:t>Mesure non applicable à ce jour : des études sont  en cours sur les méthodes d’évaluation des émissions de GES des transports et sur les modes d’information des usagers et clients.</a:t>
            </a:r>
            <a:endParaRPr lang="fr-FR" b="1" dirty="0" smtClean="0"/>
          </a:p>
          <a:p>
            <a:pPr algn="just">
              <a:buNone/>
            </a:pPr>
            <a:r>
              <a:rPr lang="fr-FR" b="1" dirty="0" smtClean="0"/>
              <a:t>	</a:t>
            </a:r>
            <a:endParaRPr lang="fr-FR" b="1" dirty="0" smtClean="0"/>
          </a:p>
          <a:p>
            <a:pPr algn="just">
              <a:buNone/>
            </a:pPr>
            <a:endParaRPr lang="fr-FR" b="1" dirty="0" smtClean="0"/>
          </a:p>
          <a:p>
            <a:pPr algn="just">
              <a:buNone/>
            </a:pPr>
            <a:endParaRPr lang="fr-FR" dirty="0" smtClean="0"/>
          </a:p>
          <a:p>
            <a:pPr algn="just">
              <a:buNone/>
            </a:pPr>
            <a:endParaRPr lang="fr-FR"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2. Le Plan de Déplacement Entreprise (PDE)</a:t>
            </a:r>
            <a:endParaRPr lang="fr-FR" sz="3200" b="1" dirty="0"/>
          </a:p>
        </p:txBody>
      </p:sp>
      <p:sp>
        <p:nvSpPr>
          <p:cNvPr id="3" name="Espace réservé du contenu 2"/>
          <p:cNvSpPr>
            <a:spLocks noGrp="1"/>
          </p:cNvSpPr>
          <p:nvPr>
            <p:ph idx="1"/>
          </p:nvPr>
        </p:nvSpPr>
        <p:spPr/>
        <p:txBody>
          <a:bodyPr>
            <a:normAutofit/>
          </a:bodyPr>
          <a:lstStyle/>
          <a:p>
            <a:pPr>
              <a:buNone/>
            </a:pPr>
            <a:r>
              <a:rPr lang="fr-FR" sz="2800" i="1" dirty="0" smtClean="0"/>
              <a:t>Objectif :</a:t>
            </a:r>
          </a:p>
          <a:p>
            <a:pPr algn="just">
              <a:buNone/>
            </a:pPr>
            <a:r>
              <a:rPr lang="fr-FR" sz="2800" dirty="0" smtClean="0"/>
              <a:t>	</a:t>
            </a:r>
            <a:r>
              <a:rPr lang="fr-FR" sz="2800" b="1" dirty="0" smtClean="0"/>
              <a:t>Elaborer au sein des entreprises un plan de mobilité qui favorise le report modal vers les modes alternatifs à l’automobile.</a:t>
            </a:r>
          </a:p>
          <a:p>
            <a:pPr algn="just">
              <a:buNone/>
            </a:pPr>
            <a:r>
              <a:rPr lang="fr-FR" sz="2800" i="1" dirty="0" smtClean="0"/>
              <a:t>Déplacements concernés :</a:t>
            </a:r>
          </a:p>
          <a:p>
            <a:pPr algn="just"/>
            <a:r>
              <a:rPr lang="fr-FR" sz="2800" b="1" dirty="0" smtClean="0"/>
              <a:t>la mobilité domicile-travail des salariés,</a:t>
            </a:r>
          </a:p>
          <a:p>
            <a:pPr algn="just"/>
            <a:r>
              <a:rPr lang="fr-FR" sz="2800" b="1" dirty="0" smtClean="0"/>
              <a:t>les déplacements professionnels,</a:t>
            </a:r>
          </a:p>
          <a:p>
            <a:pPr algn="just"/>
            <a:r>
              <a:rPr lang="fr-FR" sz="2800" b="1" dirty="0" smtClean="0"/>
              <a:t>Les déplacements des fournisseurs, clients et visiteurs. </a:t>
            </a:r>
            <a:endParaRPr lang="fr-FR" sz="2800" b="1"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Autofit/>
          </a:bodyPr>
          <a:lstStyle/>
          <a:p>
            <a:r>
              <a:rPr lang="fr-FR" sz="3600" b="1" dirty="0" smtClean="0"/>
              <a:t>Les mesures à mettre en œuvre </a:t>
            </a:r>
            <a:br>
              <a:rPr lang="fr-FR" sz="3600" b="1" dirty="0" smtClean="0"/>
            </a:br>
            <a:r>
              <a:rPr lang="fr-FR" sz="3600" b="1" dirty="0" smtClean="0"/>
              <a:t>dans le PDE</a:t>
            </a:r>
            <a:endParaRPr lang="fr-FR" sz="3600" dirty="0"/>
          </a:p>
        </p:txBody>
      </p:sp>
      <p:sp>
        <p:nvSpPr>
          <p:cNvPr id="3" name="Espace réservé du contenu 2"/>
          <p:cNvSpPr>
            <a:spLocks noGrp="1"/>
          </p:cNvSpPr>
          <p:nvPr>
            <p:ph idx="1"/>
          </p:nvPr>
        </p:nvSpPr>
        <p:spPr>
          <a:xfrm>
            <a:off x="539552" y="1556793"/>
            <a:ext cx="8229600" cy="4536504"/>
          </a:xfrm>
        </p:spPr>
        <p:txBody>
          <a:bodyPr>
            <a:normAutofit/>
          </a:bodyPr>
          <a:lstStyle/>
          <a:p>
            <a:pPr marL="514350" indent="-514350">
              <a:buFont typeface="+mj-lt"/>
              <a:buAutoNum type="arabicPeriod"/>
            </a:pPr>
            <a:r>
              <a:rPr lang="fr-FR" sz="2800" b="1" dirty="0" smtClean="0"/>
              <a:t>Encourager l’utilisation  des transports publics</a:t>
            </a:r>
          </a:p>
          <a:p>
            <a:pPr marL="514350" indent="-514350">
              <a:buFont typeface="+mj-lt"/>
              <a:buAutoNum type="arabicPeriod"/>
            </a:pPr>
            <a:r>
              <a:rPr lang="fr-FR" sz="2800" b="1" dirty="0" smtClean="0"/>
              <a:t>Inciter au </a:t>
            </a:r>
            <a:r>
              <a:rPr lang="fr-FR" sz="2800" b="1" dirty="0" err="1" smtClean="0"/>
              <a:t>co-voiturage</a:t>
            </a:r>
            <a:endParaRPr lang="fr-FR" sz="2800" b="1" dirty="0" smtClean="0"/>
          </a:p>
          <a:p>
            <a:pPr marL="514350" indent="-514350">
              <a:buFont typeface="+mj-lt"/>
              <a:buAutoNum type="arabicPeriod"/>
            </a:pPr>
            <a:r>
              <a:rPr lang="fr-FR" sz="2800" b="1" dirty="0" smtClean="0"/>
              <a:t>Aménager  l’organisation du travail : télétravail, téléréunions, aménager les horaires</a:t>
            </a:r>
          </a:p>
          <a:p>
            <a:pPr marL="514350" indent="-514350">
              <a:buFont typeface="+mj-lt"/>
              <a:buAutoNum type="arabicPeriod"/>
            </a:pPr>
            <a:r>
              <a:rPr lang="fr-FR" sz="2800" b="1" dirty="0" smtClean="0"/>
              <a:t>Organiser et limiter le stationnement</a:t>
            </a:r>
          </a:p>
          <a:p>
            <a:pPr marL="514350" indent="-514350">
              <a:buFont typeface="+mj-lt"/>
              <a:buAutoNum type="arabicPeriod"/>
            </a:pPr>
            <a:r>
              <a:rPr lang="fr-FR" sz="2800" b="1" dirty="0" smtClean="0"/>
              <a:t>Favoriser l’auto-partage (véhicules en libre-service)</a:t>
            </a:r>
          </a:p>
          <a:p>
            <a:pPr marL="514350" indent="-514350">
              <a:buFont typeface="+mj-lt"/>
              <a:buAutoNum type="arabicPeriod"/>
            </a:pPr>
            <a:r>
              <a:rPr lang="fr-FR" sz="2800" b="1" dirty="0" smtClean="0"/>
              <a:t>Encourager l’habitat de proximité</a:t>
            </a:r>
          </a:p>
          <a:p>
            <a:pPr marL="514350" indent="-514350">
              <a:buFont typeface="+mj-lt"/>
              <a:buAutoNum type="arabicPeriod"/>
            </a:pPr>
            <a:r>
              <a:rPr lang="fr-FR" sz="2800" b="1" dirty="0" smtClean="0"/>
              <a:t>Promouvoir les modes de transport doux et actifs : vélo, marche.</a:t>
            </a:r>
            <a:endParaRPr lang="fr-FR" sz="2800" b="1"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a:bodyPr>
          <a:lstStyle/>
          <a:p>
            <a:r>
              <a:rPr lang="fr-FR" sz="3600" b="1" dirty="0" smtClean="0"/>
              <a:t>Etat d’avancement des PDE</a:t>
            </a:r>
            <a:endParaRPr lang="fr-FR" sz="3600" b="1" dirty="0"/>
          </a:p>
        </p:txBody>
      </p:sp>
      <p:sp>
        <p:nvSpPr>
          <p:cNvPr id="3" name="Espace réservé du contenu 2"/>
          <p:cNvSpPr>
            <a:spLocks noGrp="1"/>
          </p:cNvSpPr>
          <p:nvPr>
            <p:ph idx="1"/>
          </p:nvPr>
        </p:nvSpPr>
        <p:spPr/>
        <p:txBody>
          <a:bodyPr>
            <a:normAutofit fontScale="92500" lnSpcReduction="10000"/>
          </a:bodyPr>
          <a:lstStyle/>
          <a:p>
            <a:pPr algn="just"/>
            <a:r>
              <a:rPr lang="fr-FR" dirty="0" smtClean="0"/>
              <a:t>Le PDE présente des avantages économiques, qualitatifs et environnementaux pour les salariés, pour l’entreprise et pour la collectivité.</a:t>
            </a:r>
          </a:p>
          <a:p>
            <a:pPr algn="just"/>
            <a:r>
              <a:rPr lang="fr-FR" dirty="0" smtClean="0"/>
              <a:t>Plus de 1 200 Plans de Déplacement Entreprises ont été mis en place en France, essentiellement depuis 4 ans. </a:t>
            </a:r>
          </a:p>
          <a:p>
            <a:pPr algn="just"/>
            <a:r>
              <a:rPr lang="fr-FR" dirty="0" smtClean="0"/>
              <a:t>Ils concernent plus d’1 million de salariés. Cette méthodologie a donc rencontré un vrai succès et est en train d’entrer dans la culture de l’entreprise.</a:t>
            </a:r>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Les PDE : perspectives</a:t>
            </a:r>
            <a:endParaRPr lang="fr-FR" sz="3600" b="1" dirty="0"/>
          </a:p>
        </p:txBody>
      </p:sp>
      <p:sp>
        <p:nvSpPr>
          <p:cNvPr id="3" name="Espace réservé du contenu 2"/>
          <p:cNvSpPr>
            <a:spLocks noGrp="1"/>
          </p:cNvSpPr>
          <p:nvPr>
            <p:ph idx="1"/>
          </p:nvPr>
        </p:nvSpPr>
        <p:spPr/>
        <p:txBody>
          <a:bodyPr>
            <a:normAutofit fontScale="77500" lnSpcReduction="20000"/>
          </a:bodyPr>
          <a:lstStyle/>
          <a:p>
            <a:pPr algn="just"/>
            <a:r>
              <a:rPr lang="fr-FR" dirty="0" smtClean="0"/>
              <a:t>Dans les zones d’activités et quartiers d’affaires, étendre </a:t>
            </a:r>
            <a:r>
              <a:rPr lang="fr-FR" dirty="0" smtClean="0"/>
              <a:t>la démarche à l'ensemble du </a:t>
            </a:r>
            <a:r>
              <a:rPr lang="fr-FR" dirty="0" smtClean="0"/>
              <a:t>quartier afin </a:t>
            </a:r>
            <a:r>
              <a:rPr lang="fr-FR" dirty="0" smtClean="0"/>
              <a:t>de favoriser la mutualisation des services de transport au-delà de chaque entreprise individuelle. </a:t>
            </a:r>
          </a:p>
          <a:p>
            <a:pPr algn="just"/>
            <a:r>
              <a:rPr lang="fr-FR" dirty="0" smtClean="0"/>
              <a:t>Cela ne sera pas possible sans un changement de comportement de tous les acteurs (managers, salariés, clients, fournisseurs..) et sans un véritable dialogue social. </a:t>
            </a:r>
          </a:p>
          <a:p>
            <a:pPr algn="just"/>
            <a:r>
              <a:rPr lang="fr-FR" dirty="0" smtClean="0"/>
              <a:t>Cela ne se fera que si cette offre mutualisée est économiquement attractive. </a:t>
            </a:r>
          </a:p>
          <a:p>
            <a:pPr algn="just">
              <a:buNone/>
            </a:pPr>
            <a:r>
              <a:rPr lang="fr-FR" dirty="0" smtClean="0"/>
              <a:t>	Ce qui nécessite l’élaboration d’un budget transport pour l’entreprise et ses salariés ainsi qu’une évaluation environnementale comprenant un bilan carbone.</a:t>
            </a:r>
          </a:p>
          <a:p>
            <a:endParaRPr lang="fr-FR"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57200" y="274638"/>
            <a:ext cx="8229600" cy="922114"/>
          </a:xfrm>
        </p:spPr>
        <p:txBody>
          <a:bodyPr/>
          <a:lstStyle/>
          <a:p>
            <a:r>
              <a:rPr lang="fr-FR" b="1" i="1" dirty="0" smtClean="0"/>
              <a:t>SOMMAIRE</a:t>
            </a:r>
            <a:endParaRPr lang="fr-FR" b="1" i="1" dirty="0"/>
          </a:p>
        </p:txBody>
      </p:sp>
      <p:sp>
        <p:nvSpPr>
          <p:cNvPr id="9" name="Espace réservé du contenu 8"/>
          <p:cNvSpPr>
            <a:spLocks noGrp="1"/>
          </p:cNvSpPr>
          <p:nvPr>
            <p:ph idx="1"/>
          </p:nvPr>
        </p:nvSpPr>
        <p:spPr>
          <a:xfrm>
            <a:off x="467544" y="1628800"/>
            <a:ext cx="8229600" cy="4464496"/>
          </a:xfrm>
        </p:spPr>
        <p:txBody>
          <a:bodyPr>
            <a:normAutofit/>
          </a:bodyPr>
          <a:lstStyle/>
          <a:p>
            <a:pPr marL="514350" indent="-514350" algn="just">
              <a:buFont typeface="+mj-lt"/>
              <a:buAutoNum type="arabicPeriod"/>
            </a:pPr>
            <a:r>
              <a:rPr lang="fr-FR" sz="3600" b="1" dirty="0" smtClean="0"/>
              <a:t>Le Plan de Déplacement Urbain dans les  agglomérations, instrument de planification, de concertation et de politique des déplacements </a:t>
            </a:r>
          </a:p>
          <a:p>
            <a:pPr marL="514350" indent="-514350" algn="just">
              <a:buFont typeface="+mj-lt"/>
              <a:buAutoNum type="arabicPeriod"/>
            </a:pPr>
            <a:r>
              <a:rPr lang="fr-FR" sz="3600" b="1" dirty="0" smtClean="0"/>
              <a:t>Le Plan de Déplacement Entreprise : état des lieux et perspectives</a:t>
            </a:r>
          </a:p>
          <a:p>
            <a:pPr marL="514350" indent="-514350" algn="just">
              <a:buFont typeface="+mj-lt"/>
              <a:buAutoNum type="arabicPeriod"/>
            </a:pPr>
            <a:r>
              <a:rPr lang="fr-FR" sz="3600" b="1" dirty="0" smtClean="0"/>
              <a:t>Le cas des quartiers d’affaires</a:t>
            </a:r>
            <a:endParaRPr lang="fr-FR" sz="3600" b="1" dirty="0"/>
          </a:p>
        </p:txBody>
      </p:sp>
      <p:sp>
        <p:nvSpPr>
          <p:cNvPr id="13" name="Espace réservé du pied de page 12"/>
          <p:cNvSpPr>
            <a:spLocks noGrp="1"/>
          </p:cNvSpPr>
          <p:nvPr>
            <p:ph type="ftr" sz="quarter" idx="11"/>
          </p:nvPr>
        </p:nvSpPr>
        <p:spPr/>
        <p:txBody>
          <a:bodyPr/>
          <a:lstStyle/>
          <a:p>
            <a:r>
              <a:rPr lang="fr-FR" smtClean="0"/>
              <a:t>3ème Conférence Franco-Chinoise "Transports Urbains Durables" </a:t>
            </a:r>
            <a:endParaRPr lang="fr-FR"/>
          </a:p>
        </p:txBody>
      </p:sp>
      <p:sp>
        <p:nvSpPr>
          <p:cNvPr id="12" name="Espace réservé du numéro de diapositive 11"/>
          <p:cNvSpPr>
            <a:spLocks noGrp="1"/>
          </p:cNvSpPr>
          <p:nvPr>
            <p:ph type="sldNum" sz="quarter" idx="12"/>
          </p:nvPr>
        </p:nvSpPr>
        <p:spPr/>
        <p:txBody>
          <a:bodyPr/>
          <a:lstStyle/>
          <a:p>
            <a:fld id="{53E45980-6DF3-4CBD-9476-D4A262A42C7A}"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3600" b="1" dirty="0" smtClean="0"/>
              <a:t>3. Le cas des quartiers d’affaires</a:t>
            </a:r>
            <a:endParaRPr lang="fr-FR" sz="3600" b="1" dirty="0"/>
          </a:p>
        </p:txBody>
      </p:sp>
      <p:sp>
        <p:nvSpPr>
          <p:cNvPr id="3" name="Espace réservé du contenu 2"/>
          <p:cNvSpPr>
            <a:spLocks noGrp="1"/>
          </p:cNvSpPr>
          <p:nvPr>
            <p:ph idx="1"/>
          </p:nvPr>
        </p:nvSpPr>
        <p:spPr>
          <a:xfrm>
            <a:off x="467544" y="1628800"/>
            <a:ext cx="8229600" cy="4680520"/>
          </a:xfrm>
        </p:spPr>
        <p:txBody>
          <a:bodyPr>
            <a:normAutofit fontScale="77500" lnSpcReduction="20000"/>
          </a:bodyPr>
          <a:lstStyle/>
          <a:p>
            <a:pPr>
              <a:buNone/>
            </a:pPr>
            <a:r>
              <a:rPr lang="fr-FR" b="1" dirty="0" smtClean="0"/>
              <a:t>Caractéristiques et enjeux des quartiers d’’affaires :</a:t>
            </a:r>
          </a:p>
          <a:p>
            <a:pPr algn="just">
              <a:buNone/>
            </a:pPr>
            <a:endParaRPr lang="fr-FR" dirty="0" smtClean="0"/>
          </a:p>
          <a:p>
            <a:pPr algn="just">
              <a:buNone/>
            </a:pPr>
            <a:r>
              <a:rPr lang="fr-FR" dirty="0" smtClean="0"/>
              <a:t>– Moteurs majeurs de l’activité économique, concentrant richesse et emplois, </a:t>
            </a:r>
          </a:p>
          <a:p>
            <a:pPr algn="just">
              <a:buNone/>
            </a:pPr>
            <a:r>
              <a:rPr lang="fr-FR" dirty="0" smtClean="0"/>
              <a:t>-- 	Vecteurs d’innovation en matière d’architecture et d’urbanisme, </a:t>
            </a:r>
          </a:p>
          <a:p>
            <a:pPr algn="just">
              <a:buNone/>
            </a:pPr>
            <a:r>
              <a:rPr lang="fr-FR" dirty="0" smtClean="0"/>
              <a:t>–   Pôles générateurs de nombreux déplacements,</a:t>
            </a:r>
          </a:p>
          <a:p>
            <a:pPr algn="just">
              <a:buNone/>
            </a:pPr>
            <a:r>
              <a:rPr lang="fr-FR" dirty="0" smtClean="0"/>
              <a:t>–   Zones de concentration de consommation énergétique,</a:t>
            </a:r>
          </a:p>
          <a:p>
            <a:pPr algn="just">
              <a:buNone/>
            </a:pPr>
            <a:r>
              <a:rPr lang="fr-FR" dirty="0" smtClean="0"/>
              <a:t>– 	Acteurs fondamentaux du fonctionnement et du développement territorial,</a:t>
            </a:r>
          </a:p>
          <a:p>
            <a:pPr algn="just">
              <a:buNone/>
            </a:pPr>
            <a:r>
              <a:rPr lang="fr-FR" dirty="0" smtClean="0"/>
              <a:t>– Locomotives ayant un rythme de mutation particulièrement rapide, entreprises de plus en plus mobiles,</a:t>
            </a:r>
          </a:p>
          <a:p>
            <a:pPr algn="just">
              <a:buNone/>
            </a:pPr>
            <a:r>
              <a:rPr lang="fr-FR" dirty="0" smtClean="0"/>
              <a:t>–  Vitrines de l’innovation technique et organisationnelle.</a:t>
            </a:r>
          </a:p>
          <a:p>
            <a:endParaRPr lang="fr-FR"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Définition du quartier d’affaires </a:t>
            </a:r>
            <a:br>
              <a:rPr lang="fr-FR" sz="3600" b="1" dirty="0" smtClean="0"/>
            </a:br>
            <a:r>
              <a:rPr lang="fr-FR" sz="2700" dirty="0" smtClean="0"/>
              <a:t>(cf. travaux en cours à l’ISO)</a:t>
            </a:r>
            <a:endParaRPr lang="fr-FR" sz="2700" b="1" dirty="0"/>
          </a:p>
        </p:txBody>
      </p:sp>
      <p:sp>
        <p:nvSpPr>
          <p:cNvPr id="3" name="Espace réservé du contenu 2"/>
          <p:cNvSpPr>
            <a:spLocks noGrp="1"/>
          </p:cNvSpPr>
          <p:nvPr>
            <p:ph idx="1"/>
          </p:nvPr>
        </p:nvSpPr>
        <p:spPr/>
        <p:txBody>
          <a:bodyPr>
            <a:normAutofit fontScale="92500"/>
          </a:bodyPr>
          <a:lstStyle/>
          <a:p>
            <a:pPr algn="just"/>
            <a:r>
              <a:rPr lang="fr-FR" sz="2800" dirty="0" smtClean="0"/>
              <a:t>Localisé en ville ou en périphérie</a:t>
            </a:r>
          </a:p>
          <a:p>
            <a:pPr algn="just"/>
            <a:r>
              <a:rPr lang="fr-FR" sz="2800" dirty="0" smtClean="0"/>
              <a:t>Consacré essentiellement aux services (bureaux) avec une certaine mixité (commerces, logements, loisirs,..)</a:t>
            </a:r>
          </a:p>
          <a:p>
            <a:pPr algn="just"/>
            <a:r>
              <a:rPr lang="fr-FR" sz="2800" dirty="0" smtClean="0"/>
              <a:t>Disposant d’une densité d’occupation élevée, présence d’immeubles de grande hauteur</a:t>
            </a:r>
          </a:p>
          <a:p>
            <a:pPr algn="just"/>
            <a:r>
              <a:rPr lang="fr-FR" sz="2800" dirty="0" smtClean="0"/>
              <a:t>Caractérisé par des flux pendulaires de personnes et de marchandises significatifs durant les jours ouvrables</a:t>
            </a:r>
          </a:p>
          <a:p>
            <a:pPr algn="just"/>
            <a:r>
              <a:rPr lang="fr-FR" sz="2800" dirty="0" smtClean="0"/>
              <a:t>Géré par une autorité disposant d’une autonomie institutionnelle et budgétaire. </a:t>
            </a:r>
          </a:p>
          <a:p>
            <a:endParaRPr lang="fr-FR" sz="2800" dirty="0" smtClean="0"/>
          </a:p>
          <a:p>
            <a:endParaRPr lang="fr-FR" sz="2800"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fr-FR" sz="4000" b="1" dirty="0" smtClean="0"/>
              <a:t>Vers des quartiers d’affaires durables ?</a:t>
            </a:r>
            <a:endParaRPr lang="fr-FR" sz="4000" b="1" dirty="0"/>
          </a:p>
        </p:txBody>
      </p:sp>
      <p:sp>
        <p:nvSpPr>
          <p:cNvPr id="3" name="Espace réservé du contenu 2"/>
          <p:cNvSpPr>
            <a:spLocks noGrp="1"/>
          </p:cNvSpPr>
          <p:nvPr>
            <p:ph idx="1"/>
          </p:nvPr>
        </p:nvSpPr>
        <p:spPr>
          <a:xfrm>
            <a:off x="467544" y="1412776"/>
            <a:ext cx="8229600" cy="4525963"/>
          </a:xfrm>
        </p:spPr>
        <p:txBody>
          <a:bodyPr>
            <a:normAutofit fontScale="92500" lnSpcReduction="20000"/>
          </a:bodyPr>
          <a:lstStyle/>
          <a:p>
            <a:pPr algn="just">
              <a:buNone/>
            </a:pPr>
            <a:r>
              <a:rPr lang="fr-FR" dirty="0" smtClean="0"/>
              <a:t>	</a:t>
            </a:r>
            <a:r>
              <a:rPr lang="fr-FR" sz="3000" dirty="0" smtClean="0"/>
              <a:t>Les quartiers d’affaires sont demandeurs d’un référentiel qui les aiderait à </a:t>
            </a:r>
            <a:r>
              <a:rPr lang="fr-FR" sz="3000" u="sng" dirty="0" smtClean="0"/>
              <a:t>améliorer leurs performances en matière de développement durable</a:t>
            </a:r>
            <a:r>
              <a:rPr lang="fr-FR" sz="3000" b="1" dirty="0" smtClean="0"/>
              <a:t> </a:t>
            </a:r>
            <a:r>
              <a:rPr lang="fr-FR" sz="3000" dirty="0" smtClean="0"/>
              <a:t>(environnement de travail, cadre de vie, qualité des services et des déplacements, réduction des coûts, amélioration de la productivité, etc.)</a:t>
            </a:r>
          </a:p>
          <a:p>
            <a:pPr algn="just">
              <a:buFont typeface="Wingdings" pitchFamily="2" charset="2"/>
              <a:buChar char="Ø"/>
            </a:pPr>
            <a:r>
              <a:rPr lang="fr-FR" sz="3000" dirty="0" smtClean="0"/>
              <a:t>D’où le </a:t>
            </a:r>
            <a:r>
              <a:rPr lang="fr-FR" sz="3000" u="sng" dirty="0" smtClean="0"/>
              <a:t>projet d’élaboration d’un label</a:t>
            </a:r>
            <a:r>
              <a:rPr lang="fr-FR" sz="3000" dirty="0" smtClean="0"/>
              <a:t> pour renforcer leur visibilité et leur attractivité et se mesurer objectivement à d’autres quartiers d’affaires (</a:t>
            </a:r>
            <a:r>
              <a:rPr lang="fr-FR" sz="3000" dirty="0" err="1" smtClean="0"/>
              <a:t>benchmarking</a:t>
            </a:r>
            <a:r>
              <a:rPr lang="fr-FR" sz="3000" dirty="0" smtClean="0"/>
              <a:t>). </a:t>
            </a:r>
          </a:p>
          <a:p>
            <a:pPr algn="just">
              <a:buNone/>
            </a:pPr>
            <a:r>
              <a:rPr lang="fr-FR" sz="3000" dirty="0" smtClean="0"/>
              <a:t>	Cf. travaux menés en France par l’AFNOR : lancement d’une Plateforme Nationale d’Echange.</a:t>
            </a:r>
            <a:endParaRPr lang="fr-FR" sz="3000"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4000" b="1" dirty="0" smtClean="0"/>
              <a:t>Quid des déplacements?</a:t>
            </a:r>
            <a:endParaRPr lang="fr-FR" sz="4000" b="1" dirty="0"/>
          </a:p>
        </p:txBody>
      </p:sp>
      <p:sp>
        <p:nvSpPr>
          <p:cNvPr id="3" name="Espace réservé du contenu 2"/>
          <p:cNvSpPr>
            <a:spLocks noGrp="1"/>
          </p:cNvSpPr>
          <p:nvPr>
            <p:ph idx="1"/>
          </p:nvPr>
        </p:nvSpPr>
        <p:spPr>
          <a:xfrm>
            <a:off x="457200" y="1412776"/>
            <a:ext cx="8229600" cy="4713387"/>
          </a:xfrm>
        </p:spPr>
        <p:txBody>
          <a:bodyPr>
            <a:normAutofit fontScale="92500" lnSpcReduction="20000"/>
          </a:bodyPr>
          <a:lstStyle/>
          <a:p>
            <a:pPr algn="just">
              <a:buNone/>
            </a:pPr>
            <a:r>
              <a:rPr lang="fr-FR" sz="2800" dirty="0" smtClean="0"/>
              <a:t>	</a:t>
            </a:r>
            <a:r>
              <a:rPr lang="fr-FR" sz="2800" b="1" dirty="0" smtClean="0"/>
              <a:t>L’accès au quartier d’affaires </a:t>
            </a:r>
            <a:r>
              <a:rPr lang="fr-FR" sz="2800" dirty="0" smtClean="0"/>
              <a:t>pour les marchandises et pour toutes les catégories d’usagers, dans des conditions de coût, de rapidité, de sécurité et de qualité environnementale optimales est un critère de développement durable pour le quartier d’affaires. </a:t>
            </a:r>
          </a:p>
          <a:p>
            <a:pPr algn="just">
              <a:buNone/>
            </a:pPr>
            <a:r>
              <a:rPr lang="fr-FR" sz="2800" dirty="0" smtClean="0"/>
              <a:t>	Il contribue à renforcer son efficacité et son attractivité économique.</a:t>
            </a:r>
          </a:p>
          <a:p>
            <a:pPr algn="just">
              <a:buFont typeface="Wingdings" pitchFamily="2" charset="2"/>
              <a:buChar char="Ø"/>
            </a:pPr>
            <a:r>
              <a:rPr lang="fr-FR" sz="2800" dirty="0" smtClean="0"/>
              <a:t>Nécessité de réaliser des PDE groupés , c’est-à-dire des </a:t>
            </a:r>
          </a:p>
          <a:p>
            <a:pPr algn="just">
              <a:buNone/>
            </a:pPr>
            <a:r>
              <a:rPr lang="fr-FR" sz="2800" dirty="0" smtClean="0"/>
              <a:t>	 « </a:t>
            </a:r>
            <a:r>
              <a:rPr lang="fr-FR" sz="2800" b="1" dirty="0" smtClean="0"/>
              <a:t>Plans de Déplacements </a:t>
            </a:r>
            <a:r>
              <a:rPr lang="fr-FR" sz="2800" b="1" dirty="0" err="1" smtClean="0"/>
              <a:t>Inter-Entreprises</a:t>
            </a:r>
            <a:r>
              <a:rPr lang="fr-FR" sz="2800" b="1" dirty="0" smtClean="0"/>
              <a:t> </a:t>
            </a:r>
            <a:r>
              <a:rPr lang="fr-FR" sz="2800" dirty="0" smtClean="0"/>
              <a:t>» (PDIE)</a:t>
            </a:r>
          </a:p>
          <a:p>
            <a:pPr algn="just">
              <a:buNone/>
            </a:pPr>
            <a:r>
              <a:rPr lang="fr-FR" sz="2800" dirty="0" smtClean="0"/>
              <a:t>	 élaborés dans le cadre de démarches mutualisées.</a:t>
            </a:r>
          </a:p>
          <a:p>
            <a:pPr algn="just">
              <a:buNone/>
            </a:pPr>
            <a:r>
              <a:rPr lang="fr-FR" sz="2800" dirty="0" smtClean="0"/>
              <a:t>	Les plans d’actions de ces PDIE devront s’inscrire dans les volets « Déplacements » des Chartes de Développement Durable de ces quartiers.</a:t>
            </a:r>
            <a:endParaRPr lang="fr-FR" sz="2800"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2636912"/>
            <a:ext cx="8229600" cy="1143000"/>
          </a:xfrm>
        </p:spPr>
        <p:txBody>
          <a:bodyPr/>
          <a:lstStyle/>
          <a:p>
            <a:r>
              <a:rPr lang="fr-FR" b="1" dirty="0" smtClean="0"/>
              <a:t>Merci de votre attention</a:t>
            </a:r>
            <a:endParaRPr lang="fr-FR" b="1" dirty="0"/>
          </a:p>
        </p:txBody>
      </p:sp>
      <p:sp>
        <p:nvSpPr>
          <p:cNvPr id="2" name="Espace réservé du pied de page 1"/>
          <p:cNvSpPr>
            <a:spLocks noGrp="1"/>
          </p:cNvSpPr>
          <p:nvPr>
            <p:ph type="ftr" sz="quarter" idx="11"/>
          </p:nvPr>
        </p:nvSpPr>
        <p:spPr/>
        <p:txBody>
          <a:bodyPr/>
          <a:lstStyle/>
          <a:p>
            <a:r>
              <a:rPr lang="fr-FR" smtClean="0"/>
              <a:t>3ème Conférence Franco-Chinoise "Transports Urbains Durables" </a:t>
            </a:r>
            <a:endParaRPr lang="fr-FR"/>
          </a:p>
        </p:txBody>
      </p:sp>
      <p:sp>
        <p:nvSpPr>
          <p:cNvPr id="3" name="Espace réservé du numéro de diapositive 2"/>
          <p:cNvSpPr>
            <a:spLocks noGrp="1"/>
          </p:cNvSpPr>
          <p:nvPr>
            <p:ph type="sldNum" sz="quarter" idx="12"/>
          </p:nvPr>
        </p:nvSpPr>
        <p:spPr/>
        <p:txBody>
          <a:bodyPr/>
          <a:lstStyle/>
          <a:p>
            <a:fld id="{53E45980-6DF3-4CBD-9476-D4A262A42C7A}"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25</a:t>
            </a:fld>
            <a:endParaRPr lang="fr-FR"/>
          </a:p>
        </p:txBody>
      </p:sp>
      <p:pic>
        <p:nvPicPr>
          <p:cNvPr id="3074" name="Picture 2"/>
          <p:cNvPicPr>
            <a:picLocks noChangeAspect="1" noChangeArrowheads="1"/>
          </p:cNvPicPr>
          <p:nvPr/>
        </p:nvPicPr>
        <p:blipFill>
          <a:blip r:embed="rId2" cstate="print"/>
          <a:srcRect/>
          <a:stretch>
            <a:fillRect/>
          </a:stretch>
        </p:blipFill>
        <p:spPr bwMode="auto">
          <a:xfrm>
            <a:off x="0" y="0"/>
            <a:ext cx="9144000" cy="782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457200" y="188640"/>
            <a:ext cx="8229600" cy="1512168"/>
          </a:xfrm>
        </p:spPr>
        <p:txBody>
          <a:bodyPr>
            <a:normAutofit/>
          </a:bodyPr>
          <a:lstStyle/>
          <a:p>
            <a:r>
              <a:rPr lang="fr-FR" sz="3600" dirty="0" smtClean="0"/>
              <a:t>Emissions de Gaz à Effet de Serre</a:t>
            </a:r>
            <a:br>
              <a:rPr lang="fr-FR" sz="3600" dirty="0" smtClean="0"/>
            </a:br>
            <a:r>
              <a:rPr lang="fr-FR" sz="3600" dirty="0" smtClean="0"/>
              <a:t>en France </a:t>
            </a:r>
            <a:r>
              <a:rPr lang="fr-FR" dirty="0" smtClean="0"/>
              <a:t> </a:t>
            </a:r>
            <a:r>
              <a:rPr lang="fr-FR" sz="2800" dirty="0" smtClean="0"/>
              <a:t>(Source : ADEME)</a:t>
            </a:r>
            <a:endParaRPr lang="fr-FR" dirty="0"/>
          </a:p>
        </p:txBody>
      </p:sp>
      <p:sp>
        <p:nvSpPr>
          <p:cNvPr id="3" name="Espace réservé du pied de page 2"/>
          <p:cNvSpPr>
            <a:spLocks noGrp="1"/>
          </p:cNvSpPr>
          <p:nvPr>
            <p:ph type="ftr" sz="quarter" idx="11"/>
          </p:nvPr>
        </p:nvSpPr>
        <p:spPr/>
        <p:txBody>
          <a:bodyPr/>
          <a:lstStyle/>
          <a:p>
            <a:r>
              <a:rPr lang="fr-FR" smtClean="0"/>
              <a:t>3ème Conférence Franco-Chinoise "Transports Urbains Durables" </a:t>
            </a:r>
            <a:endParaRPr lang="fr-FR"/>
          </a:p>
        </p:txBody>
      </p:sp>
      <p:sp>
        <p:nvSpPr>
          <p:cNvPr id="4" name="Espace réservé du numéro de diapositive 3"/>
          <p:cNvSpPr>
            <a:spLocks noGrp="1"/>
          </p:cNvSpPr>
          <p:nvPr>
            <p:ph type="sldNum" sz="quarter" idx="12"/>
          </p:nvPr>
        </p:nvSpPr>
        <p:spPr/>
        <p:txBody>
          <a:bodyPr/>
          <a:lstStyle/>
          <a:p>
            <a:fld id="{53E45980-6DF3-4CBD-9476-D4A262A42C7A}" type="slidenum">
              <a:rPr lang="fr-FR" smtClean="0"/>
              <a:pPr/>
              <a:t>3</a:t>
            </a:fld>
            <a:endParaRPr lang="fr-FR"/>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1628800"/>
            <a:ext cx="8208912" cy="468052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sz="4000" b="1" dirty="0" smtClean="0"/>
              <a:t>Emissions de Gaz à Effet de Serre</a:t>
            </a:r>
            <a:endParaRPr lang="fr-FR" sz="4000" b="1" dirty="0"/>
          </a:p>
        </p:txBody>
      </p:sp>
      <p:sp>
        <p:nvSpPr>
          <p:cNvPr id="3" name="Espace réservé du contenu 2"/>
          <p:cNvSpPr>
            <a:spLocks noGrp="1"/>
          </p:cNvSpPr>
          <p:nvPr>
            <p:ph idx="1"/>
          </p:nvPr>
        </p:nvSpPr>
        <p:spPr/>
        <p:txBody>
          <a:bodyPr>
            <a:normAutofit lnSpcReduction="10000"/>
          </a:bodyPr>
          <a:lstStyle/>
          <a:p>
            <a:pPr>
              <a:lnSpc>
                <a:spcPct val="100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ea typeface="SimSun" charset="-122"/>
              </a:rPr>
              <a:t>    Les transports </a:t>
            </a:r>
            <a:r>
              <a:rPr lang="en-GB" b="1" dirty="0" err="1" smtClean="0">
                <a:ea typeface="SimSun" charset="-122"/>
              </a:rPr>
              <a:t>représentent</a:t>
            </a:r>
            <a:r>
              <a:rPr lang="en-GB" b="1" dirty="0" smtClean="0">
                <a:ea typeface="SimSun" charset="-122"/>
              </a:rPr>
              <a:t> en France </a:t>
            </a:r>
            <a:r>
              <a:rPr lang="en-GB" b="1" u="sng" dirty="0" smtClean="0">
                <a:ea typeface="SimSun" charset="-122"/>
              </a:rPr>
              <a:t>26,4 % des </a:t>
            </a:r>
            <a:r>
              <a:rPr lang="en-GB" b="1" u="sng" dirty="0" err="1" smtClean="0">
                <a:ea typeface="SimSun" charset="-122"/>
              </a:rPr>
              <a:t>émissions</a:t>
            </a:r>
            <a:r>
              <a:rPr lang="en-GB" b="1" u="sng" dirty="0" smtClean="0">
                <a:ea typeface="SimSun" charset="-122"/>
              </a:rPr>
              <a:t> </a:t>
            </a:r>
            <a:r>
              <a:rPr lang="en-GB" b="1" u="sng" dirty="0" err="1" smtClean="0">
                <a:ea typeface="SimSun" charset="-122"/>
              </a:rPr>
              <a:t>totales</a:t>
            </a:r>
            <a:r>
              <a:rPr lang="en-GB" b="1" dirty="0" smtClean="0">
                <a:ea typeface="SimSun" charset="-122"/>
              </a:rPr>
              <a:t> de </a:t>
            </a:r>
            <a:r>
              <a:rPr lang="en-GB" b="1" dirty="0" err="1" smtClean="0">
                <a:ea typeface="SimSun" charset="-122"/>
              </a:rPr>
              <a:t>Gaz</a:t>
            </a:r>
            <a:r>
              <a:rPr lang="en-GB" b="1" dirty="0" smtClean="0">
                <a:ea typeface="SimSun" charset="-122"/>
              </a:rPr>
              <a:t> à </a:t>
            </a:r>
            <a:r>
              <a:rPr lang="en-GB" b="1" dirty="0" err="1" smtClean="0">
                <a:ea typeface="SimSun" charset="-122"/>
              </a:rPr>
              <a:t>Effet</a:t>
            </a:r>
            <a:r>
              <a:rPr lang="en-GB" b="1" dirty="0" smtClean="0">
                <a:ea typeface="SimSun" charset="-122"/>
              </a:rPr>
              <a:t> de </a:t>
            </a:r>
            <a:r>
              <a:rPr lang="en-GB" b="1" dirty="0" err="1" smtClean="0">
                <a:ea typeface="SimSun" charset="-122"/>
              </a:rPr>
              <a:t>Serre</a:t>
            </a:r>
            <a:r>
              <a:rPr lang="en-GB" b="1" dirty="0" smtClean="0">
                <a:ea typeface="SimSun" charset="-122"/>
              </a:rPr>
              <a:t>, </a:t>
            </a:r>
            <a:r>
              <a:rPr lang="en-GB" b="1" dirty="0" err="1" smtClean="0">
                <a:ea typeface="SimSun" charset="-122"/>
              </a:rPr>
              <a:t>soit</a:t>
            </a:r>
            <a:r>
              <a:rPr lang="en-GB" b="1" dirty="0" smtClean="0">
                <a:ea typeface="SimSun" charset="-122"/>
              </a:rPr>
              <a:t> la contribution la plus forte de </a:t>
            </a:r>
            <a:r>
              <a:rPr lang="en-GB" b="1" dirty="0" err="1" smtClean="0">
                <a:ea typeface="SimSun" charset="-122"/>
              </a:rPr>
              <a:t>tous</a:t>
            </a:r>
            <a:r>
              <a:rPr lang="en-GB" b="1" dirty="0" smtClean="0">
                <a:ea typeface="SimSun" charset="-122"/>
              </a:rPr>
              <a:t> les </a:t>
            </a:r>
            <a:r>
              <a:rPr lang="en-GB" b="1" dirty="0" err="1" smtClean="0">
                <a:ea typeface="SimSun" charset="-122"/>
              </a:rPr>
              <a:t>secteurs</a:t>
            </a:r>
            <a:r>
              <a:rPr lang="en-GB" b="1" dirty="0" smtClean="0">
                <a:ea typeface="SimSun" charset="-122"/>
              </a:rPr>
              <a:t> </a:t>
            </a:r>
            <a:r>
              <a:rPr lang="en-GB" b="1" dirty="0" err="1" smtClean="0">
                <a:ea typeface="SimSun" charset="-122"/>
              </a:rPr>
              <a:t>économiques</a:t>
            </a:r>
            <a:r>
              <a:rPr lang="en-GB" b="1" dirty="0" smtClean="0">
                <a:ea typeface="SimSun" charset="-122"/>
              </a:rPr>
              <a:t>, avec la plus forte </a:t>
            </a:r>
            <a:r>
              <a:rPr lang="en-GB" b="1" dirty="0" err="1" smtClean="0">
                <a:ea typeface="SimSun" charset="-122"/>
              </a:rPr>
              <a:t>croissance</a:t>
            </a:r>
            <a:r>
              <a:rPr lang="en-GB" b="1" dirty="0" smtClean="0">
                <a:ea typeface="SimSun" charset="-122"/>
              </a:rPr>
              <a:t> </a:t>
            </a:r>
            <a:r>
              <a:rPr lang="en-GB" b="1" dirty="0" err="1" smtClean="0">
                <a:ea typeface="SimSun" charset="-122"/>
              </a:rPr>
              <a:t>depuis</a:t>
            </a:r>
            <a:r>
              <a:rPr lang="en-GB" b="1" dirty="0" smtClean="0">
                <a:ea typeface="SimSun" charset="-122"/>
              </a:rPr>
              <a:t> 1990 (+ 23%)</a:t>
            </a:r>
          </a:p>
          <a:p>
            <a:pPr algn="ctr">
              <a:lnSpc>
                <a:spcPct val="100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smtClean="0">
                <a:latin typeface="SimSun" charset="-122"/>
                <a:ea typeface="SimSun" charset="-122"/>
              </a:rPr>
              <a:t>________________</a:t>
            </a:r>
          </a:p>
          <a:p>
            <a:pPr algn="just">
              <a:lnSpc>
                <a:spcPct val="100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ea typeface="SimSun" charset="-122"/>
              </a:rPr>
              <a:t>    </a:t>
            </a:r>
            <a:r>
              <a:rPr lang="en-GB" b="1" dirty="0" err="1" smtClean="0">
                <a:ea typeface="SimSun" charset="-122"/>
              </a:rPr>
              <a:t>L'objectif</a:t>
            </a:r>
            <a:r>
              <a:rPr lang="en-GB" b="1" dirty="0" smtClean="0">
                <a:ea typeface="SimSun" charset="-122"/>
              </a:rPr>
              <a:t> de la France </a:t>
            </a:r>
            <a:r>
              <a:rPr lang="en-GB" b="1" dirty="0" err="1" smtClean="0">
                <a:ea typeface="SimSun" charset="-122"/>
              </a:rPr>
              <a:t>est</a:t>
            </a:r>
            <a:r>
              <a:rPr lang="en-GB" b="1" dirty="0" smtClean="0">
                <a:ea typeface="SimSun" charset="-122"/>
              </a:rPr>
              <a:t> de </a:t>
            </a:r>
            <a:r>
              <a:rPr lang="en-GB" b="1" u="sng" dirty="0" err="1" smtClean="0">
                <a:ea typeface="SimSun" charset="-122"/>
              </a:rPr>
              <a:t>réduire</a:t>
            </a:r>
            <a:r>
              <a:rPr lang="en-GB" b="1" u="sng" dirty="0" smtClean="0">
                <a:ea typeface="SimSun" charset="-122"/>
              </a:rPr>
              <a:t> de 20% </a:t>
            </a:r>
            <a:r>
              <a:rPr lang="en-GB" b="1" u="sng" dirty="0" err="1" smtClean="0">
                <a:ea typeface="SimSun" charset="-122"/>
              </a:rPr>
              <a:t>d'ici</a:t>
            </a:r>
            <a:r>
              <a:rPr lang="en-GB" b="1" u="sng" dirty="0" smtClean="0">
                <a:ea typeface="SimSun" charset="-122"/>
              </a:rPr>
              <a:t> 2020</a:t>
            </a:r>
            <a:r>
              <a:rPr lang="en-GB" b="1" dirty="0" smtClean="0">
                <a:ea typeface="SimSun" charset="-122"/>
              </a:rPr>
              <a:t> </a:t>
            </a:r>
            <a:r>
              <a:rPr lang="en-GB" b="1" dirty="0" err="1" smtClean="0">
                <a:ea typeface="SimSun" charset="-122"/>
              </a:rPr>
              <a:t>ses</a:t>
            </a:r>
            <a:r>
              <a:rPr lang="en-GB" b="1" dirty="0" smtClean="0">
                <a:ea typeface="SimSun" charset="-122"/>
              </a:rPr>
              <a:t> </a:t>
            </a:r>
            <a:r>
              <a:rPr lang="en-GB" b="1" dirty="0" err="1" smtClean="0">
                <a:ea typeface="SimSun" charset="-122"/>
              </a:rPr>
              <a:t>émissions</a:t>
            </a:r>
            <a:r>
              <a:rPr lang="en-GB" b="1" dirty="0" smtClean="0">
                <a:ea typeface="SimSun" charset="-122"/>
              </a:rPr>
              <a:t> de </a:t>
            </a:r>
            <a:r>
              <a:rPr lang="en-GB" b="1" dirty="0" err="1" smtClean="0">
                <a:ea typeface="SimSun" charset="-122"/>
              </a:rPr>
              <a:t>Gaz</a:t>
            </a:r>
            <a:r>
              <a:rPr lang="en-GB" b="1" dirty="0" smtClean="0">
                <a:ea typeface="SimSun" charset="-122"/>
              </a:rPr>
              <a:t> à </a:t>
            </a:r>
            <a:r>
              <a:rPr lang="en-GB" b="1" dirty="0" err="1" smtClean="0">
                <a:ea typeface="SimSun" charset="-122"/>
              </a:rPr>
              <a:t>Effet</a:t>
            </a:r>
            <a:r>
              <a:rPr lang="en-GB" b="1" dirty="0" smtClean="0">
                <a:ea typeface="SimSun" charset="-122"/>
              </a:rPr>
              <a:t> de </a:t>
            </a:r>
            <a:r>
              <a:rPr lang="en-GB" b="1" dirty="0" err="1" smtClean="0">
                <a:ea typeface="SimSun" charset="-122"/>
              </a:rPr>
              <a:t>Serre</a:t>
            </a:r>
            <a:r>
              <a:rPr lang="en-GB" b="1" dirty="0" smtClean="0">
                <a:ea typeface="SimSun" charset="-122"/>
              </a:rPr>
              <a:t>, et de les </a:t>
            </a:r>
            <a:r>
              <a:rPr lang="en-GB" b="1" dirty="0" err="1" smtClean="0">
                <a:ea typeface="SimSun" charset="-122"/>
              </a:rPr>
              <a:t>diviser</a:t>
            </a:r>
            <a:r>
              <a:rPr lang="en-GB" b="1" dirty="0" smtClean="0">
                <a:ea typeface="SimSun" charset="-122"/>
              </a:rPr>
              <a:t> par </a:t>
            </a:r>
            <a:r>
              <a:rPr lang="en-GB" b="1" dirty="0" err="1" smtClean="0">
                <a:ea typeface="SimSun" charset="-122"/>
              </a:rPr>
              <a:t>quatre</a:t>
            </a:r>
            <a:r>
              <a:rPr lang="en-GB" b="1" dirty="0" smtClean="0">
                <a:ea typeface="SimSun" charset="-122"/>
              </a:rPr>
              <a:t> </a:t>
            </a:r>
            <a:r>
              <a:rPr lang="en-GB" b="1" dirty="0" err="1" smtClean="0">
                <a:ea typeface="SimSun" charset="-122"/>
              </a:rPr>
              <a:t>d’ici</a:t>
            </a:r>
            <a:r>
              <a:rPr lang="en-GB" b="1" dirty="0" smtClean="0">
                <a:ea typeface="SimSun" charset="-122"/>
              </a:rPr>
              <a:t> 2050.</a:t>
            </a:r>
          </a:p>
          <a:p>
            <a:endParaRPr lang="fr-FR"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GB" b="1" dirty="0" smtClean="0"/>
              <a:t>Les transports </a:t>
            </a:r>
            <a:r>
              <a:rPr lang="en-GB" b="1" dirty="0" err="1" smtClean="0"/>
              <a:t>urbains</a:t>
            </a:r>
            <a:endParaRPr lang="fr-FR" b="1" dirty="0"/>
          </a:p>
        </p:txBody>
      </p:sp>
      <p:sp>
        <p:nvSpPr>
          <p:cNvPr id="5" name="Espace réservé du contenu 4"/>
          <p:cNvSpPr>
            <a:spLocks noGrp="1"/>
          </p:cNvSpPr>
          <p:nvPr>
            <p:ph idx="1"/>
          </p:nvPr>
        </p:nvSpPr>
        <p:spPr>
          <a:xfrm>
            <a:off x="467544" y="1700808"/>
            <a:ext cx="8229600" cy="4824536"/>
          </a:xfrm>
        </p:spPr>
        <p:txBody>
          <a:bodyPr>
            <a:normAutofit/>
          </a:bodyPr>
          <a:lstStyle/>
          <a:p>
            <a:pPr>
              <a:lnSpc>
                <a:spcPct val="76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t>	</a:t>
            </a:r>
            <a:r>
              <a:rPr lang="en-GB" b="1" dirty="0" err="1" smtClean="0"/>
              <a:t>Constat</a:t>
            </a:r>
            <a:r>
              <a:rPr lang="en-GB" b="1" dirty="0" smtClean="0"/>
              <a:t>  </a:t>
            </a:r>
            <a:r>
              <a:rPr lang="en-GB" b="1" dirty="0" err="1" smtClean="0"/>
              <a:t>sur</a:t>
            </a:r>
            <a:r>
              <a:rPr lang="en-GB" b="1" dirty="0" smtClean="0"/>
              <a:t> la situation </a:t>
            </a:r>
            <a:r>
              <a:rPr lang="en-GB" b="1" dirty="0" err="1" smtClean="0"/>
              <a:t>actuelle</a:t>
            </a:r>
            <a:r>
              <a:rPr lang="en-GB" b="1" dirty="0" smtClean="0"/>
              <a:t> en France :</a:t>
            </a:r>
          </a:p>
          <a:p>
            <a:pPr>
              <a:lnSpc>
                <a:spcPct val="76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dirty="0" smtClean="0">
                <a:latin typeface="Times New Roman" charset="0"/>
              </a:rPr>
              <a:t> </a:t>
            </a:r>
            <a:endParaRPr lang="en-GB" b="1" u="sng" dirty="0" smtClean="0">
              <a:latin typeface="SimSun" charset="-122"/>
              <a:ea typeface="SimSun" charset="-122"/>
            </a:endParaRPr>
          </a:p>
          <a:p>
            <a:pPr>
              <a:lnSpc>
                <a:spcPct val="77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i="1" dirty="0" smtClean="0">
                <a:latin typeface="Times New Roman" charset="0"/>
              </a:rPr>
              <a:t>	</a:t>
            </a:r>
            <a:r>
              <a:rPr lang="en-GB" sz="1100" b="1" dirty="0" smtClean="0">
                <a:latin typeface="Times New Roman" charset="0"/>
              </a:rPr>
              <a:t> </a:t>
            </a:r>
            <a:r>
              <a:rPr lang="en-GB" sz="2800" dirty="0" smtClean="0"/>
              <a:t>La </a:t>
            </a:r>
            <a:r>
              <a:rPr lang="en-GB" sz="2800" dirty="0" err="1" smtClean="0"/>
              <a:t>mobilité</a:t>
            </a:r>
            <a:r>
              <a:rPr lang="en-GB" sz="2800" dirty="0" smtClean="0"/>
              <a:t> </a:t>
            </a:r>
            <a:r>
              <a:rPr lang="en-GB" sz="2800" dirty="0" err="1" smtClean="0"/>
              <a:t>urbaine</a:t>
            </a:r>
            <a:r>
              <a:rPr lang="en-GB" sz="2800" dirty="0" smtClean="0"/>
              <a:t> </a:t>
            </a:r>
            <a:r>
              <a:rPr lang="en-GB" sz="2800" dirty="0" err="1" smtClean="0"/>
              <a:t>représente</a:t>
            </a:r>
            <a:r>
              <a:rPr lang="en-GB" sz="2800" dirty="0" smtClean="0"/>
              <a:t> plus de 40 % des flux </a:t>
            </a:r>
            <a:r>
              <a:rPr lang="en-GB" sz="2800" dirty="0" err="1" smtClean="0"/>
              <a:t>totaux</a:t>
            </a:r>
            <a:r>
              <a:rPr lang="en-GB" sz="2800" dirty="0" smtClean="0"/>
              <a:t> de transport de voyageurs. </a:t>
            </a:r>
          </a:p>
          <a:p>
            <a:pPr>
              <a:lnSpc>
                <a:spcPct val="77000"/>
              </a:lnSpc>
              <a:buFont typeface="Arial" charset="0"/>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dirty="0" smtClean="0"/>
          </a:p>
          <a:p>
            <a:pPr>
              <a:lnSpc>
                <a:spcPct val="76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t>	La </a:t>
            </a:r>
            <a:r>
              <a:rPr lang="en-GB" sz="2800" dirty="0" err="1" smtClean="0"/>
              <a:t>voiture</a:t>
            </a:r>
            <a:r>
              <a:rPr lang="en-GB" sz="2800" dirty="0" smtClean="0"/>
              <a:t> assure plus de 80 % de </a:t>
            </a:r>
            <a:r>
              <a:rPr lang="en-GB" sz="2800" dirty="0" err="1" smtClean="0"/>
              <a:t>ces</a:t>
            </a:r>
            <a:r>
              <a:rPr lang="en-GB" sz="2800" dirty="0" smtClean="0"/>
              <a:t> flux et les transports </a:t>
            </a:r>
            <a:r>
              <a:rPr lang="en-GB" sz="2800" dirty="0" err="1" smtClean="0"/>
              <a:t>collectifs</a:t>
            </a:r>
            <a:r>
              <a:rPr lang="en-GB" sz="2800" dirty="0" smtClean="0"/>
              <a:t> 13 %, </a:t>
            </a:r>
            <a:r>
              <a:rPr lang="en-GB" sz="2800" dirty="0" err="1" smtClean="0"/>
              <a:t>mais</a:t>
            </a:r>
            <a:r>
              <a:rPr lang="en-GB" sz="2800" dirty="0" smtClean="0"/>
              <a:t> 30% en Ile-de-France et 7,5% en Province.</a:t>
            </a:r>
          </a:p>
          <a:p>
            <a:pPr>
              <a:lnSpc>
                <a:spcPct val="76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t> </a:t>
            </a:r>
          </a:p>
          <a:p>
            <a:pPr>
              <a:lnSpc>
                <a:spcPct val="76000"/>
              </a:lnSpc>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t>	Les </a:t>
            </a:r>
            <a:r>
              <a:rPr lang="en-GB" sz="2800" dirty="0" err="1" smtClean="0"/>
              <a:t>émissions</a:t>
            </a:r>
            <a:r>
              <a:rPr lang="en-GB" sz="2800" dirty="0" smtClean="0"/>
              <a:t> de </a:t>
            </a:r>
            <a:r>
              <a:rPr lang="en-GB" sz="2800" dirty="0" err="1" smtClean="0"/>
              <a:t>gaz</a:t>
            </a:r>
            <a:r>
              <a:rPr lang="en-GB" sz="2800" dirty="0" smtClean="0"/>
              <a:t> à </a:t>
            </a:r>
            <a:r>
              <a:rPr lang="en-GB" sz="2800" dirty="0" err="1" smtClean="0"/>
              <a:t>effet</a:t>
            </a:r>
            <a:r>
              <a:rPr lang="en-GB" sz="2800" dirty="0" smtClean="0"/>
              <a:t> de </a:t>
            </a:r>
            <a:r>
              <a:rPr lang="en-GB" sz="2800" dirty="0" err="1" smtClean="0"/>
              <a:t>serre</a:t>
            </a:r>
            <a:r>
              <a:rPr lang="en-GB" sz="2800" dirty="0" smtClean="0"/>
              <a:t> </a:t>
            </a:r>
            <a:r>
              <a:rPr lang="en-GB" sz="2800" dirty="0" err="1" smtClean="0"/>
              <a:t>liées</a:t>
            </a:r>
            <a:r>
              <a:rPr lang="en-GB" sz="2800" dirty="0" smtClean="0"/>
              <a:t> à la </a:t>
            </a:r>
            <a:r>
              <a:rPr lang="en-GB" sz="2800" dirty="0" err="1" smtClean="0"/>
              <a:t>mobilité</a:t>
            </a:r>
            <a:r>
              <a:rPr lang="en-GB" sz="2800" dirty="0" smtClean="0"/>
              <a:t> </a:t>
            </a:r>
            <a:r>
              <a:rPr lang="en-GB" sz="2800" dirty="0" err="1" smtClean="0"/>
              <a:t>urbaine</a:t>
            </a:r>
            <a:r>
              <a:rPr lang="en-GB" sz="2800" dirty="0" smtClean="0"/>
              <a:t> </a:t>
            </a:r>
            <a:r>
              <a:rPr lang="en-GB" sz="2800" dirty="0" err="1" smtClean="0"/>
              <a:t>représente</a:t>
            </a:r>
            <a:r>
              <a:rPr lang="en-GB" sz="2800" dirty="0" smtClean="0"/>
              <a:t> 53 % des </a:t>
            </a:r>
            <a:r>
              <a:rPr lang="en-GB" sz="2800" dirty="0" err="1" smtClean="0"/>
              <a:t>émissions</a:t>
            </a:r>
            <a:r>
              <a:rPr lang="en-GB" sz="2800" dirty="0" smtClean="0"/>
              <a:t> </a:t>
            </a:r>
            <a:r>
              <a:rPr lang="en-GB" sz="2800" dirty="0" err="1" smtClean="0"/>
              <a:t>totales</a:t>
            </a:r>
            <a:r>
              <a:rPr lang="en-GB" sz="2800" dirty="0" smtClean="0"/>
              <a:t> du transport de voyageurs.  </a:t>
            </a:r>
          </a:p>
          <a:p>
            <a:endParaRPr lang="fr-FR" dirty="0"/>
          </a:p>
        </p:txBody>
      </p:sp>
      <p:sp>
        <p:nvSpPr>
          <p:cNvPr id="2" name="Espace réservé du pied de page 1"/>
          <p:cNvSpPr>
            <a:spLocks noGrp="1"/>
          </p:cNvSpPr>
          <p:nvPr>
            <p:ph type="ftr" sz="quarter" idx="11"/>
          </p:nvPr>
        </p:nvSpPr>
        <p:spPr/>
        <p:txBody>
          <a:bodyPr/>
          <a:lstStyle/>
          <a:p>
            <a:r>
              <a:rPr lang="fr-FR" smtClean="0"/>
              <a:t>3ème Conférence Franco-Chinoise "Transports Urbains Durables" </a:t>
            </a:r>
            <a:endParaRPr lang="fr-FR"/>
          </a:p>
        </p:txBody>
      </p:sp>
      <p:sp>
        <p:nvSpPr>
          <p:cNvPr id="3" name="Espace réservé du numéro de diapositive 2"/>
          <p:cNvSpPr>
            <a:spLocks noGrp="1"/>
          </p:cNvSpPr>
          <p:nvPr>
            <p:ph type="sldNum" sz="quarter" idx="12"/>
          </p:nvPr>
        </p:nvSpPr>
        <p:spPr/>
        <p:txBody>
          <a:bodyPr/>
          <a:lstStyle/>
          <a:p>
            <a:fld id="{53E45980-6DF3-4CBD-9476-D4A262A42C7A}"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3ème Conférence Franco-Chinoise "Transports Urbains Durables" </a:t>
            </a:r>
            <a:endParaRPr lang="fr-FR"/>
          </a:p>
        </p:txBody>
      </p:sp>
      <p:sp>
        <p:nvSpPr>
          <p:cNvPr id="3" name="Espace réservé du numéro de diapositive 2"/>
          <p:cNvSpPr>
            <a:spLocks noGrp="1"/>
          </p:cNvSpPr>
          <p:nvPr>
            <p:ph type="sldNum" sz="quarter" idx="12"/>
          </p:nvPr>
        </p:nvSpPr>
        <p:spPr/>
        <p:txBody>
          <a:bodyPr/>
          <a:lstStyle/>
          <a:p>
            <a:fld id="{53E45980-6DF3-4CBD-9476-D4A262A42C7A}" type="slidenum">
              <a:rPr lang="fr-FR" smtClean="0"/>
              <a:pPr/>
              <a:t>6</a:t>
            </a:fld>
            <a:endParaRPr lang="fr-FR"/>
          </a:p>
        </p:txBody>
      </p:sp>
      <p:pic>
        <p:nvPicPr>
          <p:cNvPr id="5122" name="Picture 2"/>
          <p:cNvPicPr>
            <a:picLocks noGrp="1" noChangeAspect="1" noChangeArrowheads="1"/>
          </p:cNvPicPr>
          <p:nvPr>
            <p:ph idx="4294967295"/>
          </p:nvPr>
        </p:nvPicPr>
        <p:blipFill>
          <a:blip r:embed="rId2" cstate="print"/>
          <a:srcRect/>
          <a:stretch>
            <a:fillRect/>
          </a:stretch>
        </p:blipFill>
        <p:spPr bwMode="auto">
          <a:xfrm>
            <a:off x="755576" y="620688"/>
            <a:ext cx="7632848" cy="525658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1. Le Plan de Déplacement Urbain (PDU) instrument de planification et de concertation</a:t>
            </a:r>
            <a:endParaRPr lang="fr-FR" sz="3200" b="1" dirty="0"/>
          </a:p>
        </p:txBody>
      </p:sp>
      <p:sp>
        <p:nvSpPr>
          <p:cNvPr id="3" name="Espace réservé du contenu 2"/>
          <p:cNvSpPr>
            <a:spLocks noGrp="1"/>
          </p:cNvSpPr>
          <p:nvPr>
            <p:ph idx="1"/>
          </p:nvPr>
        </p:nvSpPr>
        <p:spPr>
          <a:xfrm>
            <a:off x="251520" y="1556792"/>
            <a:ext cx="8640960" cy="4824536"/>
          </a:xfrm>
        </p:spPr>
        <p:txBody>
          <a:bodyPr>
            <a:normAutofit fontScale="92500" lnSpcReduction="20000"/>
          </a:bodyPr>
          <a:lstStyle/>
          <a:p>
            <a:pPr algn="just">
              <a:buNone/>
            </a:pPr>
            <a:r>
              <a:rPr lang="fr-FR" sz="2800" b="1" i="1" dirty="0" smtClean="0"/>
              <a:t>Objectif:</a:t>
            </a:r>
          </a:p>
          <a:p>
            <a:pPr algn="just">
              <a:buNone/>
            </a:pPr>
            <a:r>
              <a:rPr lang="fr-FR" sz="2800" b="1" dirty="0" smtClean="0"/>
              <a:t>Assurer un équilibre entre</a:t>
            </a:r>
          </a:p>
          <a:p>
            <a:pPr algn="just"/>
            <a:r>
              <a:rPr lang="fr-FR" sz="2800" b="1" dirty="0" smtClean="0"/>
              <a:t>besoins de mobilité et de facilité d’accès d’une part,</a:t>
            </a:r>
          </a:p>
          <a:p>
            <a:pPr algn="just"/>
            <a:r>
              <a:rPr lang="fr-FR" sz="2800" b="1" dirty="0" smtClean="0"/>
              <a:t>protection de l’environnement et de la santé (bruit, pollutions, sécurité…) d’autre part.</a:t>
            </a:r>
          </a:p>
          <a:p>
            <a:pPr algn="just">
              <a:buNone/>
            </a:pPr>
            <a:r>
              <a:rPr lang="fr-FR" sz="2800" b="1" i="1" dirty="0" smtClean="0"/>
              <a:t>Contenu du Plan:</a:t>
            </a:r>
          </a:p>
          <a:p>
            <a:pPr algn="just"/>
            <a:r>
              <a:rPr lang="fr-FR" sz="2800" b="1" dirty="0" smtClean="0"/>
              <a:t>Orientations (infrastructures, espaces publics, services…) pour l’aménagement du territoire, opposables aux Plans Locaux d’urbanisme,</a:t>
            </a:r>
          </a:p>
          <a:p>
            <a:pPr algn="just"/>
            <a:r>
              <a:rPr lang="fr-FR" sz="2800" b="1" dirty="0" smtClean="0"/>
              <a:t>actions concrètes à mettre en œuvre qui privilégient les modes non polluants (transports collectifs, modes actifs…)</a:t>
            </a:r>
          </a:p>
          <a:p>
            <a:pPr algn="just">
              <a:buNone/>
            </a:pPr>
            <a:r>
              <a:rPr lang="fr-FR" sz="2800" b="1" dirty="0" smtClean="0"/>
              <a:t> </a:t>
            </a:r>
          </a:p>
          <a:p>
            <a:pPr algn="just"/>
            <a:endParaRPr lang="fr-FR" sz="2800" b="1" dirty="0" smtClean="0"/>
          </a:p>
          <a:p>
            <a:pPr algn="just">
              <a:buNone/>
            </a:pPr>
            <a:endParaRPr lang="fr-FR" sz="2800" b="1" dirty="0" smtClean="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720080"/>
          </a:xfrm>
        </p:spPr>
        <p:txBody>
          <a:bodyPr>
            <a:normAutofit/>
          </a:bodyPr>
          <a:lstStyle/>
          <a:p>
            <a:r>
              <a:rPr lang="fr-FR" sz="3600" b="1" dirty="0" smtClean="0"/>
              <a:t>Le Plan de Déplacement Urbain </a:t>
            </a:r>
            <a:r>
              <a:rPr lang="fr-FR" sz="3600" dirty="0" smtClean="0"/>
              <a:t>(Suite)</a:t>
            </a:r>
            <a:endParaRPr lang="fr-FR" sz="3600" b="1" dirty="0"/>
          </a:p>
        </p:txBody>
      </p:sp>
      <p:sp>
        <p:nvSpPr>
          <p:cNvPr id="3" name="Espace réservé du contenu 2"/>
          <p:cNvSpPr>
            <a:spLocks noGrp="1"/>
          </p:cNvSpPr>
          <p:nvPr>
            <p:ph idx="1"/>
          </p:nvPr>
        </p:nvSpPr>
        <p:spPr>
          <a:xfrm>
            <a:off x="467544" y="980728"/>
            <a:ext cx="8229600" cy="5400600"/>
          </a:xfrm>
        </p:spPr>
        <p:txBody>
          <a:bodyPr>
            <a:normAutofit fontScale="92500" lnSpcReduction="10000"/>
          </a:bodyPr>
          <a:lstStyle/>
          <a:p>
            <a:pPr>
              <a:buNone/>
            </a:pPr>
            <a:r>
              <a:rPr lang="fr-FR" sz="2800" b="1" i="1" dirty="0" smtClean="0"/>
              <a:t>Processus d’élaboration:</a:t>
            </a:r>
          </a:p>
          <a:p>
            <a:pPr algn="just"/>
            <a:r>
              <a:rPr lang="fr-FR" sz="2800" b="1" dirty="0" smtClean="0"/>
              <a:t>Diagnostic</a:t>
            </a:r>
          </a:p>
          <a:p>
            <a:pPr algn="just"/>
            <a:r>
              <a:rPr lang="fr-FR" sz="2800" b="1" dirty="0" smtClean="0"/>
              <a:t>Scénarios et études de solution</a:t>
            </a:r>
          </a:p>
          <a:p>
            <a:pPr algn="just"/>
            <a:r>
              <a:rPr lang="fr-FR" sz="2800" b="1" dirty="0" smtClean="0"/>
              <a:t>Choix du </a:t>
            </a:r>
            <a:r>
              <a:rPr lang="fr-FR" sz="2800" b="1" dirty="0" err="1" smtClean="0"/>
              <a:t>pre</a:t>
            </a:r>
            <a:r>
              <a:rPr lang="fr-FR" sz="2800" b="1" dirty="0" smtClean="0"/>
              <a:t>-projet par délibération de l’Autorité Organisatrice des Transports Urbains (AOTU) de l’agglo.</a:t>
            </a:r>
          </a:p>
          <a:p>
            <a:pPr algn="just"/>
            <a:r>
              <a:rPr lang="fr-FR" sz="2800" b="1" dirty="0" smtClean="0"/>
              <a:t>Soumission pour avis aux autorités publiques et concertation préalable avec la population (3 mois)</a:t>
            </a:r>
          </a:p>
          <a:p>
            <a:pPr algn="just"/>
            <a:r>
              <a:rPr lang="fr-FR" sz="2800" b="1" dirty="0" smtClean="0"/>
              <a:t>Enquête publique après prise en compte des avis</a:t>
            </a:r>
          </a:p>
          <a:p>
            <a:pPr algn="just"/>
            <a:r>
              <a:rPr lang="fr-FR" sz="2800" b="1" dirty="0" smtClean="0"/>
              <a:t>Procédures administratives(rapport du commissaire enquêteur, Préfet, tribunal administratif.. ) et prise en compte des modifications éventuelles</a:t>
            </a:r>
          </a:p>
          <a:p>
            <a:pPr algn="just"/>
            <a:r>
              <a:rPr lang="fr-FR" sz="2800" b="1" dirty="0" smtClean="0"/>
              <a:t>Approbation définitive du PDU par l’AOTU</a:t>
            </a:r>
          </a:p>
          <a:p>
            <a:pPr algn="just">
              <a:buNone/>
            </a:pPr>
            <a:r>
              <a:rPr lang="fr-FR" sz="2800" b="1" i="1" dirty="0" smtClean="0"/>
              <a:t>Evaluation obligatoire au bout de cinq ans  </a:t>
            </a:r>
            <a:endParaRPr lang="fr-FR" sz="2800" b="1" i="1" dirty="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Le Plan de Déplacement Urbain</a:t>
            </a:r>
            <a:br>
              <a:rPr lang="fr-FR" sz="3200" b="1" dirty="0" smtClean="0"/>
            </a:br>
            <a:r>
              <a:rPr lang="fr-FR" sz="3200" b="1" dirty="0" smtClean="0"/>
              <a:t>instrument de la politique des déplacements</a:t>
            </a:r>
            <a:endParaRPr lang="fr-FR" sz="3200" dirty="0"/>
          </a:p>
        </p:txBody>
      </p:sp>
      <p:sp>
        <p:nvSpPr>
          <p:cNvPr id="3" name="Espace réservé du contenu 2"/>
          <p:cNvSpPr>
            <a:spLocks noGrp="1"/>
          </p:cNvSpPr>
          <p:nvPr>
            <p:ph idx="1"/>
          </p:nvPr>
        </p:nvSpPr>
        <p:spPr>
          <a:xfrm>
            <a:off x="467544" y="1916832"/>
            <a:ext cx="8229600" cy="4320480"/>
          </a:xfrm>
        </p:spPr>
        <p:txBody>
          <a:bodyPr>
            <a:normAutofit/>
          </a:bodyPr>
          <a:lstStyle/>
          <a:p>
            <a:pPr>
              <a:buNone/>
            </a:pPr>
            <a:r>
              <a:rPr lang="fr-FR" sz="2800" b="1" i="1" dirty="0" smtClean="0"/>
              <a:t>Les mesures à mettre en place dans le PDU:</a:t>
            </a:r>
          </a:p>
          <a:p>
            <a:r>
              <a:rPr lang="fr-FR" sz="2800" b="1" dirty="0" smtClean="0"/>
              <a:t>La sécurité de tous les déplacements</a:t>
            </a:r>
          </a:p>
          <a:p>
            <a:r>
              <a:rPr lang="fr-FR" sz="2800" b="1" dirty="0" smtClean="0"/>
              <a:t>La diminution du trafic automobile</a:t>
            </a:r>
          </a:p>
          <a:p>
            <a:pPr algn="just"/>
            <a:r>
              <a:rPr lang="fr-FR" sz="2800" b="1" dirty="0" smtClean="0"/>
              <a:t>Le développement des transports collectifs et des moyens de déplacements économes et les moins polluants (ex: bicyclette, marche à pied..)</a:t>
            </a:r>
          </a:p>
          <a:p>
            <a:pPr algn="just"/>
            <a:r>
              <a:rPr lang="fr-FR" sz="2800" b="1" dirty="0" smtClean="0"/>
              <a:t>L’aménagement et l’exploitation des réseaux et des voiries d’agglomération</a:t>
            </a:r>
          </a:p>
          <a:p>
            <a:pPr algn="just"/>
            <a:endParaRPr lang="fr-FR" sz="2800" b="1" dirty="0" smtClean="0"/>
          </a:p>
          <a:p>
            <a:pPr algn="just"/>
            <a:endParaRPr lang="fr-FR" sz="2800" b="1" dirty="0" smtClean="0"/>
          </a:p>
        </p:txBody>
      </p:sp>
      <p:sp>
        <p:nvSpPr>
          <p:cNvPr id="4" name="Espace réservé du pied de page 3"/>
          <p:cNvSpPr>
            <a:spLocks noGrp="1"/>
          </p:cNvSpPr>
          <p:nvPr>
            <p:ph type="ftr" sz="quarter" idx="11"/>
          </p:nvPr>
        </p:nvSpPr>
        <p:spPr/>
        <p:txBody>
          <a:bodyPr/>
          <a:lstStyle/>
          <a:p>
            <a:r>
              <a:rPr lang="fr-FR" smtClean="0"/>
              <a:t>3ème Conférence Franco-Chinoise "Transports Urbains Durables" </a:t>
            </a:r>
            <a:endParaRPr lang="fr-FR"/>
          </a:p>
        </p:txBody>
      </p:sp>
      <p:sp>
        <p:nvSpPr>
          <p:cNvPr id="5" name="Espace réservé du numéro de diapositive 4"/>
          <p:cNvSpPr>
            <a:spLocks noGrp="1"/>
          </p:cNvSpPr>
          <p:nvPr>
            <p:ph type="sldNum" sz="quarter" idx="12"/>
          </p:nvPr>
        </p:nvSpPr>
        <p:spPr/>
        <p:txBody>
          <a:bodyPr/>
          <a:lstStyle/>
          <a:p>
            <a:fld id="{53E45980-6DF3-4CBD-9476-D4A262A42C7A}" type="slidenum">
              <a:rPr lang="fr-FR" smtClean="0"/>
              <a:pPr/>
              <a:t>9</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Affichage à l'écran (4:3)</PresentationFormat>
  <Paragraphs>191</Paragraphs>
  <Slides>25</Slides>
  <Notes>7</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Des Plans de mobilité urbaine des agglomérations (les PDU) aux Plans de Déplacements Entreprises    Le cas des quartiers d’affaires _______________</vt:lpstr>
      <vt:lpstr>SOMMAIRE</vt:lpstr>
      <vt:lpstr>Emissions de Gaz à Effet de Serre en France  (Source : ADEME)</vt:lpstr>
      <vt:lpstr>Emissions de Gaz à Effet de Serre</vt:lpstr>
      <vt:lpstr>Les transports urbains</vt:lpstr>
      <vt:lpstr>Diapositive 6</vt:lpstr>
      <vt:lpstr>1. Le Plan de Déplacement Urbain (PDU) instrument de planification et de concertation</vt:lpstr>
      <vt:lpstr>Le Plan de Déplacement Urbain (Suite)</vt:lpstr>
      <vt:lpstr>Le Plan de Déplacement Urbain instrument de la politique des déplacements</vt:lpstr>
      <vt:lpstr>Le Plan de Déplacement Urbain instrument de la politique des déplacements</vt:lpstr>
      <vt:lpstr>Diapositive 11</vt:lpstr>
      <vt:lpstr>Les perspectives d’amélioration des PDU</vt:lpstr>
      <vt:lpstr>Les perspectives d’amélioration des PDU (suite)</vt:lpstr>
      <vt:lpstr>Diapositive 14</vt:lpstr>
      <vt:lpstr>Affichage CO2 des prestations de transport</vt:lpstr>
      <vt:lpstr>2. Le Plan de Déplacement Entreprise (PDE)</vt:lpstr>
      <vt:lpstr>Les mesures à mettre en œuvre  dans le PDE</vt:lpstr>
      <vt:lpstr>Etat d’avancement des PDE</vt:lpstr>
      <vt:lpstr>Les PDE : perspectives</vt:lpstr>
      <vt:lpstr>3. Le cas des quartiers d’affaires</vt:lpstr>
      <vt:lpstr>Définition du quartier d’affaires  (cf. travaux en cours à l’ISO)</vt:lpstr>
      <vt:lpstr>Vers des quartiers d’affaires durables ?</vt:lpstr>
      <vt:lpstr>Quid des déplacements?</vt:lpstr>
      <vt:lpstr>Merci de votre attention</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Plans de mobilité urbaine des agglomérations (les PDU) aux Plans de Déplacements Entreprises (PDE)</dc:title>
  <dc:creator>Michel CALVINO</dc:creator>
  <cp:lastModifiedBy>Michel CALVINO</cp:lastModifiedBy>
  <cp:revision>112</cp:revision>
  <dcterms:created xsi:type="dcterms:W3CDTF">2010-08-02T13:28:47Z</dcterms:created>
  <dcterms:modified xsi:type="dcterms:W3CDTF">2010-09-02T15:03:05Z</dcterms:modified>
</cp:coreProperties>
</file>