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8" r:id="rId2"/>
    <p:sldId id="293" r:id="rId3"/>
    <p:sldId id="265" r:id="rId4"/>
    <p:sldId id="299" r:id="rId5"/>
    <p:sldId id="261" r:id="rId6"/>
    <p:sldId id="272" r:id="rId7"/>
    <p:sldId id="280" r:id="rId8"/>
    <p:sldId id="281" r:id="rId9"/>
    <p:sldId id="283" r:id="rId10"/>
    <p:sldId id="295" r:id="rId11"/>
    <p:sldId id="286" r:id="rId12"/>
    <p:sldId id="287" r:id="rId13"/>
    <p:sldId id="291" r:id="rId14"/>
    <p:sldId id="297" r:id="rId15"/>
    <p:sldId id="298" r:id="rId16"/>
    <p:sldId id="263" r:id="rId17"/>
    <p:sldId id="300" r:id="rId18"/>
    <p:sldId id="290" r:id="rId19"/>
    <p:sldId id="296" r:id="rId20"/>
    <p:sldId id="284" r:id="rId21"/>
    <p:sldId id="285" r:id="rId22"/>
    <p:sldId id="270" r:id="rId2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99FF"/>
    <a:srgbClr val="FFFF00"/>
    <a:srgbClr val="CCFF99"/>
    <a:srgbClr val="0066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1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4EC782-6C9D-41D8-8A0C-A787B46EDA8A}" type="doc">
      <dgm:prSet loTypeId="urn:microsoft.com/office/officeart/2005/8/layout/radial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EE9D47D7-01F2-4900-AB16-7D1222CB138F}">
      <dgm:prSet phldrT="[Texte]" custT="1"/>
      <dgm:spPr/>
      <dgm:t>
        <a:bodyPr/>
        <a:lstStyle/>
        <a:p>
          <a:r>
            <a:rPr lang="fr-FR" sz="2400" b="1" dirty="0" smtClean="0"/>
            <a:t>NOSCIFEL</a:t>
          </a:r>
        </a:p>
        <a:p>
          <a:r>
            <a:rPr lang="fr-FR" sz="2400" b="1" dirty="0" smtClean="0"/>
            <a:t>Services</a:t>
          </a:r>
          <a:endParaRPr lang="fr-FR" sz="2400" b="1" dirty="0"/>
        </a:p>
      </dgm:t>
    </dgm:pt>
    <dgm:pt modelId="{5E62409B-DEEF-4620-9D8F-CFDBC5EC46FC}" type="parTrans" cxnId="{DF24CC27-AFA2-4E7C-B8CC-A9A69B762A94}">
      <dgm:prSet/>
      <dgm:spPr/>
      <dgm:t>
        <a:bodyPr/>
        <a:lstStyle/>
        <a:p>
          <a:endParaRPr lang="fr-FR"/>
        </a:p>
      </dgm:t>
    </dgm:pt>
    <dgm:pt modelId="{B74500C9-EE2D-4733-83CD-43DE8690488C}" type="sibTrans" cxnId="{DF24CC27-AFA2-4E7C-B8CC-A9A69B762A94}">
      <dgm:prSet/>
      <dgm:spPr/>
      <dgm:t>
        <a:bodyPr/>
        <a:lstStyle/>
        <a:p>
          <a:endParaRPr lang="fr-FR"/>
        </a:p>
      </dgm:t>
    </dgm:pt>
    <dgm:pt modelId="{C78D8BD6-9C12-4C35-9425-D8DBC87623C1}">
      <dgm:prSet phldrT="[Texte]"/>
      <dgm:spPr/>
      <dgm:t>
        <a:bodyPr/>
        <a:lstStyle/>
        <a:p>
          <a:r>
            <a:rPr lang="fr-FR" dirty="0" smtClean="0"/>
            <a:t>Accès 24/24 7/7 du monde entier</a:t>
          </a:r>
          <a:endParaRPr lang="fr-FR" dirty="0"/>
        </a:p>
      </dgm:t>
    </dgm:pt>
    <dgm:pt modelId="{17F9D84F-7ED1-4A30-91F0-CE99F560BF16}" type="parTrans" cxnId="{C351BC09-FEF9-4D68-ACCC-B1A87A92D2CB}">
      <dgm:prSet/>
      <dgm:spPr/>
      <dgm:t>
        <a:bodyPr/>
        <a:lstStyle/>
        <a:p>
          <a:endParaRPr lang="fr-FR"/>
        </a:p>
      </dgm:t>
    </dgm:pt>
    <dgm:pt modelId="{839486E8-0A98-4B09-AA5F-7C982CA9E915}" type="sibTrans" cxnId="{C351BC09-FEF9-4D68-ACCC-B1A87A92D2CB}">
      <dgm:prSet/>
      <dgm:spPr/>
      <dgm:t>
        <a:bodyPr/>
        <a:lstStyle/>
        <a:p>
          <a:endParaRPr lang="fr-FR"/>
        </a:p>
      </dgm:t>
    </dgm:pt>
    <dgm:pt modelId="{1A9C1E40-F684-4A3C-8844-42163CFE3708}">
      <dgm:prSet phldrT="[Texte]"/>
      <dgm:spPr/>
      <dgm:t>
        <a:bodyPr/>
        <a:lstStyle/>
        <a:p>
          <a:r>
            <a:rPr lang="fr-FR" dirty="0" smtClean="0"/>
            <a:t>Mise en œuvre rapide</a:t>
          </a:r>
          <a:endParaRPr lang="fr-FR" dirty="0"/>
        </a:p>
      </dgm:t>
    </dgm:pt>
    <dgm:pt modelId="{E433FF8F-ECF2-4EA6-93EB-411B119C61C7}" type="parTrans" cxnId="{6C73D649-0107-41AC-B3D4-EBBC356874E3}">
      <dgm:prSet/>
      <dgm:spPr/>
      <dgm:t>
        <a:bodyPr/>
        <a:lstStyle/>
        <a:p>
          <a:endParaRPr lang="fr-FR"/>
        </a:p>
      </dgm:t>
    </dgm:pt>
    <dgm:pt modelId="{3D62188A-90A0-4F81-BCD3-ADD61F9CD6EA}" type="sibTrans" cxnId="{6C73D649-0107-41AC-B3D4-EBBC356874E3}">
      <dgm:prSet/>
      <dgm:spPr/>
      <dgm:t>
        <a:bodyPr/>
        <a:lstStyle/>
        <a:p>
          <a:endParaRPr lang="fr-FR"/>
        </a:p>
      </dgm:t>
    </dgm:pt>
    <dgm:pt modelId="{C9DAA61F-ED23-4455-9996-132E419A2255}">
      <dgm:prSet phldrT="[Texte]"/>
      <dgm:spPr/>
      <dgm:t>
        <a:bodyPr/>
        <a:lstStyle/>
        <a:p>
          <a:r>
            <a:rPr lang="fr-FR" dirty="0" smtClean="0"/>
            <a:t>Pas de ressource interne nécessaire</a:t>
          </a:r>
          <a:endParaRPr lang="fr-FR" dirty="0"/>
        </a:p>
      </dgm:t>
    </dgm:pt>
    <dgm:pt modelId="{CC41BD4D-FA5C-490B-AB8B-7B7D494472C3}" type="parTrans" cxnId="{CACAF4D9-D16E-4A2C-865D-BD7500D1CA20}">
      <dgm:prSet/>
      <dgm:spPr/>
      <dgm:t>
        <a:bodyPr/>
        <a:lstStyle/>
        <a:p>
          <a:endParaRPr lang="fr-FR"/>
        </a:p>
      </dgm:t>
    </dgm:pt>
    <dgm:pt modelId="{C8F93AC3-5A2C-4D0D-B155-DC1308A8D049}" type="sibTrans" cxnId="{CACAF4D9-D16E-4A2C-865D-BD7500D1CA20}">
      <dgm:prSet/>
      <dgm:spPr/>
      <dgm:t>
        <a:bodyPr/>
        <a:lstStyle/>
        <a:p>
          <a:endParaRPr lang="fr-FR"/>
        </a:p>
      </dgm:t>
    </dgm:pt>
    <dgm:pt modelId="{D2F6815F-4E9C-4412-BB09-4ABEE1657D6A}">
      <dgm:prSet phldrT="[Texte]"/>
      <dgm:spPr/>
      <dgm:t>
        <a:bodyPr/>
        <a:lstStyle/>
        <a:p>
          <a:r>
            <a:rPr lang="fr-FR" dirty="0" smtClean="0"/>
            <a:t>Pas d’investissement logiciel ni matériel</a:t>
          </a:r>
          <a:endParaRPr lang="fr-FR" dirty="0"/>
        </a:p>
      </dgm:t>
    </dgm:pt>
    <dgm:pt modelId="{5A76E52B-7B64-45B1-8CEB-D90E1486CFAD}" type="parTrans" cxnId="{4DBBF5D5-A7FE-4EEE-8A8D-19D607366B86}">
      <dgm:prSet/>
      <dgm:spPr/>
      <dgm:t>
        <a:bodyPr/>
        <a:lstStyle/>
        <a:p>
          <a:endParaRPr lang="fr-FR"/>
        </a:p>
      </dgm:t>
    </dgm:pt>
    <dgm:pt modelId="{A2D80489-1DD1-4FEE-91A4-BD3A0ADD4D48}" type="sibTrans" cxnId="{4DBBF5D5-A7FE-4EEE-8A8D-19D607366B86}">
      <dgm:prSet/>
      <dgm:spPr/>
      <dgm:t>
        <a:bodyPr/>
        <a:lstStyle/>
        <a:p>
          <a:endParaRPr lang="fr-FR"/>
        </a:p>
      </dgm:t>
    </dgm:pt>
    <dgm:pt modelId="{F431B2ED-4DF8-40D2-910B-D7D3245948D4}">
      <dgm:prSet phldrT="[Texte]"/>
      <dgm:spPr/>
      <dgm:t>
        <a:bodyPr/>
        <a:lstStyle/>
        <a:p>
          <a:r>
            <a:rPr lang="fr-FR" dirty="0" smtClean="0"/>
            <a:t>Intégration dans votre système d’information existant</a:t>
          </a:r>
          <a:endParaRPr lang="fr-FR" dirty="0"/>
        </a:p>
      </dgm:t>
    </dgm:pt>
    <dgm:pt modelId="{8761CD3E-4546-4C5D-8C6E-1F1C54DF13B6}" type="parTrans" cxnId="{5CCEBB70-C5ED-41C6-84C5-2EE100C5D7A5}">
      <dgm:prSet/>
      <dgm:spPr/>
      <dgm:t>
        <a:bodyPr/>
        <a:lstStyle/>
        <a:p>
          <a:endParaRPr lang="fr-FR"/>
        </a:p>
      </dgm:t>
    </dgm:pt>
    <dgm:pt modelId="{0BDAE613-F8BD-4EBE-9C8C-B55B571527F3}" type="sibTrans" cxnId="{5CCEBB70-C5ED-41C6-84C5-2EE100C5D7A5}">
      <dgm:prSet/>
      <dgm:spPr/>
      <dgm:t>
        <a:bodyPr/>
        <a:lstStyle/>
        <a:p>
          <a:endParaRPr lang="fr-FR"/>
        </a:p>
      </dgm:t>
    </dgm:pt>
    <dgm:pt modelId="{C1B9EDDC-BCAE-467C-B989-291501D67B5D}">
      <dgm:prSet phldrT="[Texte]"/>
      <dgm:spPr/>
      <dgm:t>
        <a:bodyPr/>
        <a:lstStyle/>
        <a:p>
          <a:r>
            <a:rPr lang="fr-FR" dirty="0" smtClean="0"/>
            <a:t>Intégration complète avec CCS</a:t>
          </a:r>
          <a:endParaRPr lang="fr-FR" dirty="0"/>
        </a:p>
      </dgm:t>
    </dgm:pt>
    <dgm:pt modelId="{C551601A-C237-4EA8-8641-A0571E332870}" type="parTrans" cxnId="{83D2608F-61E9-4A57-A312-5B7B371D2662}">
      <dgm:prSet/>
      <dgm:spPr/>
      <dgm:t>
        <a:bodyPr/>
        <a:lstStyle/>
        <a:p>
          <a:endParaRPr lang="fr-FR"/>
        </a:p>
      </dgm:t>
    </dgm:pt>
    <dgm:pt modelId="{1676A342-BDF6-452C-9FE0-7B69E6198D87}" type="sibTrans" cxnId="{83D2608F-61E9-4A57-A312-5B7B371D2662}">
      <dgm:prSet/>
      <dgm:spPr/>
      <dgm:t>
        <a:bodyPr/>
        <a:lstStyle/>
        <a:p>
          <a:endParaRPr lang="fr-FR"/>
        </a:p>
      </dgm:t>
    </dgm:pt>
    <dgm:pt modelId="{8E2DA688-5151-4078-A8C7-98299568C29D}">
      <dgm:prSet phldrT="[Texte]"/>
      <dgm:spPr/>
      <dgm:t>
        <a:bodyPr/>
        <a:lstStyle/>
        <a:p>
          <a:r>
            <a:rPr lang="fr-FR" dirty="0" smtClean="0"/>
            <a:t>Solution totalement personnalisable et évolutive</a:t>
          </a:r>
          <a:endParaRPr lang="fr-FR" dirty="0"/>
        </a:p>
      </dgm:t>
    </dgm:pt>
    <dgm:pt modelId="{2069C1AC-D4F0-4289-BCBA-186A67278290}" type="parTrans" cxnId="{D18E9963-1346-4673-AD7C-C5F8AD7E1BD8}">
      <dgm:prSet/>
      <dgm:spPr/>
      <dgm:t>
        <a:bodyPr/>
        <a:lstStyle/>
        <a:p>
          <a:endParaRPr lang="fr-FR"/>
        </a:p>
      </dgm:t>
    </dgm:pt>
    <dgm:pt modelId="{24A1751B-AD1F-4C68-99E9-190F9DFC64D3}" type="sibTrans" cxnId="{D18E9963-1346-4673-AD7C-C5F8AD7E1BD8}">
      <dgm:prSet/>
      <dgm:spPr/>
      <dgm:t>
        <a:bodyPr/>
        <a:lstStyle/>
        <a:p>
          <a:endParaRPr lang="fr-FR"/>
        </a:p>
      </dgm:t>
    </dgm:pt>
    <dgm:pt modelId="{49B6BDE7-A720-440D-96A2-B10FA19547C0}">
      <dgm:prSet phldrT="[Texte]"/>
      <dgm:spPr/>
      <dgm:t>
        <a:bodyPr/>
        <a:lstStyle/>
        <a:p>
          <a:endParaRPr lang="fr-FR" dirty="0"/>
        </a:p>
      </dgm:t>
    </dgm:pt>
    <dgm:pt modelId="{A852CDC1-CA2A-4F16-9EF5-76B0217A3335}" type="parTrans" cxnId="{7D434081-BE12-49DC-9C9A-8F3492040A37}">
      <dgm:prSet/>
      <dgm:spPr/>
      <dgm:t>
        <a:bodyPr/>
        <a:lstStyle/>
        <a:p>
          <a:endParaRPr lang="fr-FR"/>
        </a:p>
      </dgm:t>
    </dgm:pt>
    <dgm:pt modelId="{D8C9E8FE-186F-410F-AEC7-898E00268A37}" type="sibTrans" cxnId="{7D434081-BE12-49DC-9C9A-8F3492040A37}">
      <dgm:prSet/>
      <dgm:spPr/>
      <dgm:t>
        <a:bodyPr/>
        <a:lstStyle/>
        <a:p>
          <a:endParaRPr lang="fr-FR"/>
        </a:p>
      </dgm:t>
    </dgm:pt>
    <dgm:pt modelId="{EF2F945F-3E32-43CF-B50C-A1791D5513A8}" type="pres">
      <dgm:prSet presAssocID="{E44EC782-6C9D-41D8-8A0C-A787B46EDA8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EF9C8FF-2AE7-480C-8DB3-CCB86321D5BF}" type="pres">
      <dgm:prSet presAssocID="{E44EC782-6C9D-41D8-8A0C-A787B46EDA8A}" presName="radial" presStyleCnt="0">
        <dgm:presLayoutVars>
          <dgm:animLvl val="ctr"/>
        </dgm:presLayoutVars>
      </dgm:prSet>
      <dgm:spPr/>
      <dgm:t>
        <a:bodyPr/>
        <a:lstStyle/>
        <a:p>
          <a:endParaRPr lang="fr-FR"/>
        </a:p>
      </dgm:t>
    </dgm:pt>
    <dgm:pt modelId="{8D440089-10AA-4A07-A925-215D2C33023F}" type="pres">
      <dgm:prSet presAssocID="{EE9D47D7-01F2-4900-AB16-7D1222CB138F}" presName="centerShape" presStyleLbl="vennNode1" presStyleIdx="0" presStyleCnt="8"/>
      <dgm:spPr/>
      <dgm:t>
        <a:bodyPr/>
        <a:lstStyle/>
        <a:p>
          <a:endParaRPr lang="fr-FR"/>
        </a:p>
      </dgm:t>
    </dgm:pt>
    <dgm:pt modelId="{50CD1727-C66D-4924-AC17-15F538E605A6}" type="pres">
      <dgm:prSet presAssocID="{C78D8BD6-9C12-4C35-9425-D8DBC87623C1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E628BC4-2492-4728-BE8B-7A64AD0E547F}" type="pres">
      <dgm:prSet presAssocID="{1A9C1E40-F684-4A3C-8844-42163CFE3708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B248B7-D6FC-4F02-8191-F2C58EE2A139}" type="pres">
      <dgm:prSet presAssocID="{C9DAA61F-ED23-4455-9996-132E419A2255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59933E-5C48-4DCE-B08F-549EE447A252}" type="pres">
      <dgm:prSet presAssocID="{D2F6815F-4E9C-4412-BB09-4ABEE1657D6A}" presName="node" presStyleLbl="vennNode1" presStyleIdx="4" presStyleCnt="8" custRadScaleRad="102299" custRadScaleInc="-429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BD32CB-5A42-4B0B-9260-384DE48807B4}" type="pres">
      <dgm:prSet presAssocID="{F431B2ED-4DF8-40D2-910B-D7D3245948D4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D41139-CF76-40EB-87F1-15388E107677}" type="pres">
      <dgm:prSet presAssocID="{C1B9EDDC-BCAE-467C-B989-291501D67B5D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DF7E40-59EE-42DF-93CE-E5C4D31CA3AC}" type="pres">
      <dgm:prSet presAssocID="{8E2DA688-5151-4078-A8C7-98299568C29D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D434081-BE12-49DC-9C9A-8F3492040A37}" srcId="{E44EC782-6C9D-41D8-8A0C-A787B46EDA8A}" destId="{49B6BDE7-A720-440D-96A2-B10FA19547C0}" srcOrd="1" destOrd="0" parTransId="{A852CDC1-CA2A-4F16-9EF5-76B0217A3335}" sibTransId="{D8C9E8FE-186F-410F-AEC7-898E00268A37}"/>
    <dgm:cxn modelId="{83D2608F-61E9-4A57-A312-5B7B371D2662}" srcId="{EE9D47D7-01F2-4900-AB16-7D1222CB138F}" destId="{C1B9EDDC-BCAE-467C-B989-291501D67B5D}" srcOrd="5" destOrd="0" parTransId="{C551601A-C237-4EA8-8641-A0571E332870}" sibTransId="{1676A342-BDF6-452C-9FE0-7B69E6198D87}"/>
    <dgm:cxn modelId="{D828910D-A2ED-4FA8-81DB-E586BDC103DA}" type="presOf" srcId="{F431B2ED-4DF8-40D2-910B-D7D3245948D4}" destId="{01BD32CB-5A42-4B0B-9260-384DE48807B4}" srcOrd="0" destOrd="0" presId="urn:microsoft.com/office/officeart/2005/8/layout/radial3"/>
    <dgm:cxn modelId="{54367C16-5659-4346-8E31-15C50C6171F2}" type="presOf" srcId="{C78D8BD6-9C12-4C35-9425-D8DBC87623C1}" destId="{50CD1727-C66D-4924-AC17-15F538E605A6}" srcOrd="0" destOrd="0" presId="urn:microsoft.com/office/officeart/2005/8/layout/radial3"/>
    <dgm:cxn modelId="{A9B5139F-2F2C-416C-B8F7-3751D00789A5}" type="presOf" srcId="{E44EC782-6C9D-41D8-8A0C-A787B46EDA8A}" destId="{EF2F945F-3E32-43CF-B50C-A1791D5513A8}" srcOrd="0" destOrd="0" presId="urn:microsoft.com/office/officeart/2005/8/layout/radial3"/>
    <dgm:cxn modelId="{DF24CC27-AFA2-4E7C-B8CC-A9A69B762A94}" srcId="{E44EC782-6C9D-41D8-8A0C-A787B46EDA8A}" destId="{EE9D47D7-01F2-4900-AB16-7D1222CB138F}" srcOrd="0" destOrd="0" parTransId="{5E62409B-DEEF-4620-9D8F-CFDBC5EC46FC}" sibTransId="{B74500C9-EE2D-4733-83CD-43DE8690488C}"/>
    <dgm:cxn modelId="{EB84A616-0140-4571-9B05-2D07DB204642}" type="presOf" srcId="{8E2DA688-5151-4078-A8C7-98299568C29D}" destId="{F4DF7E40-59EE-42DF-93CE-E5C4D31CA3AC}" srcOrd="0" destOrd="0" presId="urn:microsoft.com/office/officeart/2005/8/layout/radial3"/>
    <dgm:cxn modelId="{6C73D649-0107-41AC-B3D4-EBBC356874E3}" srcId="{EE9D47D7-01F2-4900-AB16-7D1222CB138F}" destId="{1A9C1E40-F684-4A3C-8844-42163CFE3708}" srcOrd="1" destOrd="0" parTransId="{E433FF8F-ECF2-4EA6-93EB-411B119C61C7}" sibTransId="{3D62188A-90A0-4F81-BCD3-ADD61F9CD6EA}"/>
    <dgm:cxn modelId="{D18E9963-1346-4673-AD7C-C5F8AD7E1BD8}" srcId="{EE9D47D7-01F2-4900-AB16-7D1222CB138F}" destId="{8E2DA688-5151-4078-A8C7-98299568C29D}" srcOrd="6" destOrd="0" parTransId="{2069C1AC-D4F0-4289-BCBA-186A67278290}" sibTransId="{24A1751B-AD1F-4C68-99E9-190F9DFC64D3}"/>
    <dgm:cxn modelId="{0B8C5CA5-1965-4C39-8558-694BE5C22892}" type="presOf" srcId="{D2F6815F-4E9C-4412-BB09-4ABEE1657D6A}" destId="{B459933E-5C48-4DCE-B08F-549EE447A252}" srcOrd="0" destOrd="0" presId="urn:microsoft.com/office/officeart/2005/8/layout/radial3"/>
    <dgm:cxn modelId="{74EDA2F1-42D6-4780-AF10-B2C9EAB94FA5}" type="presOf" srcId="{EE9D47D7-01F2-4900-AB16-7D1222CB138F}" destId="{8D440089-10AA-4A07-A925-215D2C33023F}" srcOrd="0" destOrd="0" presId="urn:microsoft.com/office/officeart/2005/8/layout/radial3"/>
    <dgm:cxn modelId="{855631F0-AB4B-442B-8615-98CD8830BB3D}" type="presOf" srcId="{C1B9EDDC-BCAE-467C-B989-291501D67B5D}" destId="{E5D41139-CF76-40EB-87F1-15388E107677}" srcOrd="0" destOrd="0" presId="urn:microsoft.com/office/officeart/2005/8/layout/radial3"/>
    <dgm:cxn modelId="{4DBBF5D5-A7FE-4EEE-8A8D-19D607366B86}" srcId="{EE9D47D7-01F2-4900-AB16-7D1222CB138F}" destId="{D2F6815F-4E9C-4412-BB09-4ABEE1657D6A}" srcOrd="3" destOrd="0" parTransId="{5A76E52B-7B64-45B1-8CEB-D90E1486CFAD}" sibTransId="{A2D80489-1DD1-4FEE-91A4-BD3A0ADD4D48}"/>
    <dgm:cxn modelId="{C351BC09-FEF9-4D68-ACCC-B1A87A92D2CB}" srcId="{EE9D47D7-01F2-4900-AB16-7D1222CB138F}" destId="{C78D8BD6-9C12-4C35-9425-D8DBC87623C1}" srcOrd="0" destOrd="0" parTransId="{17F9D84F-7ED1-4A30-91F0-CE99F560BF16}" sibTransId="{839486E8-0A98-4B09-AA5F-7C982CA9E915}"/>
    <dgm:cxn modelId="{A2D142ED-3974-4313-B019-67927365EFBB}" type="presOf" srcId="{C9DAA61F-ED23-4455-9996-132E419A2255}" destId="{BDB248B7-D6FC-4F02-8191-F2C58EE2A139}" srcOrd="0" destOrd="0" presId="urn:microsoft.com/office/officeart/2005/8/layout/radial3"/>
    <dgm:cxn modelId="{2D79A444-7982-4FC4-8067-F60CB4CF1DB8}" type="presOf" srcId="{1A9C1E40-F684-4A3C-8844-42163CFE3708}" destId="{4E628BC4-2492-4728-BE8B-7A64AD0E547F}" srcOrd="0" destOrd="0" presId="urn:microsoft.com/office/officeart/2005/8/layout/radial3"/>
    <dgm:cxn modelId="{CACAF4D9-D16E-4A2C-865D-BD7500D1CA20}" srcId="{EE9D47D7-01F2-4900-AB16-7D1222CB138F}" destId="{C9DAA61F-ED23-4455-9996-132E419A2255}" srcOrd="2" destOrd="0" parTransId="{CC41BD4D-FA5C-490B-AB8B-7B7D494472C3}" sibTransId="{C8F93AC3-5A2C-4D0D-B155-DC1308A8D049}"/>
    <dgm:cxn modelId="{5CCEBB70-C5ED-41C6-84C5-2EE100C5D7A5}" srcId="{EE9D47D7-01F2-4900-AB16-7D1222CB138F}" destId="{F431B2ED-4DF8-40D2-910B-D7D3245948D4}" srcOrd="4" destOrd="0" parTransId="{8761CD3E-4546-4C5D-8C6E-1F1C54DF13B6}" sibTransId="{0BDAE613-F8BD-4EBE-9C8C-B55B571527F3}"/>
    <dgm:cxn modelId="{19ABE0CE-7E5C-43B4-8239-BE0A69FA7570}" type="presParOf" srcId="{EF2F945F-3E32-43CF-B50C-A1791D5513A8}" destId="{2EF9C8FF-2AE7-480C-8DB3-CCB86321D5BF}" srcOrd="0" destOrd="0" presId="urn:microsoft.com/office/officeart/2005/8/layout/radial3"/>
    <dgm:cxn modelId="{E50FEB01-2A81-4F8C-B7CB-6A717E4D78BC}" type="presParOf" srcId="{2EF9C8FF-2AE7-480C-8DB3-CCB86321D5BF}" destId="{8D440089-10AA-4A07-A925-215D2C33023F}" srcOrd="0" destOrd="0" presId="urn:microsoft.com/office/officeart/2005/8/layout/radial3"/>
    <dgm:cxn modelId="{8CB7D19E-2C3B-41D8-9051-5CBEA9DD69E0}" type="presParOf" srcId="{2EF9C8FF-2AE7-480C-8DB3-CCB86321D5BF}" destId="{50CD1727-C66D-4924-AC17-15F538E605A6}" srcOrd="1" destOrd="0" presId="urn:microsoft.com/office/officeart/2005/8/layout/radial3"/>
    <dgm:cxn modelId="{58B512AD-FE54-4EF5-B91E-C86C2F341B7E}" type="presParOf" srcId="{2EF9C8FF-2AE7-480C-8DB3-CCB86321D5BF}" destId="{4E628BC4-2492-4728-BE8B-7A64AD0E547F}" srcOrd="2" destOrd="0" presId="urn:microsoft.com/office/officeart/2005/8/layout/radial3"/>
    <dgm:cxn modelId="{3890A71A-EA9D-4C20-8665-C7BEDADA659F}" type="presParOf" srcId="{2EF9C8FF-2AE7-480C-8DB3-CCB86321D5BF}" destId="{BDB248B7-D6FC-4F02-8191-F2C58EE2A139}" srcOrd="3" destOrd="0" presId="urn:microsoft.com/office/officeart/2005/8/layout/radial3"/>
    <dgm:cxn modelId="{79A47D38-82A6-4C48-A712-3AED703F25DF}" type="presParOf" srcId="{2EF9C8FF-2AE7-480C-8DB3-CCB86321D5BF}" destId="{B459933E-5C48-4DCE-B08F-549EE447A252}" srcOrd="4" destOrd="0" presId="urn:microsoft.com/office/officeart/2005/8/layout/radial3"/>
    <dgm:cxn modelId="{F8A8BA25-25E1-46BA-89A9-09C26D4E6C7E}" type="presParOf" srcId="{2EF9C8FF-2AE7-480C-8DB3-CCB86321D5BF}" destId="{01BD32CB-5A42-4B0B-9260-384DE48807B4}" srcOrd="5" destOrd="0" presId="urn:microsoft.com/office/officeart/2005/8/layout/radial3"/>
    <dgm:cxn modelId="{1F81466F-C1D9-49AA-9A84-D9E0E17CC7AE}" type="presParOf" srcId="{2EF9C8FF-2AE7-480C-8DB3-CCB86321D5BF}" destId="{E5D41139-CF76-40EB-87F1-15388E107677}" srcOrd="6" destOrd="0" presId="urn:microsoft.com/office/officeart/2005/8/layout/radial3"/>
    <dgm:cxn modelId="{8DA01F32-0C67-41ED-AEB0-726CD90F5312}" type="presParOf" srcId="{2EF9C8FF-2AE7-480C-8DB3-CCB86321D5BF}" destId="{F4DF7E40-59EE-42DF-93CE-E5C4D31CA3AC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40089-10AA-4A07-A925-215D2C33023F}">
      <dsp:nvSpPr>
        <dsp:cNvPr id="0" name=""/>
        <dsp:cNvSpPr/>
      </dsp:nvSpPr>
      <dsp:spPr>
        <a:xfrm>
          <a:off x="3125048" y="1104720"/>
          <a:ext cx="2642382" cy="264238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NOSCIFEL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/>
            <a:t>Services</a:t>
          </a:r>
          <a:endParaRPr lang="fr-FR" sz="2400" b="1" kern="1200" dirty="0"/>
        </a:p>
      </dsp:txBody>
      <dsp:txXfrm>
        <a:off x="3512016" y="1491688"/>
        <a:ext cx="1868446" cy="1868446"/>
      </dsp:txXfrm>
    </dsp:sp>
    <dsp:sp modelId="{50CD1727-C66D-4924-AC17-15F538E605A6}">
      <dsp:nvSpPr>
        <dsp:cNvPr id="0" name=""/>
        <dsp:cNvSpPr/>
      </dsp:nvSpPr>
      <dsp:spPr>
        <a:xfrm>
          <a:off x="3785644" y="43546"/>
          <a:ext cx="1321191" cy="1321191"/>
        </a:xfrm>
        <a:prstGeom prst="ellipse">
          <a:avLst/>
        </a:prstGeom>
        <a:solidFill>
          <a:schemeClr val="accent4">
            <a:alpha val="50000"/>
            <a:hueOff val="-637824"/>
            <a:satOff val="3843"/>
            <a:lumOff val="3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Accès 24/24 7/7 du monde entier</a:t>
          </a:r>
          <a:endParaRPr lang="fr-FR" sz="1000" kern="1200" dirty="0"/>
        </a:p>
      </dsp:txBody>
      <dsp:txXfrm>
        <a:off x="3979128" y="237030"/>
        <a:ext cx="934223" cy="934223"/>
      </dsp:txXfrm>
    </dsp:sp>
    <dsp:sp modelId="{4E628BC4-2492-4728-BE8B-7A64AD0E547F}">
      <dsp:nvSpPr>
        <dsp:cNvPr id="0" name=""/>
        <dsp:cNvSpPr/>
      </dsp:nvSpPr>
      <dsp:spPr>
        <a:xfrm>
          <a:off x="5131778" y="691810"/>
          <a:ext cx="1321191" cy="1321191"/>
        </a:xfrm>
        <a:prstGeom prst="ellipse">
          <a:avLst/>
        </a:prstGeom>
        <a:solidFill>
          <a:schemeClr val="accent4">
            <a:alpha val="50000"/>
            <a:hueOff val="-1275649"/>
            <a:satOff val="7685"/>
            <a:lumOff val="6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Mise en œuvre rapide</a:t>
          </a:r>
          <a:endParaRPr lang="fr-FR" sz="1000" kern="1200" dirty="0"/>
        </a:p>
      </dsp:txBody>
      <dsp:txXfrm>
        <a:off x="5325262" y="885294"/>
        <a:ext cx="934223" cy="934223"/>
      </dsp:txXfrm>
    </dsp:sp>
    <dsp:sp modelId="{BDB248B7-D6FC-4F02-8191-F2C58EE2A139}">
      <dsp:nvSpPr>
        <dsp:cNvPr id="0" name=""/>
        <dsp:cNvSpPr/>
      </dsp:nvSpPr>
      <dsp:spPr>
        <a:xfrm>
          <a:off x="5464245" y="2148446"/>
          <a:ext cx="1321191" cy="1321191"/>
        </a:xfrm>
        <a:prstGeom prst="ellipse">
          <a:avLst/>
        </a:prstGeom>
        <a:solidFill>
          <a:schemeClr val="accent4">
            <a:alpha val="50000"/>
            <a:hueOff val="-1913473"/>
            <a:satOff val="11528"/>
            <a:lumOff val="9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Pas de ressource interne nécessaire</a:t>
          </a:r>
          <a:endParaRPr lang="fr-FR" sz="1000" kern="1200" dirty="0"/>
        </a:p>
      </dsp:txBody>
      <dsp:txXfrm>
        <a:off x="5657729" y="2341930"/>
        <a:ext cx="934223" cy="934223"/>
      </dsp:txXfrm>
    </dsp:sp>
    <dsp:sp modelId="{B459933E-5C48-4DCE-B08F-549EE447A252}">
      <dsp:nvSpPr>
        <dsp:cNvPr id="0" name=""/>
        <dsp:cNvSpPr/>
      </dsp:nvSpPr>
      <dsp:spPr>
        <a:xfrm>
          <a:off x="4610406" y="3321636"/>
          <a:ext cx="1321191" cy="1321191"/>
        </a:xfrm>
        <a:prstGeom prst="ellipse">
          <a:avLst/>
        </a:prstGeom>
        <a:solidFill>
          <a:schemeClr val="accent4">
            <a:alpha val="50000"/>
            <a:hueOff val="-2551297"/>
            <a:satOff val="15371"/>
            <a:lumOff val="12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Pas d’investissement logiciel ni matériel</a:t>
          </a:r>
          <a:endParaRPr lang="fr-FR" sz="1000" kern="1200" dirty="0"/>
        </a:p>
      </dsp:txBody>
      <dsp:txXfrm>
        <a:off x="4803890" y="3515120"/>
        <a:ext cx="934223" cy="934223"/>
      </dsp:txXfrm>
    </dsp:sp>
    <dsp:sp modelId="{01BD32CB-5A42-4B0B-9260-384DE48807B4}">
      <dsp:nvSpPr>
        <dsp:cNvPr id="0" name=""/>
        <dsp:cNvSpPr/>
      </dsp:nvSpPr>
      <dsp:spPr>
        <a:xfrm>
          <a:off x="3038596" y="3316577"/>
          <a:ext cx="1321191" cy="1321191"/>
        </a:xfrm>
        <a:prstGeom prst="ellipse">
          <a:avLst/>
        </a:prstGeom>
        <a:solidFill>
          <a:schemeClr val="accent4">
            <a:alpha val="50000"/>
            <a:hueOff val="-3189121"/>
            <a:satOff val="19214"/>
            <a:lumOff val="15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Intégration dans votre système d’information existant</a:t>
          </a:r>
          <a:endParaRPr lang="fr-FR" sz="1000" kern="1200" dirty="0"/>
        </a:p>
      </dsp:txBody>
      <dsp:txXfrm>
        <a:off x="3232080" y="3510061"/>
        <a:ext cx="934223" cy="934223"/>
      </dsp:txXfrm>
    </dsp:sp>
    <dsp:sp modelId="{E5D41139-CF76-40EB-87F1-15388E107677}">
      <dsp:nvSpPr>
        <dsp:cNvPr id="0" name=""/>
        <dsp:cNvSpPr/>
      </dsp:nvSpPr>
      <dsp:spPr>
        <a:xfrm>
          <a:off x="2107042" y="2148446"/>
          <a:ext cx="1321191" cy="1321191"/>
        </a:xfrm>
        <a:prstGeom prst="ellipse">
          <a:avLst/>
        </a:prstGeom>
        <a:solidFill>
          <a:schemeClr val="accent4">
            <a:alpha val="50000"/>
            <a:hueOff val="-3826945"/>
            <a:satOff val="23056"/>
            <a:lumOff val="18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Intégration complète avec CCS</a:t>
          </a:r>
          <a:endParaRPr lang="fr-FR" sz="1000" kern="1200" dirty="0"/>
        </a:p>
      </dsp:txBody>
      <dsp:txXfrm>
        <a:off x="2300526" y="2341930"/>
        <a:ext cx="934223" cy="934223"/>
      </dsp:txXfrm>
    </dsp:sp>
    <dsp:sp modelId="{F4DF7E40-59EE-42DF-93CE-E5C4D31CA3AC}">
      <dsp:nvSpPr>
        <dsp:cNvPr id="0" name=""/>
        <dsp:cNvSpPr/>
      </dsp:nvSpPr>
      <dsp:spPr>
        <a:xfrm>
          <a:off x="2439510" y="691810"/>
          <a:ext cx="1321191" cy="1321191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 smtClean="0"/>
            <a:t>Solution totalement personnalisable et évolutive</a:t>
          </a:r>
          <a:endParaRPr lang="fr-FR" sz="1000" kern="1200" dirty="0"/>
        </a:p>
      </dsp:txBody>
      <dsp:txXfrm>
        <a:off x="2632994" y="885294"/>
        <a:ext cx="934223" cy="934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A1427-EF43-4EDE-9084-016F0A7ED327}" type="datetimeFigureOut">
              <a:rPr lang="fr-FR" smtClean="0"/>
              <a:pPr/>
              <a:t>03/05/2016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7FF7A-1305-4BB2-8D3D-DCBB859480D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90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EBAD7-7DA2-4F4D-A4D5-33531CA3CBFF}" type="datetimeFigureOut">
              <a:rPr lang="fr-FR" smtClean="0"/>
              <a:t>03/05/2016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11991-C913-47B7-8A05-748EF26469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14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2979F2-85AD-48AC-A5CE-165F926333A6}" type="datetimeFigureOut">
              <a:rPr lang="fr-FR" smtClean="0"/>
              <a:pPr/>
              <a:t>03/05/2016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6129BC-724C-4982-9154-C3F4152EA5C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5195481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920880" cy="562074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2484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791479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43707" y="523148"/>
            <a:ext cx="1439651" cy="2879725"/>
          </a:xfrm>
        </p:spPr>
        <p:txBody>
          <a:bodyPr anchor="b" anchorCtr="0"/>
          <a:lstStyle>
            <a:lvl1pPr algn="r">
              <a:defRPr sz="8000" b="1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00.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691370" y="2681626"/>
            <a:ext cx="6949394" cy="373505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buNone/>
              <a:defRPr sz="4000" b="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8640762" y="6858000"/>
            <a:ext cx="503237" cy="72000"/>
          </a:xfrm>
          <a:prstGeom prst="rect">
            <a:avLst/>
          </a:prstGeom>
        </p:spPr>
        <p:txBody>
          <a:bodyPr/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00 mois 0000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8640762" y="6858000"/>
            <a:ext cx="503237" cy="72000"/>
          </a:xfrm>
          <a:prstGeom prst="rect">
            <a:avLst/>
          </a:prstGeom>
        </p:spPr>
        <p:txBody>
          <a:bodyPr/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présentation sur une ou deux lignes, sur une ou deux lignes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8640763" y="6858000"/>
            <a:ext cx="503237" cy="72000"/>
          </a:xfrm>
          <a:prstGeom prst="rect">
            <a:avLst/>
          </a:prstGeom>
        </p:spPr>
        <p:txBody>
          <a:bodyPr/>
          <a:lstStyle>
            <a:lvl1pPr algn="r">
              <a:defRPr sz="100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871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661248"/>
            <a:ext cx="6429375" cy="12241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63" y="6093296"/>
            <a:ext cx="2751136" cy="70841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" y="0"/>
            <a:ext cx="884917" cy="981393"/>
          </a:xfrm>
          <a:prstGeom prst="rect">
            <a:avLst/>
          </a:prstGeom>
        </p:spPr>
      </p:pic>
      <p:cxnSp>
        <p:nvCxnSpPr>
          <p:cNvPr id="12" name="Connecteur droit 11"/>
          <p:cNvCxnSpPr/>
          <p:nvPr userDrawn="1"/>
        </p:nvCxnSpPr>
        <p:spPr>
          <a:xfrm>
            <a:off x="1187624" y="908720"/>
            <a:ext cx="7956376" cy="0"/>
          </a:xfrm>
          <a:prstGeom prst="line">
            <a:avLst/>
          </a:prstGeom>
          <a:ln w="19050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3942848">
            <a:off x="-196297" y="145603"/>
            <a:ext cx="1272434" cy="1382440"/>
          </a:xfrm>
          <a:prstGeom prst="arc">
            <a:avLst>
              <a:gd name="adj1" fmla="val 16200000"/>
              <a:gd name="adj2" fmla="val 3877346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877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ransition>
    <p:cut/>
  </p:transition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33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8"/>
        </a:buBlip>
        <a:defRPr sz="3200" kern="1200">
          <a:solidFill>
            <a:srgbClr val="0099FF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3366"/>
        </a:buClr>
        <a:buFont typeface="Courier New" panose="02070309020205020404" pitchFamily="49" charset="0"/>
        <a:buChar char="o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Présentation des services </a:t>
            </a:r>
            <a:r>
              <a:rPr lang="fr-FR" dirty="0" err="1" smtClean="0"/>
              <a:t>NOSCIFeL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8" r="3864"/>
          <a:stretch/>
        </p:blipFill>
        <p:spPr>
          <a:xfrm>
            <a:off x="4860032" y="1556792"/>
            <a:ext cx="4111194" cy="3240360"/>
          </a:xfrm>
          <a:prstGeom prst="rect">
            <a:avLst/>
          </a:prstGeom>
          <a:ln w="15875">
            <a:solidFill>
              <a:schemeClr val="accent1">
                <a:shade val="95000"/>
                <a:satMod val="105000"/>
              </a:schemeClr>
            </a:solidFill>
            <a:prstDash val="sysDash"/>
          </a:ln>
        </p:spPr>
      </p:pic>
      <p:sp>
        <p:nvSpPr>
          <p:cNvPr id="7" name="Espace réservé du contenu 4"/>
          <p:cNvSpPr txBox="1">
            <a:spLocks/>
          </p:cNvSpPr>
          <p:nvPr/>
        </p:nvSpPr>
        <p:spPr>
          <a:xfrm>
            <a:off x="0" y="2276872"/>
            <a:ext cx="4608512" cy="23762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 </a:t>
            </a: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Noscifel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Services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i="0" u="none" strike="noStrike" kern="1200" cap="none" spc="0" normalizeH="0" noProof="0" dirty="0" smtClean="0">
                <a:ln>
                  <a:noFill/>
                </a:ln>
                <a:solidFill>
                  <a:srgbClr val="0099FF"/>
                </a:solidFill>
                <a:uLnTx/>
                <a:uFillTx/>
                <a:latin typeface="+mn-lt"/>
                <a:ea typeface="+mn-ea"/>
                <a:cs typeface="+mn-cs"/>
              </a:rPr>
              <a:t>la plateforme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d’</a:t>
            </a:r>
            <a:r>
              <a:rPr kumimoji="0" lang="fr-FR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33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echanges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i="0" u="none" strike="noStrike" kern="1200" cap="none" spc="0" normalizeH="0" noProof="0" dirty="0" smtClean="0">
                <a:ln>
                  <a:noFill/>
                </a:ln>
                <a:solidFill>
                  <a:srgbClr val="0099FF"/>
                </a:solidFill>
                <a:uLnTx/>
                <a:uFillTx/>
                <a:latin typeface="+mn-lt"/>
                <a:ea typeface="+mn-ea"/>
                <a:cs typeface="+mn-cs"/>
              </a:rPr>
              <a:t>et de 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suivi </a:t>
            </a:r>
            <a:r>
              <a:rPr kumimoji="0" lang="fr-FR" sz="3200" i="0" u="none" strike="noStrike" kern="1200" cap="none" spc="0" normalizeH="0" noProof="0" dirty="0" smtClean="0">
                <a:ln>
                  <a:noFill/>
                </a:ln>
                <a:solidFill>
                  <a:srgbClr val="0099FF"/>
                </a:solidFill>
                <a:uLnTx/>
                <a:uFillTx/>
                <a:latin typeface="+mn-lt"/>
                <a:ea typeface="+mn-ea"/>
                <a:cs typeface="+mn-cs"/>
              </a:rPr>
              <a:t>des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évènements </a:t>
            </a:r>
            <a:r>
              <a:rPr kumimoji="0" lang="fr-FR" sz="3200" i="0" u="none" strike="noStrike" kern="1200" cap="none" spc="0" normalizeH="0" noProof="0" dirty="0" smtClean="0">
                <a:ln>
                  <a:noFill/>
                </a:ln>
                <a:solidFill>
                  <a:srgbClr val="0099FF"/>
                </a:solidFill>
                <a:uLnTx/>
                <a:uFillTx/>
                <a:latin typeface="+mn-lt"/>
                <a:ea typeface="+mn-ea"/>
                <a:cs typeface="+mn-cs"/>
              </a:rPr>
              <a:t>de la 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chaîne </a:t>
            </a:r>
            <a:r>
              <a:rPr kumimoji="0" lang="fr-FR" sz="3200" i="0" u="none" strike="noStrike" kern="1200" cap="none" spc="0" normalizeH="0" noProof="0" dirty="0" smtClean="0">
                <a:ln>
                  <a:noFill/>
                </a:ln>
                <a:solidFill>
                  <a:srgbClr val="0099FF"/>
                </a:solidFill>
                <a:uLnTx/>
                <a:uFillTx/>
                <a:latin typeface="+mn-lt"/>
                <a:ea typeface="+mn-ea"/>
                <a:cs typeface="+mn-cs"/>
              </a:rPr>
              <a:t>du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transport </a:t>
            </a:r>
            <a:r>
              <a:rPr kumimoji="0" lang="fr-FR" sz="3200" i="0" u="none" strike="noStrike" kern="1200" cap="none" spc="0" normalizeH="0" noProof="0" dirty="0" smtClean="0">
                <a:ln>
                  <a:noFill/>
                </a:ln>
                <a:solidFill>
                  <a:srgbClr val="0099FF"/>
                </a:solidFill>
                <a:uLnTx/>
                <a:uFillTx/>
                <a:latin typeface="+mn-lt"/>
                <a:ea typeface="+mn-ea"/>
                <a:cs typeface="+mn-cs"/>
              </a:rPr>
              <a:t>du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port </a:t>
            </a:r>
            <a:r>
              <a:rPr kumimoji="0" lang="fr-FR" sz="3200" i="0" u="none" strike="noStrike" kern="1200" cap="none" spc="0" normalizeH="0" noProof="0" dirty="0" smtClean="0">
                <a:ln>
                  <a:noFill/>
                </a:ln>
                <a:solidFill>
                  <a:srgbClr val="0099FF"/>
                </a:solidFill>
                <a:uLnTx/>
                <a:uFillTx/>
                <a:latin typeface="+mn-lt"/>
                <a:ea typeface="+mn-ea"/>
                <a:cs typeface="+mn-cs"/>
              </a:rPr>
              <a:t>jusqu’au</a:t>
            </a:r>
            <a:r>
              <a:rPr kumimoji="0" lang="fr-FR" sz="3200" b="1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distributeur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»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57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Remontée informations GES ou CO2</a:t>
            </a:r>
          </a:p>
          <a:p>
            <a:pPr lvl="1">
              <a:spcBef>
                <a:spcPts val="0"/>
              </a:spcBef>
              <a:buNone/>
            </a:pPr>
            <a:r>
              <a:rPr lang="fr-FR" dirty="0"/>
              <a:t> </a:t>
            </a:r>
            <a:endParaRPr lang="fr-FR" dirty="0" smtClean="0"/>
          </a:p>
          <a:p>
            <a:pPr lvl="1">
              <a:spcBef>
                <a:spcPts val="0"/>
              </a:spcBef>
            </a:pPr>
            <a:r>
              <a:rPr lang="fr-FR" dirty="0" smtClean="0"/>
              <a:t>Fournir aux PME un outil de  le calcul des dépenses GES ou CO2,</a:t>
            </a:r>
          </a:p>
          <a:p>
            <a:pPr lvl="1"/>
            <a:r>
              <a:rPr lang="fr-FR" dirty="0" smtClean="0"/>
              <a:t>Permettre le calcul à partir de  données existantes,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Intégrer le calcul de dépenses GES ou CO2 dans les processus des acteurs</a:t>
            </a:r>
          </a:p>
          <a:p>
            <a:pPr lvl="1"/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2 - </a:t>
            </a:r>
            <a:r>
              <a:rPr lang="fr-FR" dirty="0" err="1" smtClean="0"/>
              <a:t>NOSCIFeL</a:t>
            </a:r>
            <a:r>
              <a:rPr lang="fr-FR" dirty="0" smtClean="0"/>
              <a:t> : </a:t>
            </a:r>
            <a:r>
              <a:rPr lang="fr-FR" dirty="0"/>
              <a:t>les services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196752"/>
            <a:ext cx="1402191" cy="14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675821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2 - </a:t>
            </a:r>
            <a:r>
              <a:rPr lang="fr-FR" dirty="0" err="1" smtClean="0"/>
              <a:t>NOSCIFeL</a:t>
            </a:r>
            <a:r>
              <a:rPr lang="fr-FR" dirty="0" smtClean="0"/>
              <a:t> : </a:t>
            </a:r>
            <a:r>
              <a:rPr lang="fr-FR" dirty="0"/>
              <a:t>les services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884368" cy="443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1878" y="1042183"/>
            <a:ext cx="725140" cy="73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7756806" cy="436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2 - </a:t>
            </a:r>
            <a:r>
              <a:rPr lang="fr-FR" dirty="0" err="1" smtClean="0"/>
              <a:t>NOSCIFeL</a:t>
            </a:r>
            <a:r>
              <a:rPr lang="fr-FR" dirty="0" smtClean="0"/>
              <a:t> : </a:t>
            </a:r>
            <a:r>
              <a:rPr lang="fr-FR" dirty="0"/>
              <a:t>les services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1878" y="1042183"/>
            <a:ext cx="725140" cy="73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2 - </a:t>
            </a:r>
            <a:r>
              <a:rPr lang="fr-FR" dirty="0" err="1" smtClean="0"/>
              <a:t>NOSCIFeL</a:t>
            </a:r>
            <a:r>
              <a:rPr lang="fr-FR" dirty="0" smtClean="0"/>
              <a:t> : </a:t>
            </a:r>
            <a:r>
              <a:rPr lang="fr-FR" dirty="0"/>
              <a:t>les services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93688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1878" y="1042183"/>
            <a:ext cx="725140" cy="73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2 - </a:t>
            </a:r>
            <a:r>
              <a:rPr lang="fr-FR" dirty="0" err="1" smtClean="0"/>
              <a:t>NOSCIFeL</a:t>
            </a:r>
            <a:r>
              <a:rPr lang="fr-FR" dirty="0" smtClean="0"/>
              <a:t> : </a:t>
            </a:r>
            <a:r>
              <a:rPr lang="fr-FR" dirty="0"/>
              <a:t>les services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/>
              <a:t>Service d’authentification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849" y="1268760"/>
            <a:ext cx="2508151" cy="107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06959"/>
            <a:ext cx="2747963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5064"/>
            <a:ext cx="74199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59472"/>
            <a:ext cx="2085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47096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2 - </a:t>
            </a:r>
            <a:r>
              <a:rPr lang="fr-FR" dirty="0" err="1" smtClean="0"/>
              <a:t>NOSCIFeL</a:t>
            </a:r>
            <a:r>
              <a:rPr lang="fr-FR" dirty="0" smtClean="0"/>
              <a:t> : </a:t>
            </a:r>
            <a:r>
              <a:rPr lang="fr-FR" dirty="0"/>
              <a:t>les services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464497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Service de signature électronique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20" y="1988840"/>
            <a:ext cx="727075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153" y="3674894"/>
            <a:ext cx="4464496" cy="187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9" t="3345" r="4234" b="28081"/>
          <a:stretch>
            <a:fillRect/>
          </a:stretch>
        </p:blipFill>
        <p:spPr bwMode="auto">
          <a:xfrm>
            <a:off x="6918845" y="4509120"/>
            <a:ext cx="1942158" cy="142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5849" y="1268760"/>
            <a:ext cx="2508151" cy="107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295898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1841" y="1052736"/>
            <a:ext cx="8229600" cy="4680520"/>
          </a:xfrm>
        </p:spPr>
        <p:txBody>
          <a:bodyPr>
            <a:normAutofit/>
          </a:bodyPr>
          <a:lstStyle/>
          <a:p>
            <a:r>
              <a:rPr lang="fr-FR" dirty="0" smtClean="0"/>
              <a:t>Coffre-fort numérique</a:t>
            </a:r>
          </a:p>
          <a:p>
            <a:pPr lvl="1">
              <a:spcBef>
                <a:spcPts val="0"/>
              </a:spcBef>
            </a:pPr>
            <a:r>
              <a:rPr lang="fr-FR" dirty="0"/>
              <a:t> </a:t>
            </a:r>
            <a:r>
              <a:rPr lang="fr-FR" dirty="0" smtClean="0"/>
              <a:t>Sécurisation et partage de documents</a:t>
            </a:r>
          </a:p>
          <a:p>
            <a:pPr lvl="1">
              <a:spcBef>
                <a:spcPts val="0"/>
              </a:spcBef>
            </a:pPr>
            <a:r>
              <a:rPr lang="fr-FR" dirty="0" smtClean="0"/>
              <a:t>Pérennité des documents sensibles de l’entreprise</a:t>
            </a:r>
          </a:p>
          <a:p>
            <a:pPr lvl="1">
              <a:spcBef>
                <a:spcPts val="0"/>
              </a:spcBef>
            </a:pPr>
            <a:r>
              <a:rPr lang="fr-FR" dirty="0" smtClean="0"/>
              <a:t>Recours à un tiers de confiance :	</a:t>
            </a:r>
          </a:p>
          <a:p>
            <a:pPr lvl="1"/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2 - </a:t>
            </a:r>
            <a:r>
              <a:rPr lang="fr-FR" dirty="0" err="1" smtClean="0"/>
              <a:t>NOSCIFeL</a:t>
            </a:r>
            <a:r>
              <a:rPr lang="fr-FR" dirty="0" smtClean="0"/>
              <a:t> : </a:t>
            </a:r>
            <a:r>
              <a:rPr lang="fr-FR" dirty="0"/>
              <a:t>les services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04838"/>
            <a:ext cx="75342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2924944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spcBef>
                <a:spcPts val="0"/>
              </a:spcBef>
            </a:pPr>
            <a:r>
              <a:rPr lang="fr-FR" sz="2000" dirty="0"/>
              <a:t>Authentification forte		Confidentialité garantie</a:t>
            </a:r>
          </a:p>
          <a:p>
            <a:pPr lvl="2">
              <a:spcBef>
                <a:spcPts val="0"/>
              </a:spcBef>
            </a:pPr>
            <a:r>
              <a:rPr lang="fr-FR" sz="2000" dirty="0"/>
              <a:t>Valeur probante des originaux	Horodatage et traçabilité des accès</a:t>
            </a:r>
          </a:p>
        </p:txBody>
      </p:sp>
    </p:spTree>
    <p:extLst>
      <p:ext uri="{BB962C8B-B14F-4D97-AF65-F5344CB8AC3E}">
        <p14:creationId xmlns:p14="http://schemas.microsoft.com/office/powerpoint/2010/main" val="337675821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Coffre-fort numérique</a:t>
            </a:r>
          </a:p>
          <a:p>
            <a:pPr lvl="1">
              <a:spcBef>
                <a:spcPts val="0"/>
              </a:spcBef>
            </a:pPr>
            <a:r>
              <a:rPr lang="fr-FR" dirty="0"/>
              <a:t> </a:t>
            </a:r>
            <a:r>
              <a:rPr lang="fr-FR" dirty="0" smtClean="0"/>
              <a:t>Sécurisation et partage de documents originaux</a:t>
            </a:r>
          </a:p>
          <a:p>
            <a:pPr lvl="1"/>
            <a:r>
              <a:rPr lang="fr-FR" dirty="0" smtClean="0"/>
              <a:t>Pérennité des documents sensibles de l’entreprise</a:t>
            </a:r>
          </a:p>
          <a:p>
            <a:pPr lvl="1"/>
            <a:r>
              <a:rPr lang="fr-FR" dirty="0" smtClean="0"/>
              <a:t>Recours à un tiers de confiance :	</a:t>
            </a:r>
          </a:p>
          <a:p>
            <a:pPr lvl="2"/>
            <a:r>
              <a:rPr lang="fr-FR" dirty="0" smtClean="0"/>
              <a:t>Authentification forte</a:t>
            </a:r>
          </a:p>
          <a:p>
            <a:pPr lvl="2"/>
            <a:r>
              <a:rPr lang="fr-FR" dirty="0" smtClean="0"/>
              <a:t>Confidentialité garantie</a:t>
            </a:r>
          </a:p>
          <a:p>
            <a:pPr lvl="2"/>
            <a:r>
              <a:rPr lang="fr-FR" dirty="0" smtClean="0"/>
              <a:t>Valeur probante des originaux</a:t>
            </a:r>
          </a:p>
          <a:p>
            <a:pPr lvl="2"/>
            <a:r>
              <a:rPr lang="fr-FR" dirty="0" smtClean="0"/>
              <a:t>Horodatage et traçabilité des accès</a:t>
            </a:r>
          </a:p>
          <a:p>
            <a:pPr lvl="1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22" y="3907350"/>
            <a:ext cx="1965019" cy="13597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2 - </a:t>
            </a:r>
            <a:r>
              <a:rPr lang="fr-FR" dirty="0" err="1" smtClean="0"/>
              <a:t>NOSCIFeL</a:t>
            </a:r>
            <a:r>
              <a:rPr lang="fr-FR" dirty="0" smtClean="0"/>
              <a:t> : </a:t>
            </a:r>
            <a:r>
              <a:rPr lang="fr-FR" dirty="0"/>
              <a:t>les services </a:t>
            </a:r>
          </a:p>
        </p:txBody>
      </p:sp>
    </p:spTree>
    <p:extLst>
      <p:ext uri="{BB962C8B-B14F-4D97-AF65-F5344CB8AC3E}">
        <p14:creationId xmlns:p14="http://schemas.microsoft.com/office/powerpoint/2010/main" val="294399398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2 - </a:t>
            </a:r>
            <a:r>
              <a:rPr lang="fr-FR" dirty="0" err="1" smtClean="0"/>
              <a:t>NOSCIFeL</a:t>
            </a:r>
            <a:r>
              <a:rPr lang="fr-FR" dirty="0" smtClean="0"/>
              <a:t> : </a:t>
            </a:r>
            <a:r>
              <a:rPr lang="fr-FR" dirty="0"/>
              <a:t>les services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08720"/>
            <a:ext cx="7632848" cy="429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3"/>
            <a:ext cx="6192687" cy="173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Service Traçabilité</a:t>
            </a:r>
          </a:p>
          <a:p>
            <a:pPr lvl="1">
              <a:spcBef>
                <a:spcPts val="0"/>
              </a:spcBef>
            </a:pPr>
            <a:r>
              <a:rPr lang="fr-FR" dirty="0"/>
              <a:t> </a:t>
            </a:r>
            <a:r>
              <a:rPr lang="fr-FR" dirty="0" smtClean="0"/>
              <a:t>Traçabilité par dossier client,</a:t>
            </a:r>
          </a:p>
          <a:p>
            <a:pPr lvl="1"/>
            <a:r>
              <a:rPr lang="fr-FR" dirty="0" smtClean="0"/>
              <a:t>Des mouvements : un container par exemple, le mouvement rassemble toute les informations sur  celui-ci (infos plomb, marchandise dangereuse,...),</a:t>
            </a:r>
          </a:p>
          <a:p>
            <a:pPr lvl="1"/>
            <a:r>
              <a:rPr lang="fr-FR" dirty="0" smtClean="0"/>
              <a:t>Des statuts : les statuts correspondent aux différentes étapes du mouvements,</a:t>
            </a:r>
          </a:p>
          <a:p>
            <a:pPr lvl="1"/>
            <a:r>
              <a:rPr lang="fr-FR" dirty="0" smtClean="0"/>
              <a:t>Acquisition automatique des données,</a:t>
            </a:r>
          </a:p>
          <a:p>
            <a:pPr lvl="1"/>
            <a:r>
              <a:rPr lang="fr-FR" dirty="0" smtClean="0"/>
              <a:t>Recherche </a:t>
            </a:r>
            <a:r>
              <a:rPr lang="fr-FR" dirty="0" err="1" smtClean="0"/>
              <a:t>Multi-critères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2 - </a:t>
            </a:r>
            <a:r>
              <a:rPr lang="fr-FR" dirty="0" err="1" smtClean="0"/>
              <a:t>NOSCIFeL</a:t>
            </a:r>
            <a:r>
              <a:rPr lang="fr-FR" dirty="0" smtClean="0"/>
              <a:t> : </a:t>
            </a:r>
            <a:r>
              <a:rPr lang="fr-FR" dirty="0"/>
              <a:t>les services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340768"/>
            <a:ext cx="177746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675821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956376" cy="562074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 smtClean="0"/>
              <a:t>1- Objectifs NOSCIFEL Services</a:t>
            </a:r>
            <a:endParaRPr lang="fr-FR" dirty="0"/>
          </a:p>
        </p:txBody>
      </p:sp>
      <p:graphicFrame>
        <p:nvGraphicFramePr>
          <p:cNvPr id="8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8892480" cy="4681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866150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2 - </a:t>
            </a:r>
            <a:r>
              <a:rPr lang="fr-FR" dirty="0" err="1" smtClean="0"/>
              <a:t>NOSCIFeL</a:t>
            </a:r>
            <a:r>
              <a:rPr lang="fr-FR" dirty="0" smtClean="0"/>
              <a:t> : </a:t>
            </a:r>
            <a:r>
              <a:rPr lang="fr-FR" dirty="0"/>
              <a:t>les services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68085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2 - </a:t>
            </a:r>
            <a:r>
              <a:rPr lang="fr-FR" dirty="0" err="1" smtClean="0"/>
              <a:t>NOSCIFeL</a:t>
            </a:r>
            <a:r>
              <a:rPr lang="fr-FR" dirty="0" smtClean="0"/>
              <a:t> : </a:t>
            </a:r>
            <a:r>
              <a:rPr lang="fr-FR" dirty="0"/>
              <a:t>les services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68085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		3- Bénéfices attendus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Gains de productivité</a:t>
            </a:r>
          </a:p>
          <a:p>
            <a:pPr lvl="1">
              <a:spcBef>
                <a:spcPts val="0"/>
              </a:spcBef>
            </a:pPr>
            <a:r>
              <a:rPr lang="fr-FR" sz="2400" dirty="0" smtClean="0"/>
              <a:t>Renforcer les échanges inter-organisations</a:t>
            </a:r>
          </a:p>
          <a:p>
            <a:pPr lvl="1">
              <a:spcBef>
                <a:spcPts val="0"/>
              </a:spcBef>
            </a:pPr>
            <a:r>
              <a:rPr lang="fr-FR" sz="2400" dirty="0" smtClean="0"/>
              <a:t>Réduire les doubles saisies</a:t>
            </a:r>
          </a:p>
          <a:p>
            <a:r>
              <a:rPr lang="fr-FR" dirty="0" smtClean="0"/>
              <a:t>Compétitivité sur les appels d’offres</a:t>
            </a:r>
          </a:p>
          <a:p>
            <a:pPr lvl="1"/>
            <a:r>
              <a:rPr lang="fr-FR" sz="2400" dirty="0" smtClean="0"/>
              <a:t>Disposer d’une plateforme d’échanges inter-applications</a:t>
            </a:r>
          </a:p>
          <a:p>
            <a:r>
              <a:rPr lang="fr-FR" dirty="0" smtClean="0"/>
              <a:t>Qualité </a:t>
            </a:r>
            <a:r>
              <a:rPr lang="fr-FR" sz="3000" dirty="0" smtClean="0"/>
              <a:t>et sécurité du système d’informations</a:t>
            </a:r>
          </a:p>
          <a:p>
            <a:pPr lvl="1">
              <a:spcBef>
                <a:spcPts val="0"/>
              </a:spcBef>
            </a:pPr>
            <a:r>
              <a:rPr lang="fr-FR" sz="2400" dirty="0" smtClean="0"/>
              <a:t>Bénéficier des services de confiance </a:t>
            </a:r>
            <a:r>
              <a:rPr lang="fr-FR" sz="2400" dirty="0" err="1" smtClean="0"/>
              <a:t>NOSCIFeL</a:t>
            </a:r>
            <a:endParaRPr lang="fr-FR" sz="2400" dirty="0" smtClean="0"/>
          </a:p>
          <a:p>
            <a:pPr lvl="1">
              <a:spcBef>
                <a:spcPts val="0"/>
              </a:spcBef>
            </a:pPr>
            <a:r>
              <a:rPr lang="fr-FR" sz="2400" dirty="0" smtClean="0"/>
              <a:t>Assurer une traçabilité complète des opérations</a:t>
            </a:r>
          </a:p>
          <a:p>
            <a:r>
              <a:rPr lang="fr-FR" dirty="0" smtClean="0"/>
              <a:t>Image de l’entreprise</a:t>
            </a:r>
          </a:p>
          <a:p>
            <a:pPr lvl="1"/>
            <a:r>
              <a:rPr lang="fr-FR" sz="2400" dirty="0" smtClean="0"/>
              <a:t>Offrir une vision professionnelle, ouverte et connectée du SI</a:t>
            </a:r>
          </a:p>
          <a:p>
            <a:r>
              <a:rPr lang="fr-FR" dirty="0" smtClean="0"/>
              <a:t>Retour sur investissement immédiat</a:t>
            </a:r>
          </a:p>
          <a:p>
            <a:pPr lvl="1">
              <a:spcBef>
                <a:spcPts val="0"/>
              </a:spcBef>
            </a:pPr>
            <a:r>
              <a:rPr lang="fr-FR" sz="2400" dirty="0" smtClean="0"/>
              <a:t>Bénéficier des choix open source et de l’accompagnement industriel du programme </a:t>
            </a:r>
            <a:r>
              <a:rPr lang="fr-FR" sz="2400" dirty="0" err="1" smtClean="0"/>
              <a:t>NOSCIFeL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34" y="1124744"/>
            <a:ext cx="1670795" cy="136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6150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2 - </a:t>
            </a:r>
            <a:r>
              <a:rPr lang="fr-FR" dirty="0" err="1" smtClean="0"/>
              <a:t>NOSCIFeL</a:t>
            </a:r>
            <a:r>
              <a:rPr lang="fr-FR" dirty="0" smtClean="0"/>
              <a:t> : les services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Boîte </a:t>
            </a:r>
            <a:r>
              <a:rPr lang="fr-FR" dirty="0"/>
              <a:t>à outils </a:t>
            </a:r>
            <a:r>
              <a:rPr lang="fr-FR" dirty="0" err="1"/>
              <a:t>Norm@fret</a:t>
            </a:r>
            <a:r>
              <a:rPr lang="fr-FR" dirty="0"/>
              <a:t> </a:t>
            </a:r>
            <a:r>
              <a:rPr lang="fr-FR" dirty="0" smtClean="0"/>
              <a:t>Services (lot 1</a:t>
            </a:r>
            <a:r>
              <a:rPr lang="fr-FR" b="1" dirty="0" smtClean="0"/>
              <a:t>)</a:t>
            </a:r>
          </a:p>
          <a:p>
            <a:pPr lvl="0"/>
            <a:r>
              <a:rPr lang="fr-FR" dirty="0" smtClean="0"/>
              <a:t>Outil de modélisation des processus (lot 2)</a:t>
            </a:r>
          </a:p>
          <a:p>
            <a:pPr lvl="0"/>
            <a:r>
              <a:rPr lang="fr-FR" dirty="0" smtClean="0"/>
              <a:t>Services à valeur ajoutée en ligne (lot 3)</a:t>
            </a:r>
            <a:endParaRPr lang="fr-FR" sz="3500" b="1" kern="0" dirty="0" smtClean="0">
              <a:solidFill>
                <a:prstClr val="black"/>
              </a:solidFill>
              <a:sym typeface="Wingdings 2"/>
            </a:endParaRPr>
          </a:p>
          <a:p>
            <a:pPr lvl="1"/>
            <a:r>
              <a:rPr lang="fr-FR" sz="3000" kern="0" dirty="0" smtClean="0">
                <a:sym typeface="Wingdings 2"/>
              </a:rPr>
              <a:t>Prise de </a:t>
            </a:r>
            <a:r>
              <a:rPr lang="fr-FR" sz="3000" kern="0" dirty="0" err="1" smtClean="0">
                <a:sym typeface="Wingdings 2"/>
              </a:rPr>
              <a:t>Rendez-Vous</a:t>
            </a:r>
            <a:r>
              <a:rPr lang="fr-FR" sz="3000" kern="0" dirty="0" smtClean="0">
                <a:sym typeface="Wingdings 2"/>
              </a:rPr>
              <a:t> </a:t>
            </a:r>
          </a:p>
          <a:p>
            <a:pPr lvl="1"/>
            <a:r>
              <a:rPr lang="fr-FR" sz="3000" kern="0" dirty="0" smtClean="0">
                <a:sym typeface="Wingdings 2"/>
              </a:rPr>
              <a:t>Traçabilité des unités logistiques,</a:t>
            </a:r>
          </a:p>
          <a:p>
            <a:pPr lvl="1"/>
            <a:r>
              <a:rPr lang="fr-FR" sz="3000" kern="0" dirty="0" smtClean="0">
                <a:sym typeface="Wingdings 2"/>
              </a:rPr>
              <a:t>Pilotage des plateformes de groupage / dégroupage conteneurs ,</a:t>
            </a:r>
          </a:p>
          <a:p>
            <a:pPr lvl="1"/>
            <a:r>
              <a:rPr lang="fr-FR" sz="3000" kern="0" dirty="0" smtClean="0">
                <a:sym typeface="Wingdings 2"/>
              </a:rPr>
              <a:t>Remontée des données GES du transport et calcul de CO2  </a:t>
            </a:r>
          </a:p>
          <a:p>
            <a:pPr lvl="1"/>
            <a:r>
              <a:rPr lang="fr-FR" sz="3000" kern="0" dirty="0" smtClean="0">
                <a:sym typeface="Wingdings 2"/>
              </a:rPr>
              <a:t>Service d’authentification, </a:t>
            </a:r>
          </a:p>
          <a:p>
            <a:pPr lvl="1"/>
            <a:r>
              <a:rPr lang="fr-FR" sz="3000" kern="0" dirty="0" smtClean="0">
                <a:sym typeface="Wingdings 2"/>
              </a:rPr>
              <a:t>S</a:t>
            </a:r>
            <a:r>
              <a:rPr lang="fr-FR" sz="3000" kern="0" dirty="0" smtClean="0"/>
              <a:t>ignature électronique, </a:t>
            </a:r>
          </a:p>
          <a:p>
            <a:pPr lvl="1"/>
            <a:r>
              <a:rPr lang="fr-FR" sz="3000" kern="0" dirty="0" smtClean="0">
                <a:sym typeface="Wingdings 2"/>
              </a:rPr>
              <a:t>Coffre-fort numérique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849" y="1268760"/>
            <a:ext cx="2508151" cy="107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166283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2 - </a:t>
            </a:r>
            <a:r>
              <a:rPr lang="fr-FR" dirty="0" err="1" smtClean="0"/>
              <a:t>NOSCIFeL</a:t>
            </a:r>
            <a:r>
              <a:rPr lang="fr-FR" dirty="0" smtClean="0"/>
              <a:t> : </a:t>
            </a:r>
            <a:r>
              <a:rPr lang="fr-FR" dirty="0"/>
              <a:t>les services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Boîte </a:t>
            </a:r>
            <a:r>
              <a:rPr lang="fr-FR" dirty="0"/>
              <a:t>à outils </a:t>
            </a:r>
            <a:r>
              <a:rPr lang="fr-FR" dirty="0" err="1"/>
              <a:t>Norm@fret</a:t>
            </a:r>
            <a:r>
              <a:rPr lang="fr-FR" dirty="0"/>
              <a:t> </a:t>
            </a:r>
            <a:r>
              <a:rPr lang="fr-FR" dirty="0" smtClean="0"/>
              <a:t>Services (lot 1)</a:t>
            </a:r>
          </a:p>
          <a:p>
            <a:pPr lvl="1"/>
            <a:r>
              <a:rPr lang="fr-FR" sz="3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Service </a:t>
            </a:r>
            <a:r>
              <a:rPr lang="fr-FR" sz="30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diffusion des normes et accès </a:t>
            </a:r>
            <a:r>
              <a:rPr lang="fr-FR" sz="3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aux</a:t>
            </a:r>
          </a:p>
          <a:p>
            <a:pPr marL="457200" lvl="1" indent="0">
              <a:buNone/>
            </a:pPr>
            <a:r>
              <a:rPr lang="fr-FR" sz="3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30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messages standards </a:t>
            </a:r>
            <a:r>
              <a:rPr lang="fr-FR" sz="3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actualisés</a:t>
            </a:r>
          </a:p>
          <a:p>
            <a:pPr lvl="1"/>
            <a:r>
              <a:rPr lang="fr-FR" sz="3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Outils </a:t>
            </a:r>
            <a:r>
              <a:rPr lang="fr-FR" sz="30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libres facilement paramétrables et </a:t>
            </a:r>
            <a:r>
              <a:rPr lang="fr-FR" sz="3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téléchargeables</a:t>
            </a:r>
          </a:p>
          <a:p>
            <a:pPr lvl="1"/>
            <a:r>
              <a:rPr lang="fr-FR" sz="3000" kern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Tests </a:t>
            </a:r>
            <a:r>
              <a:rPr lang="fr-FR" sz="300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d’interopérabilité </a:t>
            </a:r>
            <a:endParaRPr lang="fr-FR" sz="3000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fr-FR" sz="2600" kern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dirty="0" smtClean="0"/>
              <a:t>Outil de modélisation des processus (lot 2)</a:t>
            </a:r>
          </a:p>
          <a:p>
            <a:pPr lvl="1"/>
            <a:r>
              <a:rPr lang="fr-FR" sz="3000" kern="0" dirty="0">
                <a:sym typeface="Wingdings 2"/>
              </a:rPr>
              <a:t>Outil de modélisation des processus de </a:t>
            </a:r>
            <a:r>
              <a:rPr lang="fr-FR" sz="3000" kern="0" dirty="0" smtClean="0">
                <a:sym typeface="Wingdings 2"/>
              </a:rPr>
              <a:t>l’entreprise </a:t>
            </a:r>
            <a:r>
              <a:rPr lang="fr-FR" sz="3000" kern="0" dirty="0"/>
              <a:t>selon des concepts de modélisation d’entreprise et de service</a:t>
            </a:r>
            <a:endParaRPr lang="fr-FR" sz="3000" kern="0" dirty="0">
              <a:sym typeface="Wingdings 2"/>
            </a:endParaRPr>
          </a:p>
          <a:p>
            <a:pPr marL="857250" lvl="2" indent="0">
              <a:buNone/>
            </a:pPr>
            <a:r>
              <a:rPr lang="fr-FR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Processus </a:t>
            </a:r>
            <a:r>
              <a:rPr lang="fr-FR" sz="2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relation avec les clients, avec les fournisseurs, avec l’administration, </a:t>
            </a:r>
            <a:r>
              <a:rPr lang="fr-FR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fr-FR" sz="28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transformation en </a:t>
            </a:r>
            <a:r>
              <a:rPr lang="fr-FR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interne </a:t>
            </a:r>
          </a:p>
          <a:p>
            <a:pPr lvl="1"/>
            <a:r>
              <a:rPr lang="fr-FR" sz="3000" kern="0" dirty="0" smtClean="0">
                <a:sym typeface="Wingdings 2"/>
              </a:rPr>
              <a:t>Assistance et formation à cette modélisation</a:t>
            </a:r>
            <a:endParaRPr lang="fr-FR" sz="3000" kern="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849" y="1268760"/>
            <a:ext cx="2508151" cy="107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829123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2 - </a:t>
            </a:r>
            <a:r>
              <a:rPr lang="fr-FR" dirty="0" err="1" smtClean="0"/>
              <a:t>NOSCIFeL</a:t>
            </a:r>
            <a:r>
              <a:rPr lang="fr-FR" dirty="0" smtClean="0"/>
              <a:t> : </a:t>
            </a:r>
            <a:r>
              <a:rPr lang="fr-FR" dirty="0"/>
              <a:t>les services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Prise de rendez-vous transporteurs</a:t>
            </a:r>
          </a:p>
          <a:p>
            <a:pPr lvl="1"/>
            <a:r>
              <a:rPr lang="fr-FR" dirty="0" smtClean="0"/>
              <a:t>Système collaboratif partagé</a:t>
            </a:r>
          </a:p>
          <a:p>
            <a:pPr lvl="1"/>
            <a:r>
              <a:rPr lang="fr-FR" dirty="0" smtClean="0"/>
              <a:t>Disponibilité des moyens de transport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Missions groupées</a:t>
            </a:r>
          </a:p>
          <a:p>
            <a:pPr lvl="1">
              <a:spcBef>
                <a:spcPts val="0"/>
              </a:spcBef>
            </a:pPr>
            <a:r>
              <a:rPr lang="fr-FR" dirty="0"/>
              <a:t> </a:t>
            </a:r>
            <a:r>
              <a:rPr lang="fr-FR" dirty="0" smtClean="0"/>
              <a:t>Connecteurs intelligents avec les plateformes</a:t>
            </a:r>
            <a:br>
              <a:rPr lang="fr-FR" dirty="0" smtClean="0"/>
            </a:br>
            <a:r>
              <a:rPr lang="fr-FR" dirty="0" smtClean="0"/>
              <a:t> portuaires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Technologies Cloud </a:t>
            </a:r>
            <a:r>
              <a:rPr lang="fr-FR" dirty="0" err="1" smtClean="0"/>
              <a:t>computing</a:t>
            </a:r>
            <a:r>
              <a:rPr lang="fr-FR" dirty="0" smtClean="0"/>
              <a:t> et smartphones</a:t>
            </a:r>
          </a:p>
          <a:p>
            <a:pPr lvl="1"/>
            <a:r>
              <a:rPr lang="fr-FR" dirty="0"/>
              <a:t> </a:t>
            </a:r>
            <a:r>
              <a:rPr lang="fr-FR" dirty="0" smtClean="0"/>
              <a:t>Services d’habilitation et de confidentialité</a:t>
            </a:r>
            <a:endParaRPr lang="fr-FR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7902" y="1052736"/>
            <a:ext cx="2356098" cy="1475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166283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2 - </a:t>
            </a:r>
            <a:r>
              <a:rPr lang="fr-FR" dirty="0" err="1" smtClean="0"/>
              <a:t>NOSCIFeL</a:t>
            </a:r>
            <a:r>
              <a:rPr lang="fr-FR" dirty="0" smtClean="0"/>
              <a:t> : </a:t>
            </a:r>
            <a:r>
              <a:rPr lang="fr-FR" dirty="0"/>
              <a:t>les services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602" y="1340768"/>
            <a:ext cx="7832870" cy="440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100392" y="908720"/>
            <a:ext cx="936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99FF"/>
                </a:solidFill>
              </a:rPr>
              <a:t>RDV</a:t>
            </a:r>
            <a:endParaRPr lang="fr-FR" sz="3200" dirty="0">
              <a:solidFill>
                <a:srgbClr val="0099FF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2 - </a:t>
            </a:r>
            <a:r>
              <a:rPr lang="fr-FR" dirty="0" err="1" smtClean="0"/>
              <a:t>NOSCIFeL</a:t>
            </a:r>
            <a:r>
              <a:rPr lang="fr-FR" dirty="0" smtClean="0"/>
              <a:t> : </a:t>
            </a:r>
            <a:r>
              <a:rPr lang="fr-FR" dirty="0"/>
              <a:t>les services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685" y="1412776"/>
            <a:ext cx="8064895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100392" y="921278"/>
            <a:ext cx="936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99FF"/>
                </a:solidFill>
              </a:rPr>
              <a:t>RDV</a:t>
            </a:r>
            <a:endParaRPr lang="fr-FR" sz="3200" dirty="0">
              <a:solidFill>
                <a:srgbClr val="0099FF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2 - </a:t>
            </a:r>
            <a:r>
              <a:rPr lang="fr-FR" dirty="0" err="1" smtClean="0"/>
              <a:t>NOSCIFeL</a:t>
            </a:r>
            <a:r>
              <a:rPr lang="fr-FR" dirty="0" smtClean="0"/>
              <a:t> : </a:t>
            </a:r>
            <a:r>
              <a:rPr lang="fr-FR" dirty="0"/>
              <a:t>les services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611" y="1412776"/>
            <a:ext cx="768085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100392" y="921278"/>
            <a:ext cx="936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99FF"/>
                </a:solidFill>
              </a:rPr>
              <a:t>RDV</a:t>
            </a:r>
            <a:endParaRPr lang="fr-FR" sz="3200" dirty="0">
              <a:solidFill>
                <a:srgbClr val="0099FF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smtClean="0"/>
              <a:t>2 - </a:t>
            </a:r>
            <a:r>
              <a:rPr lang="fr-FR" dirty="0" err="1" smtClean="0"/>
              <a:t>NOSCIFeL</a:t>
            </a:r>
            <a:r>
              <a:rPr lang="fr-FR" dirty="0" smtClean="0"/>
              <a:t> : </a:t>
            </a:r>
            <a:r>
              <a:rPr lang="fr-FR" dirty="0"/>
              <a:t>les services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848872" cy="441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8100392" y="921278"/>
            <a:ext cx="936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99FF"/>
                </a:solidFill>
              </a:rPr>
              <a:t>RDV</a:t>
            </a:r>
            <a:endParaRPr lang="fr-FR" sz="3200" dirty="0">
              <a:solidFill>
                <a:srgbClr val="0099FF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518</Words>
  <Application>Microsoft Office PowerPoint</Application>
  <PresentationFormat>Affichage à l'écran (4:3)</PresentationFormat>
  <Paragraphs>103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Présentation des services NOSCIFeL</vt:lpstr>
      <vt:lpstr>1- Objectifs NOSCIFEL Services</vt:lpstr>
      <vt:lpstr>2 - NOSCIFeL : les services </vt:lpstr>
      <vt:lpstr>2 - NOSCIFeL : les services </vt:lpstr>
      <vt:lpstr>2 - NOSCIFeL : les services </vt:lpstr>
      <vt:lpstr>2 - NOSCIFeL : les services </vt:lpstr>
      <vt:lpstr>2 - NOSCIFeL : les services </vt:lpstr>
      <vt:lpstr>2 - NOSCIFeL : les services </vt:lpstr>
      <vt:lpstr>2 - NOSCIFeL : les services </vt:lpstr>
      <vt:lpstr>2 - NOSCIFeL : les services </vt:lpstr>
      <vt:lpstr>2 - NOSCIFeL : les services </vt:lpstr>
      <vt:lpstr>2 - NOSCIFeL : les services </vt:lpstr>
      <vt:lpstr>2 - NOSCIFeL : les services </vt:lpstr>
      <vt:lpstr>2 - NOSCIFeL : les services </vt:lpstr>
      <vt:lpstr>2 - NOSCIFeL : les services </vt:lpstr>
      <vt:lpstr>2 - NOSCIFeL : les services </vt:lpstr>
      <vt:lpstr>2 - NOSCIFeL : les services </vt:lpstr>
      <vt:lpstr>2 - NOSCIFeL : les services </vt:lpstr>
      <vt:lpstr>2 - NOSCIFeL : les services </vt:lpstr>
      <vt:lpstr>2 - NOSCIFeL : les services </vt:lpstr>
      <vt:lpstr>2 - NOSCIFeL : les services </vt:lpstr>
      <vt:lpstr>  3- Bénéfices attendus</vt:lpstr>
    </vt:vector>
  </TitlesOfParts>
  <Company>Kiaoze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Alain Comte</dc:creator>
  <cp:lastModifiedBy>Imprimerie Nationale</cp:lastModifiedBy>
  <cp:revision>111</cp:revision>
  <dcterms:created xsi:type="dcterms:W3CDTF">2014-03-27T05:39:34Z</dcterms:created>
  <dcterms:modified xsi:type="dcterms:W3CDTF">2016-05-03T08:20:53Z</dcterms:modified>
</cp:coreProperties>
</file>